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3"/>
  </p:notesMasterIdLst>
  <p:sldIdLst>
    <p:sldId id="264" r:id="rId2"/>
    <p:sldId id="268" r:id="rId3"/>
    <p:sldId id="271" r:id="rId4"/>
    <p:sldId id="276" r:id="rId5"/>
    <p:sldId id="260" r:id="rId6"/>
    <p:sldId id="277" r:id="rId7"/>
    <p:sldId id="262" r:id="rId8"/>
    <p:sldId id="269" r:id="rId9"/>
    <p:sldId id="279" r:id="rId10"/>
    <p:sldId id="270" r:id="rId11"/>
    <p:sldId id="278" r:id="rId12"/>
  </p:sldIdLst>
  <p:sldSz cx="9144000" cy="6858000" type="screen4x3"/>
  <p:notesSz cx="6858000" cy="9144000"/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B" initials="I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FFFF99"/>
    <a:srgbClr val="FF0000"/>
    <a:srgbClr val="3333CC"/>
    <a:srgbClr val="003399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74255" autoAdjust="0"/>
  </p:normalViewPr>
  <p:slideViewPr>
    <p:cSldViewPr>
      <p:cViewPr>
        <p:scale>
          <a:sx n="64" d="100"/>
          <a:sy n="64" d="100"/>
        </p:scale>
        <p:origin x="-134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73514053-8407-43A3-B35A-7CF8522F670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21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0CB58F-4645-48D0-BD42-C87F45105F04}" type="slidenum">
              <a:rPr lang="he-IL" altLang="en-US" smtClean="0"/>
              <a:pPr eaLnBrk="1" hangingPunct="1"/>
              <a:t>1</a:t>
            </a:fld>
            <a:endParaRPr lang="en-GB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dirty="0" smtClean="0"/>
              <a:t>שלום</a:t>
            </a:r>
            <a:r>
              <a:rPr lang="he-IL" altLang="en-US" baseline="0" dirty="0" smtClean="0"/>
              <a:t> רב, הרצאתי תעסוק במטופלים שעברו </a:t>
            </a:r>
            <a:r>
              <a:rPr lang="en-US" altLang="en-US" baseline="0" dirty="0" smtClean="0"/>
              <a:t>TAVI</a:t>
            </a:r>
            <a:r>
              <a:rPr lang="he-IL" altLang="en-US" baseline="0" dirty="0" smtClean="0"/>
              <a:t> בשל היצרות </a:t>
            </a:r>
            <a:r>
              <a:rPr lang="he-IL" altLang="en-US" baseline="0" dirty="0" err="1" smtClean="0"/>
              <a:t>אאורטלית</a:t>
            </a:r>
            <a:r>
              <a:rPr lang="he-IL" altLang="en-US" baseline="0" dirty="0" smtClean="0"/>
              <a:t> קשה, לאחר שבעברם עברו התערבות ניתוחית במסתם </a:t>
            </a:r>
            <a:r>
              <a:rPr lang="he-IL" altLang="en-US" baseline="0" dirty="0" err="1" smtClean="0"/>
              <a:t>המיטרלי</a:t>
            </a:r>
            <a:r>
              <a:rPr lang="he-IL" altLang="en-US" baseline="0" dirty="0" smtClean="0"/>
              <a:t>. העבודה נעשתה בתרומה שוות ערך שלי ושל דוד ביטון. </a:t>
            </a:r>
            <a:endParaRPr lang="he-I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5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מסקנות</a:t>
            </a:r>
            <a:r>
              <a:rPr lang="he-IL" baseline="0" dirty="0" smtClean="0"/>
              <a:t> הסדרה המוצגת הן כי יש צורך בהערכה מדוקדקת של הנתונים האנטומיים כפי שבאים לידי ביטוי ב</a:t>
            </a:r>
            <a:r>
              <a:rPr lang="en-US" baseline="0" dirty="0" smtClean="0"/>
              <a:t>CT</a:t>
            </a:r>
            <a:r>
              <a:rPr lang="he-IL" baseline="0" dirty="0" smtClean="0"/>
              <a:t>, במטופלים לאחר התערבות </a:t>
            </a:r>
            <a:r>
              <a:rPr lang="he-IL" baseline="0" dirty="0" err="1" smtClean="0"/>
              <a:t>מיטרלית</a:t>
            </a:r>
            <a:r>
              <a:rPr lang="he-IL" baseline="0" dirty="0" smtClean="0"/>
              <a:t> המועמדים ל</a:t>
            </a:r>
            <a:r>
              <a:rPr lang="en-US" baseline="0" dirty="0" smtClean="0"/>
              <a:t>TAVI</a:t>
            </a:r>
            <a:r>
              <a:rPr lang="he-IL" baseline="0" dirty="0" smtClean="0"/>
              <a:t>. כמו כן נראה כי יש צורך להקפיד על עמדת השתלה גבוהה על מנת להרחיק את המסתם </a:t>
            </a:r>
            <a:r>
              <a:rPr lang="he-IL" baseline="0" dirty="0" err="1" smtClean="0"/>
              <a:t>האאורטלי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מהמיטרלי</a:t>
            </a:r>
            <a:r>
              <a:rPr lang="he-IL" baseline="0" dirty="0" smtClean="0"/>
              <a:t>. סדרות עתידיות גדולות יותר בעתיד הקרוב יעזרו למקד את ההתייחסות המיוחדת </a:t>
            </a:r>
            <a:r>
              <a:rPr lang="he-IL" baseline="0" smtClean="0"/>
              <a:t>הדרושה במקרים אלו. </a:t>
            </a:r>
            <a:r>
              <a:rPr lang="he-IL" baseline="0" dirty="0" smtClean="0"/>
              <a:t>תודה רבה.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בניגוד</a:t>
            </a:r>
            <a:r>
              <a:rPr lang="he-IL" baseline="0" dirty="0" smtClean="0"/>
              <a:t> לחדר הימני שבו </a:t>
            </a:r>
            <a:r>
              <a:rPr lang="en-US" baseline="0" dirty="0" smtClean="0"/>
              <a:t>RVOT</a:t>
            </a:r>
            <a:r>
              <a:rPr lang="he-IL" baseline="0" dirty="0" smtClean="0"/>
              <a:t> הינו סטרוקטורה מבודדת, ב- </a:t>
            </a:r>
            <a:r>
              <a:rPr lang="en-US" baseline="0" dirty="0" smtClean="0"/>
              <a:t>LVOT</a:t>
            </a:r>
            <a:r>
              <a:rPr lang="he-IL" baseline="0" dirty="0" smtClean="0"/>
              <a:t> המסתמים </a:t>
            </a:r>
            <a:r>
              <a:rPr lang="he-IL" baseline="0" dirty="0" err="1" smtClean="0"/>
              <a:t>האורטלי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והמיטרלי</a:t>
            </a:r>
            <a:r>
              <a:rPr lang="he-IL" baseline="0" dirty="0" smtClean="0"/>
              <a:t> קרובים אנטומית. קיומה של טבעת או מסתם תותב נוקשים בעמדה </a:t>
            </a:r>
            <a:r>
              <a:rPr lang="he-IL" baseline="0" dirty="0" err="1" smtClean="0"/>
              <a:t>המיטרלית</a:t>
            </a:r>
            <a:r>
              <a:rPr lang="he-IL" baseline="0" dirty="0" smtClean="0"/>
              <a:t> מקטין את המרחק בין המסתמים. מסיבה זו חולים בעלי התערבות </a:t>
            </a:r>
            <a:r>
              <a:rPr lang="he-IL" baseline="0" dirty="0" err="1" smtClean="0"/>
              <a:t>מיטרלית</a:t>
            </a:r>
            <a:r>
              <a:rPr lang="he-IL" baseline="0" dirty="0" smtClean="0"/>
              <a:t> קודמת לרוב לא היוו חלק ממחקרי </a:t>
            </a:r>
            <a:r>
              <a:rPr lang="en-US" baseline="0" dirty="0" smtClean="0"/>
              <a:t>TAVI</a:t>
            </a:r>
            <a:r>
              <a:rPr lang="he-IL" baseline="0" dirty="0" smtClean="0"/>
              <a:t> גדולים, והמידע לגביהם דל.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אנו רואים כאן דוגמא לסכנה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שבקירבה</a:t>
            </a:r>
            <a:r>
              <a:rPr lang="he-IL" baseline="0" dirty="0" smtClean="0"/>
              <a:t> בין המסתמים. מדובר בחולה מושתלת מסתם </a:t>
            </a:r>
            <a:r>
              <a:rPr lang="he-IL" baseline="0" dirty="0" err="1" smtClean="0"/>
              <a:t>מיטרלי</a:t>
            </a:r>
            <a:r>
              <a:rPr lang="he-IL" baseline="0" dirty="0" smtClean="0"/>
              <a:t> תותב מסוג ביורק-</a:t>
            </a:r>
            <a:r>
              <a:rPr lang="he-IL" baseline="0" dirty="0" err="1" smtClean="0"/>
              <a:t>וויילי</a:t>
            </a:r>
            <a:r>
              <a:rPr lang="he-IL" baseline="0" dirty="0" smtClean="0"/>
              <a:t>. ראו את המסתם עובד... ראו את פעולת הדיסק...  בעת ביצוע ה</a:t>
            </a:r>
            <a:r>
              <a:rPr lang="en-US" baseline="0" dirty="0" smtClean="0"/>
              <a:t>TAVI</a:t>
            </a:r>
            <a:r>
              <a:rPr lang="he-IL" baseline="0" dirty="0" smtClean="0"/>
              <a:t> ופתיחת מסתם מסוג </a:t>
            </a:r>
            <a:r>
              <a:rPr lang="en-US" baseline="0" dirty="0" err="1" smtClean="0"/>
              <a:t>Sapien</a:t>
            </a:r>
            <a:r>
              <a:rPr lang="en-US" baseline="0" dirty="0" smtClean="0"/>
              <a:t> S3</a:t>
            </a:r>
            <a:r>
              <a:rPr lang="he-IL" baseline="0" dirty="0" smtClean="0"/>
              <a:t> ישנה תקיעה של הדיסק של המסתם </a:t>
            </a:r>
            <a:r>
              <a:rPr lang="he-IL" baseline="0" dirty="0" err="1" smtClean="0"/>
              <a:t>המיטרלי</a:t>
            </a:r>
            <a:r>
              <a:rPr lang="he-IL" baseline="0" dirty="0" smtClean="0"/>
              <a:t> התותב במצב סגור, וחסימה מוחלטת של הזרימה </a:t>
            </a:r>
            <a:r>
              <a:rPr lang="he-IL" baseline="0" dirty="0" err="1" smtClean="0"/>
              <a:t>המיטרלית</a:t>
            </a:r>
            <a:r>
              <a:rPr lang="he-IL" baseline="0" dirty="0" smtClean="0"/>
              <a:t> כפי שנראה כעת... 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בעבודה זו אנו מתארים סדרה של כ10 מקרים בהם בוצע </a:t>
            </a:r>
            <a:r>
              <a:rPr lang="en-US" dirty="0" smtClean="0"/>
              <a:t>TAVI</a:t>
            </a:r>
            <a:r>
              <a:rPr lang="he-IL" dirty="0" smtClean="0"/>
              <a:t> לאחר התערבות </a:t>
            </a:r>
            <a:r>
              <a:rPr lang="he-IL" dirty="0" err="1" smtClean="0"/>
              <a:t>מיטרלית</a:t>
            </a:r>
            <a:r>
              <a:rPr lang="he-IL" dirty="0" smtClean="0"/>
              <a:t> שבוצעו במכון</a:t>
            </a:r>
            <a:r>
              <a:rPr lang="he-IL" baseline="0" dirty="0" smtClean="0"/>
              <a:t> הלב בשיבא בין השנים 2011 ל2016. העבודה כוללת ניתוח נתונים קליניים וכן נתוני בדיקות האקו </a:t>
            </a:r>
            <a:r>
              <a:rPr lang="he-IL" baseline="0" dirty="0" err="1" smtClean="0"/>
              <a:t>וה</a:t>
            </a:r>
            <a:r>
              <a:rPr lang="en-US" baseline="0" dirty="0" smtClean="0"/>
              <a:t>CT</a:t>
            </a:r>
            <a:r>
              <a:rPr lang="he-IL" baseline="0" dirty="0" smtClean="0"/>
              <a:t> הקיימים, וסרטי הצנתור. אנו ביצענו מדידות של המרחק המינימלי בין המסתמים ושל הזוויות הנוצרות במישורים שונים בין המסתמים, וכן מדידה של עומקי ההשתלה בעת ה</a:t>
            </a:r>
            <a:r>
              <a:rPr lang="en-US" baseline="0" dirty="0" smtClean="0"/>
              <a:t>TAVI</a:t>
            </a:r>
            <a:r>
              <a:rPr lang="he-IL" baseline="0" dirty="0" smtClean="0"/>
              <a:t> כפי שנצפו בסרטוני הפעולה.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בתמונה מימין </a:t>
            </a:r>
            <a:r>
              <a:rPr lang="he-IL" baseline="0" dirty="0" smtClean="0"/>
              <a:t>אנו רואים דוגמא של מדידת המרחק שבין הנקודה הקרובה ביותר של המסתם </a:t>
            </a:r>
            <a:r>
              <a:rPr lang="he-IL" baseline="0" dirty="0" err="1" smtClean="0"/>
              <a:t>המיטרלי</a:t>
            </a:r>
            <a:r>
              <a:rPr lang="he-IL" baseline="0" dirty="0" smtClean="0"/>
              <a:t> התותב הדו עלי (כפי שרואים כאן את 2 עלי המסתם), לבין המישור של ה</a:t>
            </a:r>
            <a:r>
              <a:rPr lang="en-US" baseline="0" dirty="0" smtClean="0"/>
              <a:t>CUSPS</a:t>
            </a:r>
            <a:r>
              <a:rPr lang="he-IL" baseline="0" dirty="0" smtClean="0"/>
              <a:t> של המסתם </a:t>
            </a:r>
            <a:r>
              <a:rPr lang="he-IL" baseline="0" dirty="0" err="1" smtClean="0"/>
              <a:t>האאורטלי</a:t>
            </a:r>
            <a:r>
              <a:rPr lang="he-IL" baseline="0" dirty="0" smtClean="0"/>
              <a:t>. בתמונה משמאל אנו רואים דוגמא למדידת הזווית הנוצרת בין המישורים של המסתמים עצמם</a:t>
            </a:r>
            <a:r>
              <a:rPr lang="he-IL" baseline="0" smtClean="0"/>
              <a:t>, </a:t>
            </a:r>
            <a:r>
              <a:rPr lang="he-IL" baseline="0" smtClean="0"/>
              <a:t> </a:t>
            </a:r>
            <a:r>
              <a:rPr lang="he-IL" baseline="0" dirty="0" smtClean="0"/>
              <a:t>וכן מדידת זווית נוספת הנוצרת בין מרכזי המסתמים לבין </a:t>
            </a:r>
            <a:r>
              <a:rPr lang="he-IL" baseline="0" dirty="0" err="1" smtClean="0"/>
              <a:t>האפקס</a:t>
            </a:r>
            <a:r>
              <a:rPr lang="he-IL" baseline="0" dirty="0" smtClean="0"/>
              <a:t>. 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ועכשיו לתוצאות המחקר. מבחינת נתוני הבסיס, מדובר </a:t>
            </a:r>
            <a:r>
              <a:rPr lang="he-IL" dirty="0" err="1" smtClean="0"/>
              <a:t>באוכלוסיה</a:t>
            </a:r>
            <a:r>
              <a:rPr lang="he-IL" dirty="0" smtClean="0"/>
              <a:t> יחסית צעירה, בגיל ממוצע 72, עם דרגת סיכון ניתוחי בינונית עם </a:t>
            </a:r>
            <a:r>
              <a:rPr lang="en-US" dirty="0" smtClean="0"/>
              <a:t>STS</a:t>
            </a:r>
            <a:r>
              <a:rPr lang="he-IL" dirty="0" smtClean="0"/>
              <a:t> של 5.5%.</a:t>
            </a:r>
            <a:r>
              <a:rPr lang="he-IL" baseline="0" dirty="0" smtClean="0"/>
              <a:t> החולים כאמור לאחר תיקון </a:t>
            </a:r>
            <a:r>
              <a:rPr lang="he-IL" baseline="0" dirty="0" err="1" smtClean="0"/>
              <a:t>מיטרלי</a:t>
            </a:r>
            <a:r>
              <a:rPr lang="he-IL" baseline="0" dirty="0" smtClean="0"/>
              <a:t> והיו ללא היצרות או דלף משמעותיים של המסתם </a:t>
            </a:r>
            <a:r>
              <a:rPr lang="he-IL" baseline="0" dirty="0" err="1" smtClean="0"/>
              <a:t>המיטרלי</a:t>
            </a:r>
            <a:r>
              <a:rPr lang="he-IL" baseline="0" dirty="0" smtClean="0"/>
              <a:t> בעת ה</a:t>
            </a:r>
            <a:r>
              <a:rPr lang="en-US" baseline="0" dirty="0" smtClean="0"/>
              <a:t>TAVI</a:t>
            </a:r>
            <a:r>
              <a:rPr lang="he-IL" baseline="0" dirty="0" smtClean="0"/>
              <a:t>. מבחינת המדידות שבוצעו על תמונות ה</a:t>
            </a:r>
            <a:r>
              <a:rPr lang="en-US" baseline="0" dirty="0" smtClean="0"/>
              <a:t>CT</a:t>
            </a:r>
            <a:r>
              <a:rPr lang="he-IL" baseline="0" dirty="0" smtClean="0"/>
              <a:t>, המרחק הממוצע בין המסתמים היה 6.6 מ"מ, </a:t>
            </a:r>
            <a:r>
              <a:rPr lang="he-IL" baseline="0" dirty="0" err="1" smtClean="0"/>
              <a:t>הזוית</a:t>
            </a:r>
            <a:r>
              <a:rPr lang="he-IL" baseline="0" dirty="0" smtClean="0"/>
              <a:t> בין מישורי המסתמים </a:t>
            </a:r>
            <a:r>
              <a:rPr lang="he-IL" baseline="0" dirty="0" err="1" smtClean="0"/>
              <a:t>היתה</a:t>
            </a:r>
            <a:r>
              <a:rPr lang="he-IL" baseline="0" dirty="0" smtClean="0"/>
              <a:t> בת 122 מעלות </a:t>
            </a:r>
            <a:r>
              <a:rPr lang="he-IL" baseline="0" dirty="0" smtClean="0"/>
              <a:t>והזווית </a:t>
            </a:r>
            <a:r>
              <a:rPr lang="he-IL" baseline="0" dirty="0" smtClean="0"/>
              <a:t>בין המסתמים לבין </a:t>
            </a:r>
            <a:r>
              <a:rPr lang="he-IL" baseline="0" dirty="0" err="1" smtClean="0"/>
              <a:t>האפקס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היתה</a:t>
            </a:r>
            <a:r>
              <a:rPr lang="he-IL" baseline="0" dirty="0" smtClean="0"/>
              <a:t> בת 18 </a:t>
            </a:r>
            <a:r>
              <a:rPr lang="he-IL" baseline="0" dirty="0" smtClean="0"/>
              <a:t>מעלות. מבחינת </a:t>
            </a:r>
            <a:r>
              <a:rPr lang="he-IL" baseline="0" dirty="0" smtClean="0"/>
              <a:t>סוגי המסתם </a:t>
            </a:r>
            <a:r>
              <a:rPr lang="he-IL" baseline="0" dirty="0" err="1" smtClean="0"/>
              <a:t>המיטרלי</a:t>
            </a:r>
            <a:r>
              <a:rPr lang="he-IL" baseline="0" dirty="0" smtClean="0"/>
              <a:t>, כ4 מטופלים היו עם מסתם תותב דו עלי מסוג סנט ג'וד, כ4 עם מסתם חד עלי מסוג ביורק-</a:t>
            </a:r>
            <a:r>
              <a:rPr lang="he-IL" baseline="0" dirty="0" err="1" smtClean="0"/>
              <a:t>שיילי</a:t>
            </a:r>
            <a:r>
              <a:rPr lang="he-IL" baseline="0" dirty="0" smtClean="0"/>
              <a:t>, מטופל אחד עם מסתם ביולוגי  מסוג </a:t>
            </a:r>
            <a:r>
              <a:rPr lang="he-IL" baseline="0" dirty="0" err="1" smtClean="0"/>
              <a:t>מוזאיק</a:t>
            </a:r>
            <a:r>
              <a:rPr lang="he-IL" baseline="0" dirty="0" smtClean="0"/>
              <a:t> ואחת לאחר תיקון עם טבעת </a:t>
            </a:r>
            <a:r>
              <a:rPr lang="he-IL" baseline="0" dirty="0" err="1" smtClean="0"/>
              <a:t>מיטרלית</a:t>
            </a:r>
            <a:r>
              <a:rPr lang="he-IL" baseline="0" dirty="0" smtClean="0"/>
              <a:t>, </a:t>
            </a:r>
            <a:r>
              <a:rPr lang="he-IL" baseline="0" dirty="0" err="1" smtClean="0"/>
              <a:t>שהיתה</a:t>
            </a:r>
            <a:r>
              <a:rPr lang="he-IL" baseline="0" dirty="0" smtClean="0"/>
              <a:t> גם לאחר </a:t>
            </a:r>
            <a:r>
              <a:rPr lang="en-US" baseline="0" dirty="0" smtClean="0"/>
              <a:t>AVR</a:t>
            </a:r>
            <a:r>
              <a:rPr lang="he-IL" baseline="0" dirty="0" smtClean="0"/>
              <a:t> ונדרשה ל</a:t>
            </a:r>
            <a:r>
              <a:rPr lang="en-US" baseline="0" dirty="0" smtClean="0"/>
              <a:t>VALVE IN VALVE</a:t>
            </a:r>
            <a:r>
              <a:rPr lang="he-IL" baseline="0" dirty="0" smtClean="0"/>
              <a:t>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מבחינת סוגי המסתמים שהושתלו במהלך ה</a:t>
            </a:r>
            <a:r>
              <a:rPr lang="en-US" dirty="0" smtClean="0"/>
              <a:t>TAVI</a:t>
            </a:r>
            <a:r>
              <a:rPr lang="he-IL" dirty="0" smtClean="0"/>
              <a:t>, 2 מסתמים היו מסוג אדוארדס, 2 מסוג אדוארדס ספיאן-3</a:t>
            </a:r>
            <a:r>
              <a:rPr lang="en-US" dirty="0" smtClean="0"/>
              <a:t>S</a:t>
            </a:r>
            <a:r>
              <a:rPr lang="he-IL" dirty="0" smtClean="0"/>
              <a:t>, ו6 מסתמי </a:t>
            </a:r>
            <a:r>
              <a:rPr lang="en-US" dirty="0" smtClean="0"/>
              <a:t>COREVALVE</a:t>
            </a:r>
            <a:r>
              <a:rPr lang="he-IL" dirty="0" smtClean="0"/>
              <a:t>, מתוכם</a:t>
            </a:r>
            <a:r>
              <a:rPr lang="he-IL" baseline="0" dirty="0" smtClean="0"/>
              <a:t> 2 </a:t>
            </a:r>
            <a:r>
              <a:rPr lang="en-US" baseline="0" dirty="0" smtClean="0"/>
              <a:t>EVOLUTE</a:t>
            </a:r>
            <a:r>
              <a:rPr lang="he-IL" baseline="0" dirty="0" smtClean="0"/>
              <a:t>. ב3 חולים בוצע באלון פרה-</a:t>
            </a:r>
            <a:r>
              <a:rPr lang="he-IL" baseline="0" dirty="0" err="1" smtClean="0"/>
              <a:t>דילטיישן</a:t>
            </a:r>
            <a:r>
              <a:rPr lang="he-IL" baseline="0" dirty="0" smtClean="0"/>
              <a:t>. מבחינת תוצאות הפרוצדורה אנו רואים כי בכלל החולים לא היה דלף משמעותי </a:t>
            </a:r>
            <a:r>
              <a:rPr lang="he-IL" baseline="0" dirty="0" err="1" smtClean="0"/>
              <a:t>פאראוולוולרי</a:t>
            </a:r>
            <a:r>
              <a:rPr lang="he-IL" baseline="0" dirty="0" smtClean="0"/>
              <a:t> וכמו כן המסתם </a:t>
            </a:r>
            <a:r>
              <a:rPr lang="he-IL" baseline="0" dirty="0" err="1" smtClean="0"/>
              <a:t>המיטרלי</a:t>
            </a:r>
            <a:r>
              <a:rPr lang="he-IL" baseline="0" dirty="0" smtClean="0"/>
              <a:t> המלאכותי או הטבעת לא נפגעו, ולא נוצרו </a:t>
            </a:r>
            <a:r>
              <a:rPr lang="he-IL" baseline="0" dirty="0" err="1" smtClean="0"/>
              <a:t>היצרויות</a:t>
            </a:r>
            <a:r>
              <a:rPr lang="he-IL" baseline="0" dirty="0" smtClean="0"/>
              <a:t> במסתם </a:t>
            </a:r>
            <a:r>
              <a:rPr lang="he-IL" baseline="0" dirty="0" err="1" smtClean="0"/>
              <a:t>המיטרלי</a:t>
            </a:r>
            <a:r>
              <a:rPr lang="he-IL" baseline="0" dirty="0" smtClean="0"/>
              <a:t>, כך שנצפים לחצים תקינים וללא דלף משמעותי. כמו כן לא היה שינוי משמעותי בתפקוד הלב בממוצע, והלחצים סביב המסתם </a:t>
            </a:r>
            <a:r>
              <a:rPr lang="he-IL" baseline="0" dirty="0" err="1" smtClean="0"/>
              <a:t>האאורטלי</a:t>
            </a:r>
            <a:r>
              <a:rPr lang="he-IL" baseline="0" dirty="0" smtClean="0"/>
              <a:t>  ירדו לערכים תקינים. עומק ההשתלה הממוצע היה 5.44 מ"מ . לא היו מקרים של </a:t>
            </a:r>
            <a:r>
              <a:rPr lang="en-US" baseline="0" dirty="0" smtClean="0"/>
              <a:t>DISLODGMENT</a:t>
            </a:r>
            <a:r>
              <a:rPr lang="he-IL" baseline="0" dirty="0" smtClean="0"/>
              <a:t> או </a:t>
            </a:r>
            <a:r>
              <a:rPr lang="he-IL" baseline="0" dirty="0" err="1" smtClean="0"/>
              <a:t>אמבוליזיישן</a:t>
            </a:r>
            <a:r>
              <a:rPr lang="he-IL" baseline="0" dirty="0" smtClean="0"/>
              <a:t> או </a:t>
            </a:r>
            <a:r>
              <a:rPr lang="en-US" baseline="0" dirty="0" smtClean="0"/>
              <a:t>POP UP</a:t>
            </a:r>
            <a:r>
              <a:rPr lang="he-IL" baseline="0" dirty="0" smtClean="0"/>
              <a:t> של המסתם. מלבד המקרה שהודגם בסרטון היה מקרה נוסף בו היה </a:t>
            </a:r>
            <a:r>
              <a:rPr lang="en-US" baseline="0" dirty="0" smtClean="0"/>
              <a:t>MALPOSITION</a:t>
            </a:r>
            <a:r>
              <a:rPr lang="he-IL" baseline="0" dirty="0" smtClean="0"/>
              <a:t> שהוצרך להשתלה של מסתם נוסף. כמו כן חולה אחד נזקק להשתלת קוצב קבוע.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1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נחזור למקרה אותו ראינו בתחילת המצגת. עומק ההשתלה במקרה זה היה נמוך, 8.60</a:t>
            </a:r>
            <a:r>
              <a:rPr lang="he-IL" baseline="0" dirty="0" smtClean="0"/>
              <a:t> מ"מ, עומק נמוך משמעותית מן הממוצע. </a:t>
            </a:r>
            <a:r>
              <a:rPr lang="he-IL" dirty="0" smtClean="0"/>
              <a:t>המרחק</a:t>
            </a:r>
            <a:r>
              <a:rPr lang="he-IL" baseline="0" dirty="0" smtClean="0"/>
              <a:t> בין המסתמים היה 6.4 מ"מ, לא שונה מאוד מהממוצע. </a:t>
            </a:r>
            <a:r>
              <a:rPr lang="he-IL" baseline="0" dirty="0" smtClean="0"/>
              <a:t>עם </a:t>
            </a:r>
            <a:r>
              <a:rPr lang="he-IL" baseline="0" dirty="0" smtClean="0"/>
              <a:t>זאת הזווית בין מרכזי המסתמים </a:t>
            </a:r>
            <a:r>
              <a:rPr lang="he-IL" baseline="0" dirty="0" err="1" smtClean="0"/>
              <a:t>לאפקס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היתה</a:t>
            </a:r>
            <a:r>
              <a:rPr lang="he-IL" baseline="0" dirty="0" smtClean="0"/>
              <a:t> 14.5 מעלות, הזווית הקטנה ביותר מבין ההשתלות </a:t>
            </a:r>
            <a:r>
              <a:rPr lang="he-IL" baseline="0" dirty="0" smtClean="0"/>
              <a:t>שנבדקו . </a:t>
            </a:r>
            <a:r>
              <a:rPr lang="he-IL" baseline="0" dirty="0" smtClean="0">
                <a:solidFill>
                  <a:srgbClr val="FF0000"/>
                </a:solidFill>
              </a:rPr>
              <a:t>כמו </a:t>
            </a:r>
            <a:r>
              <a:rPr lang="he-IL" baseline="0" dirty="0" smtClean="0">
                <a:solidFill>
                  <a:srgbClr val="FF0000"/>
                </a:solidFill>
              </a:rPr>
              <a:t>כן, ייתכן והשילוב של מסתם </a:t>
            </a:r>
            <a:r>
              <a:rPr lang="he-IL" baseline="0" dirty="0" err="1" smtClean="0">
                <a:solidFill>
                  <a:srgbClr val="FF0000"/>
                </a:solidFill>
              </a:rPr>
              <a:t>מיטרלי</a:t>
            </a:r>
            <a:r>
              <a:rPr lang="he-IL" baseline="0" dirty="0" smtClean="0">
                <a:solidFill>
                  <a:srgbClr val="FF0000"/>
                </a:solidFill>
              </a:rPr>
              <a:t> חד עלי והכנסת מסתם </a:t>
            </a:r>
            <a:r>
              <a:rPr lang="he-IL" baseline="0" dirty="0" err="1" smtClean="0">
                <a:solidFill>
                  <a:srgbClr val="FF0000"/>
                </a:solidFill>
              </a:rPr>
              <a:t>אאורטלי</a:t>
            </a:r>
            <a:r>
              <a:rPr lang="he-IL" baseline="0" dirty="0" smtClean="0">
                <a:solidFill>
                  <a:srgbClr val="FF0000"/>
                </a:solidFill>
              </a:rPr>
              <a:t> שהינו </a:t>
            </a:r>
            <a:r>
              <a:rPr lang="en-US" baseline="0" dirty="0" smtClean="0">
                <a:solidFill>
                  <a:srgbClr val="FF0000"/>
                </a:solidFill>
              </a:rPr>
              <a:t>BALOON EXPANDABLE</a:t>
            </a:r>
            <a:r>
              <a:rPr lang="he-IL" baseline="0" dirty="0" smtClean="0">
                <a:solidFill>
                  <a:srgbClr val="FF0000"/>
                </a:solidFill>
              </a:rPr>
              <a:t> גם כן השפיע על התוצאה</a:t>
            </a:r>
            <a:r>
              <a:rPr lang="he-IL" baseline="0" dirty="0" smtClean="0"/>
              <a:t>. בסדרת המקרים הזו ישנו מקרה נוסף אחד שבו היה שילוב כזה (של מסתם אדוארדס עם מסתם </a:t>
            </a:r>
            <a:r>
              <a:rPr lang="he-IL" baseline="0" dirty="0" err="1" smtClean="0"/>
              <a:t>מיטרלי</a:t>
            </a:r>
            <a:r>
              <a:rPr lang="he-IL" baseline="0" dirty="0" smtClean="0"/>
              <a:t> חד עלי), ומקרה זה הסתיים ללא סיבוכים קרדיאליים.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4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בסרטון הבא אנו רואים את התוצאה הסופית. המסתם עבר </a:t>
            </a:r>
            <a:r>
              <a:rPr lang="en-US" baseline="0" dirty="0" smtClean="0"/>
              <a:t>SNARE</a:t>
            </a:r>
            <a:r>
              <a:rPr lang="he-IL" baseline="0" dirty="0" smtClean="0"/>
              <a:t> של כ2 מ"מ ע"י </a:t>
            </a:r>
            <a:r>
              <a:rPr lang="en-US" baseline="0" dirty="0" smtClean="0"/>
              <a:t>WIRE</a:t>
            </a:r>
            <a:r>
              <a:rPr lang="he-IL" baseline="0" dirty="0" smtClean="0"/>
              <a:t> שתפס את קצהו, והמסתם </a:t>
            </a:r>
            <a:r>
              <a:rPr lang="he-IL" baseline="0" dirty="0" err="1" smtClean="0"/>
              <a:t>המיטרלי</a:t>
            </a:r>
            <a:r>
              <a:rPr lang="he-IL" baseline="0" dirty="0" smtClean="0"/>
              <a:t> חזר לפעולתו התקינה. המטופלת שרדה את האירוע ושוחררה מבית החולים ולאחר מכן סיימה הליך שיקומי.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14053-8407-43A3-B35A-7CF8522F6709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9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3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7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88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5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6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6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3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539750" y="6400800"/>
            <a:ext cx="176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GB" altLang="en-US" sz="1200" b="1"/>
              <a:t>Sheba Medical Center</a:t>
            </a:r>
          </a:p>
          <a:p>
            <a:pPr algn="l" rtl="0"/>
            <a:r>
              <a:rPr lang="en-GB" altLang="en-US" sz="1200" b="1"/>
              <a:t>Tel Hashomer</a:t>
            </a:r>
          </a:p>
        </p:txBody>
      </p:sp>
      <p:pic>
        <p:nvPicPr>
          <p:cNvPr id="135175" name="Picture 7" descr="logo picture only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7F4"/>
              </a:clrFrom>
              <a:clrTo>
                <a:srgbClr val="FF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249988"/>
            <a:ext cx="684212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588125" y="6453188"/>
            <a:ext cx="19256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GB" altLang="en-US" sz="1200" b="1">
                <a:solidFill>
                  <a:srgbClr val="FF0000"/>
                </a:solidFill>
              </a:rPr>
              <a:t>The Leviev Heart Center</a:t>
            </a:r>
          </a:p>
        </p:txBody>
      </p:sp>
      <p:pic>
        <p:nvPicPr>
          <p:cNvPr id="135186" name="Picture 18" descr="ROUND SHEBA LOGO 050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608013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TAVI in patients with prior mitral valve interventions</a:t>
            </a:r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534400" cy="1752600"/>
          </a:xfrm>
        </p:spPr>
        <p:txBody>
          <a:bodyPr/>
          <a:lstStyle/>
          <a:p>
            <a:r>
              <a:rPr lang="en-US" sz="2000" dirty="0"/>
              <a:t>Yoni </a:t>
            </a:r>
            <a:r>
              <a:rPr lang="en-US" sz="2000" dirty="0" smtClean="0"/>
              <a:t>Grossman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David Biton</a:t>
            </a:r>
            <a:r>
              <a:rPr lang="en-US" sz="2000" baseline="30000" dirty="0" smtClean="0"/>
              <a:t>1</a:t>
            </a:r>
            <a:r>
              <a:rPr lang="en-US" sz="2000" dirty="0"/>
              <a:t>, </a:t>
            </a:r>
            <a:r>
              <a:rPr lang="en-US" sz="2000" dirty="0" err="1"/>
              <a:t>Yafim</a:t>
            </a:r>
            <a:r>
              <a:rPr lang="en-US" sz="2000" dirty="0"/>
              <a:t> </a:t>
            </a:r>
            <a:r>
              <a:rPr lang="en-US" sz="2000" dirty="0" err="1" smtClean="0"/>
              <a:t>Brodov</a:t>
            </a:r>
            <a:r>
              <a:rPr lang="en-US" sz="2000" dirty="0"/>
              <a:t>, </a:t>
            </a:r>
            <a:r>
              <a:rPr lang="en-US" sz="2000" dirty="0" err="1"/>
              <a:t>Anat</a:t>
            </a:r>
            <a:r>
              <a:rPr lang="en-US" sz="2000" dirty="0"/>
              <a:t> </a:t>
            </a:r>
            <a:r>
              <a:rPr lang="en-US" sz="2000" dirty="0" err="1"/>
              <a:t>bercovitch</a:t>
            </a:r>
            <a:r>
              <a:rPr lang="en-US" sz="2000" dirty="0" smtClean="0"/>
              <a:t>, </a:t>
            </a:r>
            <a:r>
              <a:rPr lang="en-US" sz="2000" dirty="0"/>
              <a:t>Amit </a:t>
            </a:r>
            <a:r>
              <a:rPr lang="en-US" sz="2000" dirty="0" err="1"/>
              <a:t>Segev</a:t>
            </a:r>
            <a:r>
              <a:rPr lang="en-US" sz="2000" dirty="0" smtClean="0"/>
              <a:t>, Paul </a:t>
            </a:r>
            <a:r>
              <a:rPr lang="en-US" sz="2000" dirty="0" err="1"/>
              <a:t>Pfefer</a:t>
            </a:r>
            <a:r>
              <a:rPr lang="en-US" sz="2000" dirty="0" smtClean="0"/>
              <a:t>, Fernando </a:t>
            </a:r>
            <a:r>
              <a:rPr lang="en-US" sz="2000" dirty="0" err="1" smtClean="0"/>
              <a:t>Chernomordik</a:t>
            </a:r>
            <a:r>
              <a:rPr lang="en-US" sz="2000" dirty="0" smtClean="0"/>
              <a:t>, </a:t>
            </a:r>
            <a:r>
              <a:rPr lang="en-US" sz="2000" dirty="0" err="1" smtClean="0"/>
              <a:t>Elad</a:t>
            </a:r>
            <a:r>
              <a:rPr lang="en-US" sz="2000" dirty="0" smtClean="0"/>
              <a:t> </a:t>
            </a:r>
            <a:r>
              <a:rPr lang="en-US" sz="2000" dirty="0"/>
              <a:t>Asher</a:t>
            </a:r>
            <a:r>
              <a:rPr lang="en-US" sz="2000" dirty="0" smtClean="0"/>
              <a:t>, </a:t>
            </a:r>
            <a:r>
              <a:rPr lang="en-US" sz="2000" dirty="0" err="1" smtClean="0"/>
              <a:t>Orli</a:t>
            </a:r>
            <a:r>
              <a:rPr lang="en-US" sz="2000" dirty="0" smtClean="0"/>
              <a:t> </a:t>
            </a:r>
            <a:r>
              <a:rPr lang="en-US" sz="2000" dirty="0" err="1" smtClean="0"/>
              <a:t>Goitein</a:t>
            </a:r>
            <a:r>
              <a:rPr lang="en-US" sz="2000" dirty="0" smtClean="0"/>
              <a:t>, Dan </a:t>
            </a:r>
            <a:r>
              <a:rPr lang="en-US" sz="2000" dirty="0"/>
              <a:t>Elian</a:t>
            </a:r>
            <a:r>
              <a:rPr lang="en-US" sz="2000" dirty="0" smtClean="0"/>
              <a:t>, Isaac </a:t>
            </a:r>
            <a:r>
              <a:rPr lang="en-US" sz="2000" dirty="0"/>
              <a:t>Mizrahi</a:t>
            </a:r>
            <a:r>
              <a:rPr lang="en-US" sz="2000" dirty="0" smtClean="0"/>
              <a:t>, Victor </a:t>
            </a:r>
            <a:r>
              <a:rPr lang="en-US" sz="2000" dirty="0"/>
              <a:t>Guetta</a:t>
            </a:r>
            <a:r>
              <a:rPr lang="en-US" sz="2000" dirty="0" smtClean="0"/>
              <a:t>, Israel </a:t>
            </a:r>
            <a:r>
              <a:rPr lang="en-US" sz="2000" dirty="0" err="1"/>
              <a:t>Barbash</a:t>
            </a:r>
            <a:endParaRPr lang="en-US" sz="2000" dirty="0"/>
          </a:p>
          <a:p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r>
              <a:rPr lang="en-US" sz="2000" baseline="30000" dirty="0" smtClean="0"/>
              <a:t>1</a:t>
            </a:r>
            <a:r>
              <a:rPr lang="en-US" sz="2000" dirty="0" smtClean="0"/>
              <a:t> Equal contribution</a:t>
            </a:r>
            <a:endParaRPr lang="he-I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429431"/>
            <a:ext cx="6477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Leviev</a:t>
            </a:r>
            <a:r>
              <a:rPr lang="en-US" sz="2400" dirty="0" smtClean="0">
                <a:solidFill>
                  <a:srgbClr val="FFFF00"/>
                </a:solidFill>
              </a:rPr>
              <a:t> Heart Center, Sheba Medical Center</a:t>
            </a:r>
            <a:endParaRPr lang="he-I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בן-צבי רות Run 1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9813" y="1600200"/>
            <a:ext cx="4525962" cy="4525963"/>
          </a:xfrm>
        </p:spPr>
      </p:pic>
    </p:spTree>
    <p:extLst>
      <p:ext uri="{BB962C8B-B14F-4D97-AF65-F5344CB8AC3E}">
        <p14:creationId xmlns:p14="http://schemas.microsoft.com/office/powerpoint/2010/main" val="6831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r>
              <a:rPr lang="en-US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Malpositioning</a:t>
            </a: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or dislodgement is a serious complication during TAVI in patients with mitral prosthesis</a:t>
            </a:r>
          </a:p>
          <a:p>
            <a:endParaRPr lang="he-IL" sz="2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is a need for meticulous patient selection and pre-procedural anatomic assessment </a:t>
            </a:r>
            <a:endParaRPr lang="en-US" sz="2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 smtClean="0"/>
              <a:t>Operators should aim for high implantation in such patients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safety of TAVI in patients with mitral prosthesis should be assessed in larger cohorts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0644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 have no conflict of interest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Amit </a:t>
            </a:r>
            <a:r>
              <a:rPr lang="en-US" dirty="0" err="1" smtClean="0"/>
              <a:t>Segev</a:t>
            </a:r>
            <a:r>
              <a:rPr lang="en-US" dirty="0" smtClean="0"/>
              <a:t> is a proctor for Medtronic </a:t>
            </a:r>
            <a:r>
              <a:rPr lang="en-US" dirty="0" err="1" smtClean="0"/>
              <a:t>inc.</a:t>
            </a:r>
            <a:r>
              <a:rPr lang="en-US" dirty="0" smtClean="0"/>
              <a:t> and Edwards </a:t>
            </a:r>
            <a:r>
              <a:rPr lang="en-US" dirty="0" err="1" smtClean="0"/>
              <a:t>Lifescience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15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5577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The left ventricle has a common aortic-mitral orifice with a close anatomical relationship between the aortic and mitral valve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0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presence of a </a:t>
            </a:r>
            <a:r>
              <a:rPr lang="en-US" sz="2400" b="1" dirty="0" smtClean="0"/>
              <a:t>bulky and rigid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prosthetic </a:t>
            </a:r>
            <a:r>
              <a:rPr lang="en-US" sz="2400" b="1" dirty="0"/>
              <a:t>mitral valve reduces the </a:t>
            </a:r>
            <a:endParaRPr lang="en-US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aortic-mitral distance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5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Thus, patients post mitral intervention were excluded from the large TAVI trials, and clinical data is limited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362200"/>
            <a:ext cx="2971800" cy="21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pic>
        <p:nvPicPr>
          <p:cNvPr id="6" name="בן-צבי רות Run 9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1844675"/>
            <a:ext cx="4038600" cy="4038600"/>
          </a:xfrm>
        </p:spPr>
      </p:pic>
      <p:pic>
        <p:nvPicPr>
          <p:cNvPr id="5" name="בן-צבי רות Run 5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1844675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3036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A descriptive case series of 10 patients post mitral valve intervention who underwent TAVI at Sheba medical center between 2011-2016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Analysis of pre procedural data, including clinical parameters, echo and CT studies, as well as post procedural clinical and imaging data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573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measurements of </a:t>
            </a:r>
            <a:r>
              <a:rPr lang="en-US" dirty="0" err="1" smtClean="0"/>
              <a:t>aorto</a:t>
            </a:r>
            <a:r>
              <a:rPr lang="en-US" dirty="0" smtClean="0"/>
              <a:t>-mitral space</a:t>
            </a: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459796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905000"/>
            <a:ext cx="429851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914400"/>
          </a:xfrm>
        </p:spPr>
        <p:txBody>
          <a:bodyPr/>
          <a:lstStyle/>
          <a:p>
            <a:r>
              <a:rPr lang="en-US" dirty="0" smtClean="0"/>
              <a:t>Results- Baseline characteristics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16923"/>
              </p:ext>
            </p:extLst>
          </p:nvPr>
        </p:nvGraphicFramePr>
        <p:xfrm>
          <a:off x="609600" y="838200"/>
          <a:ext cx="7924800" cy="54813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70296"/>
                <a:gridCol w="6054504"/>
              </a:tblGrid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72.6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 (years)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pattFill prst="pct5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(80%)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Female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gender (n)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12.8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12.82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Euroscore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5.5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score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EF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(%)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13.3 / 4.6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Mitral stenosis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/ Mean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gradient (mmHg)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0.69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Aortic valve area (cm)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6.66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Aorto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-mitral distance (mm)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122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Aorto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-mitral angle (°)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18.2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Apical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angle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(°)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3668" marR="53668" marT="0" marB="0"/>
                </a:tc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e-IL" sz="16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+mn-lt"/>
                        </a:rPr>
                        <a:t>Mitral</a:t>
                      </a:r>
                      <a:r>
                        <a:rPr lang="en-US" sz="1600" b="1" baseline="0" dirty="0" smtClean="0">
                          <a:latin typeface="+mn-lt"/>
                        </a:rPr>
                        <a:t> valve type:</a:t>
                      </a:r>
                      <a:endParaRPr lang="he-IL" sz="1600" b="1" dirty="0"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+mn-lt"/>
                        </a:rPr>
                        <a:t>St. Jude (</a:t>
                      </a:r>
                      <a:r>
                        <a:rPr lang="en-US" sz="1600" dirty="0" err="1" smtClean="0">
                          <a:latin typeface="+mn-lt"/>
                        </a:rPr>
                        <a:t>bileaflet</a:t>
                      </a:r>
                      <a:r>
                        <a:rPr lang="en-US" sz="1600" dirty="0" smtClean="0">
                          <a:latin typeface="+mn-lt"/>
                        </a:rPr>
                        <a:t>)</a:t>
                      </a:r>
                      <a:r>
                        <a:rPr lang="en-US" sz="1600" baseline="0" dirty="0" smtClean="0">
                          <a:latin typeface="+mn-lt"/>
                        </a:rPr>
                        <a:t> (n)</a:t>
                      </a:r>
                      <a:endParaRPr lang="he-IL" sz="1600" dirty="0">
                        <a:latin typeface="+mn-lt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Björk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Shiley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valve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monostrut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Monoleaflet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Medtronic Mosaic (biological)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Mitral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valve repair (+AVR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e-IL" sz="1400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06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9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775" y="-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Procedural data &amp; results</a:t>
            </a:r>
            <a:endParaRPr lang="he-IL" sz="3600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39209"/>
              </p:ext>
            </p:extLst>
          </p:nvPr>
        </p:nvGraphicFramePr>
        <p:xfrm>
          <a:off x="304800" y="736316"/>
          <a:ext cx="7620000" cy="58521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30784"/>
                <a:gridCol w="5889216"/>
              </a:tblGrid>
              <a:tr h="2832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Valve type: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Edwards XT / S3 (n)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Corevalve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Evolute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-R (n)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66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76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sng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he-IL" sz="1600" strike="sng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76686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(30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Balloon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pre-dilatation (n, 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3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(0%)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&gt;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Mild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aravalvular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leak per echo (n, %)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32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(0%)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&gt;Mild post procedural mitral regurgitation </a:t>
                      </a: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(n, 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3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12/4 ±4/1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 procedural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mitral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Peak/Mean pressure gradient (mmHg)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912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40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±18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Post procedural EF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18/9 ±9/5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 procedural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aortic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Peak/Mean pressure gradient (mmHg)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565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5.44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±2.76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Implantation depth (mm)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1565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(0%)</a:t>
                      </a: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Valve dislodgment or embolization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(n, %)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1565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 (20%)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Valve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alpositioning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(n, %)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1565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 (10%)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Need for a second valve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(n, %)</a:t>
                      </a:r>
                      <a:endParaRPr lang="he-I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832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(10%)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Pacemaker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implantation</a:t>
                      </a: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(n, 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328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0 (0%)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30 day mortality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(n, 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6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65848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Pre-procedure CT:</a:t>
            </a:r>
          </a:p>
          <a:p>
            <a:r>
              <a:rPr lang="en-US" dirty="0" err="1" smtClean="0"/>
              <a:t>Aorto</a:t>
            </a:r>
            <a:r>
              <a:rPr lang="en-US" dirty="0" smtClean="0"/>
              <a:t>-mitral distance: 6.38 mm</a:t>
            </a:r>
          </a:p>
          <a:p>
            <a:r>
              <a:rPr lang="en-US" dirty="0" err="1" smtClean="0"/>
              <a:t>Aorto</a:t>
            </a:r>
            <a:r>
              <a:rPr lang="en-US" dirty="0" smtClean="0"/>
              <a:t>-mitral angle: 116°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Post implantation:</a:t>
            </a:r>
          </a:p>
          <a:p>
            <a:r>
              <a:rPr lang="en-US" dirty="0" smtClean="0"/>
              <a:t>Implantation depth: 8.60 mm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4330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5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IEV HEART CTR 0509 ver2">
  <a:themeElements>
    <a:clrScheme name="leviev heart center 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viev heart center template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eviev heart center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LEVIEV HEART CTR 0509 ver2</Template>
  <TotalTime>1265</TotalTime>
  <Words>1259</Words>
  <Application>Microsoft Office PowerPoint</Application>
  <PresentationFormat>On-screen Show (4:3)</PresentationFormat>
  <Paragraphs>123</Paragraphs>
  <Slides>11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LEVIEV HEART CTR 0509 ver2</vt:lpstr>
      <vt:lpstr>TAVI in patients with prior mitral valve interventions</vt:lpstr>
      <vt:lpstr>Conflict of interest</vt:lpstr>
      <vt:lpstr>Background</vt:lpstr>
      <vt:lpstr>Example</vt:lpstr>
      <vt:lpstr>Methods</vt:lpstr>
      <vt:lpstr>CT measurements of aorto-mitral space</vt:lpstr>
      <vt:lpstr>Results- Baseline characteristics</vt:lpstr>
      <vt:lpstr>Procedural data &amp; results</vt:lpstr>
      <vt:lpstr>PowerPoint Presentation</vt:lpstr>
      <vt:lpstr>PowerPoint Presentation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90</cp:revision>
  <dcterms:created xsi:type="dcterms:W3CDTF">2014-04-11T11:41:43Z</dcterms:created>
  <dcterms:modified xsi:type="dcterms:W3CDTF">2017-04-23T04:52:22Z</dcterms:modified>
</cp:coreProperties>
</file>