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43"/>
  </p:notesMasterIdLst>
  <p:sldIdLst>
    <p:sldId id="256" r:id="rId2"/>
    <p:sldId id="371" r:id="rId3"/>
    <p:sldId id="334" r:id="rId4"/>
    <p:sldId id="335" r:id="rId5"/>
    <p:sldId id="336" r:id="rId6"/>
    <p:sldId id="363" r:id="rId7"/>
    <p:sldId id="364" r:id="rId8"/>
    <p:sldId id="365" r:id="rId9"/>
    <p:sldId id="366" r:id="rId10"/>
    <p:sldId id="372" r:id="rId11"/>
    <p:sldId id="367" r:id="rId12"/>
    <p:sldId id="400" r:id="rId13"/>
    <p:sldId id="397" r:id="rId14"/>
    <p:sldId id="362" r:id="rId15"/>
    <p:sldId id="374" r:id="rId16"/>
    <p:sldId id="375" r:id="rId17"/>
    <p:sldId id="377" r:id="rId18"/>
    <p:sldId id="378" r:id="rId19"/>
    <p:sldId id="379" r:id="rId20"/>
    <p:sldId id="380" r:id="rId21"/>
    <p:sldId id="381" r:id="rId22"/>
    <p:sldId id="343" r:id="rId23"/>
    <p:sldId id="344" r:id="rId24"/>
    <p:sldId id="258" r:id="rId25"/>
    <p:sldId id="382" r:id="rId26"/>
    <p:sldId id="398" r:id="rId27"/>
    <p:sldId id="383" r:id="rId28"/>
    <p:sldId id="260" r:id="rId29"/>
    <p:sldId id="384" r:id="rId30"/>
    <p:sldId id="385" r:id="rId31"/>
    <p:sldId id="386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401" r:id="rId41"/>
    <p:sldId id="325" r:id="rId42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353" autoAdjust="0"/>
    <p:restoredTop sz="94765" autoAdjust="0"/>
  </p:normalViewPr>
  <p:slideViewPr>
    <p:cSldViewPr snapToGrid="0">
      <p:cViewPr varScale="1">
        <p:scale>
          <a:sx n="109" d="100"/>
          <a:sy n="109" d="100"/>
        </p:scale>
        <p:origin x="-156" y="-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DEDC89-381E-48CD-A2ED-D88127A1075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743FAA-DECD-4571-9CA3-6DCDDC121B99}">
      <dgm:prSet phldrT="[טקסט]"/>
      <dgm:spPr/>
      <dgm:t>
        <a:bodyPr/>
        <a:lstStyle/>
        <a:p>
          <a:r>
            <a:rPr lang="en-US" dirty="0" smtClean="0"/>
            <a:t>12 subjects</a:t>
          </a:r>
          <a:endParaRPr lang="en-US" dirty="0"/>
        </a:p>
      </dgm:t>
    </dgm:pt>
    <dgm:pt modelId="{34CF2B27-8F89-4960-B51C-ACB631B77877}" type="parTrans" cxnId="{41537A4E-6353-48D6-9062-692A6F5C6F6D}">
      <dgm:prSet/>
      <dgm:spPr/>
      <dgm:t>
        <a:bodyPr/>
        <a:lstStyle/>
        <a:p>
          <a:endParaRPr lang="en-US"/>
        </a:p>
      </dgm:t>
    </dgm:pt>
    <dgm:pt modelId="{E4CEDEE8-0095-42C2-AA9A-F95617E1D959}" type="sibTrans" cxnId="{41537A4E-6353-48D6-9062-692A6F5C6F6D}">
      <dgm:prSet/>
      <dgm:spPr/>
      <dgm:t>
        <a:bodyPr/>
        <a:lstStyle/>
        <a:p>
          <a:endParaRPr lang="en-US"/>
        </a:p>
      </dgm:t>
    </dgm:pt>
    <dgm:pt modelId="{A8C6993F-4B59-498C-B1AC-D70F401DB863}">
      <dgm:prSet phldrT="[טקסט]"/>
      <dgm:spPr/>
      <dgm:t>
        <a:bodyPr/>
        <a:lstStyle/>
        <a:p>
          <a:r>
            <a:rPr lang="en-US" dirty="0" smtClean="0"/>
            <a:t>6 OS</a:t>
          </a:r>
          <a:endParaRPr lang="en-US" dirty="0"/>
        </a:p>
      </dgm:t>
    </dgm:pt>
    <dgm:pt modelId="{7F999F88-66AE-43CC-A78E-310F4B250BDF}" type="parTrans" cxnId="{486957F2-09E6-4195-8D0A-8399C27F813E}">
      <dgm:prSet/>
      <dgm:spPr/>
      <dgm:t>
        <a:bodyPr/>
        <a:lstStyle/>
        <a:p>
          <a:endParaRPr lang="en-US"/>
        </a:p>
      </dgm:t>
    </dgm:pt>
    <dgm:pt modelId="{FEE3423D-4550-4BC0-B905-86CFB58DA2C4}" type="sibTrans" cxnId="{486957F2-09E6-4195-8D0A-8399C27F813E}">
      <dgm:prSet/>
      <dgm:spPr/>
      <dgm:t>
        <a:bodyPr/>
        <a:lstStyle/>
        <a:p>
          <a:endParaRPr lang="en-US"/>
        </a:p>
      </dgm:t>
    </dgm:pt>
    <dgm:pt modelId="{F3F46C18-9EA5-4DFD-BC5F-72DE148DE07B}">
      <dgm:prSet phldrT="[טקסט]"/>
      <dgm:spPr/>
      <dgm:t>
        <a:bodyPr/>
        <a:lstStyle/>
        <a:p>
          <a:r>
            <a:rPr lang="en-US" dirty="0" smtClean="0"/>
            <a:t>2 subjects </a:t>
          </a:r>
          <a:r>
            <a:rPr lang="en-US" dirty="0" err="1" smtClean="0"/>
            <a:t>MoCA</a:t>
          </a:r>
          <a:r>
            <a:rPr lang="en-US" dirty="0" smtClean="0"/>
            <a:t>&lt;26 </a:t>
          </a:r>
        </a:p>
      </dgm:t>
    </dgm:pt>
    <dgm:pt modelId="{DEDA1D0D-FC1E-4839-B30C-1C0D109FC2CA}" type="parTrans" cxnId="{9C18EA40-1669-4AC1-B239-3BFEC382EB09}">
      <dgm:prSet/>
      <dgm:spPr/>
      <dgm:t>
        <a:bodyPr/>
        <a:lstStyle/>
        <a:p>
          <a:endParaRPr lang="en-US"/>
        </a:p>
      </dgm:t>
    </dgm:pt>
    <dgm:pt modelId="{FB3076D3-E236-4B01-B0AE-64C0F742F3FF}" type="sibTrans" cxnId="{9C18EA40-1669-4AC1-B239-3BFEC382EB09}">
      <dgm:prSet/>
      <dgm:spPr/>
      <dgm:t>
        <a:bodyPr/>
        <a:lstStyle/>
        <a:p>
          <a:endParaRPr lang="en-US"/>
        </a:p>
      </dgm:t>
    </dgm:pt>
    <dgm:pt modelId="{F9EA8E64-5BF8-46CB-8CE3-9ACBBCA449E2}">
      <dgm:prSet phldrT="[טקסט]"/>
      <dgm:spPr/>
      <dgm:t>
        <a:bodyPr/>
        <a:lstStyle/>
        <a:p>
          <a:r>
            <a:rPr lang="en-US" dirty="0" smtClean="0"/>
            <a:t>4 subjects </a:t>
          </a:r>
        </a:p>
        <a:p>
          <a:r>
            <a:rPr lang="en-US" dirty="0" err="1" smtClean="0"/>
            <a:t>MoCA</a:t>
          </a:r>
          <a:r>
            <a:rPr lang="en-US" dirty="0" smtClean="0"/>
            <a:t>&gt;26</a:t>
          </a:r>
          <a:endParaRPr lang="en-US" dirty="0"/>
        </a:p>
      </dgm:t>
    </dgm:pt>
    <dgm:pt modelId="{4058E7ED-5B69-4F8E-8101-57A342592E54}" type="parTrans" cxnId="{A44E7F0B-FDBF-4A18-AB3C-5DE74DB7E51A}">
      <dgm:prSet/>
      <dgm:spPr/>
      <dgm:t>
        <a:bodyPr/>
        <a:lstStyle/>
        <a:p>
          <a:endParaRPr lang="en-US"/>
        </a:p>
      </dgm:t>
    </dgm:pt>
    <dgm:pt modelId="{26C876E8-7FF0-4735-8F68-0162AA80D781}" type="sibTrans" cxnId="{A44E7F0B-FDBF-4A18-AB3C-5DE74DB7E51A}">
      <dgm:prSet/>
      <dgm:spPr/>
      <dgm:t>
        <a:bodyPr/>
        <a:lstStyle/>
        <a:p>
          <a:endParaRPr lang="en-US"/>
        </a:p>
      </dgm:t>
    </dgm:pt>
    <dgm:pt modelId="{F51EE4D2-377C-4C1E-8204-D9DF7B24C981}">
      <dgm:prSet phldrT="[טקסט]"/>
      <dgm:spPr/>
      <dgm:t>
        <a:bodyPr/>
        <a:lstStyle/>
        <a:p>
          <a:r>
            <a:rPr lang="en-US" dirty="0" smtClean="0"/>
            <a:t>6 OD</a:t>
          </a:r>
          <a:endParaRPr lang="en-US" dirty="0"/>
        </a:p>
      </dgm:t>
    </dgm:pt>
    <dgm:pt modelId="{C27DA050-EAC1-4D8C-910F-2408F50B7D98}" type="parTrans" cxnId="{3CE7FF0B-77CB-4C5C-884D-BACE0CEE3D25}">
      <dgm:prSet/>
      <dgm:spPr/>
      <dgm:t>
        <a:bodyPr/>
        <a:lstStyle/>
        <a:p>
          <a:endParaRPr lang="en-US"/>
        </a:p>
      </dgm:t>
    </dgm:pt>
    <dgm:pt modelId="{D32DA14D-08AC-4746-8660-ADBA3659DEA1}" type="sibTrans" cxnId="{3CE7FF0B-77CB-4C5C-884D-BACE0CEE3D25}">
      <dgm:prSet/>
      <dgm:spPr/>
      <dgm:t>
        <a:bodyPr/>
        <a:lstStyle/>
        <a:p>
          <a:endParaRPr lang="en-US"/>
        </a:p>
      </dgm:t>
    </dgm:pt>
    <dgm:pt modelId="{A33C08C2-7E3C-411A-B15D-393EB9A05EAE}">
      <dgm:prSet phldrT="[טקסט]"/>
      <dgm:spPr/>
      <dgm:t>
        <a:bodyPr/>
        <a:lstStyle/>
        <a:p>
          <a:r>
            <a:rPr lang="en-US" dirty="0" smtClean="0"/>
            <a:t>1 subjects </a:t>
          </a:r>
          <a:r>
            <a:rPr lang="en-US" dirty="0" err="1" smtClean="0"/>
            <a:t>MoCA</a:t>
          </a:r>
          <a:r>
            <a:rPr lang="en-US" dirty="0" smtClean="0"/>
            <a:t>&lt;26 </a:t>
          </a:r>
          <a:endParaRPr lang="en-US" dirty="0"/>
        </a:p>
      </dgm:t>
    </dgm:pt>
    <dgm:pt modelId="{9BCD7AEB-4E9F-4EC8-8A66-342A1BDEE87D}" type="parTrans" cxnId="{DCDA6070-5D42-45D1-B4CA-58EC750930D0}">
      <dgm:prSet/>
      <dgm:spPr/>
      <dgm:t>
        <a:bodyPr/>
        <a:lstStyle/>
        <a:p>
          <a:endParaRPr lang="en-US"/>
        </a:p>
      </dgm:t>
    </dgm:pt>
    <dgm:pt modelId="{AC95A272-4DE2-4092-80DF-EB4D43571C4E}" type="sibTrans" cxnId="{DCDA6070-5D42-45D1-B4CA-58EC750930D0}">
      <dgm:prSet/>
      <dgm:spPr/>
      <dgm:t>
        <a:bodyPr/>
        <a:lstStyle/>
        <a:p>
          <a:endParaRPr lang="en-US"/>
        </a:p>
      </dgm:t>
    </dgm:pt>
    <dgm:pt modelId="{960A2C08-99D6-4630-B879-B7077AC968A3}">
      <dgm:prSet phldrT="[טקסט]"/>
      <dgm:spPr/>
      <dgm:t>
        <a:bodyPr/>
        <a:lstStyle/>
        <a:p>
          <a:r>
            <a:rPr lang="en-US" dirty="0" smtClean="0"/>
            <a:t>5 subjects </a:t>
          </a:r>
        </a:p>
        <a:p>
          <a:r>
            <a:rPr lang="en-US" dirty="0" err="1" smtClean="0"/>
            <a:t>MoCA</a:t>
          </a:r>
          <a:r>
            <a:rPr lang="en-US" dirty="0" smtClean="0"/>
            <a:t>&gt;26</a:t>
          </a:r>
          <a:endParaRPr lang="en-US" dirty="0"/>
        </a:p>
      </dgm:t>
    </dgm:pt>
    <dgm:pt modelId="{845335A8-9F2F-461F-8526-3D0A6C01527B}" type="parTrans" cxnId="{CB249B6A-1DC2-4FC3-A978-2BE602ACCEA8}">
      <dgm:prSet/>
      <dgm:spPr/>
      <dgm:t>
        <a:bodyPr/>
        <a:lstStyle/>
        <a:p>
          <a:endParaRPr lang="en-US"/>
        </a:p>
      </dgm:t>
    </dgm:pt>
    <dgm:pt modelId="{FC14158D-D371-4779-B0B9-376238769D78}" type="sibTrans" cxnId="{CB249B6A-1DC2-4FC3-A978-2BE602ACCEA8}">
      <dgm:prSet/>
      <dgm:spPr/>
      <dgm:t>
        <a:bodyPr/>
        <a:lstStyle/>
        <a:p>
          <a:endParaRPr lang="en-US"/>
        </a:p>
      </dgm:t>
    </dgm:pt>
    <dgm:pt modelId="{02F9EE22-FD98-440B-AA9A-9C3AD391D7AA}" type="pres">
      <dgm:prSet presAssocID="{8DDEDC89-381E-48CD-A2ED-D88127A107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97153F7-3C84-4873-B125-39966D776073}" type="pres">
      <dgm:prSet presAssocID="{1C743FAA-DECD-4571-9CA3-6DCDDC121B99}" presName="hierRoot1" presStyleCnt="0"/>
      <dgm:spPr/>
    </dgm:pt>
    <dgm:pt modelId="{7170D19D-5D02-4350-871F-7B4B7DD0E01A}" type="pres">
      <dgm:prSet presAssocID="{1C743FAA-DECD-4571-9CA3-6DCDDC121B99}" presName="composite" presStyleCnt="0"/>
      <dgm:spPr/>
    </dgm:pt>
    <dgm:pt modelId="{5D22B8DA-DA93-4930-A57D-D8666B746421}" type="pres">
      <dgm:prSet presAssocID="{1C743FAA-DECD-4571-9CA3-6DCDDC121B99}" presName="background" presStyleLbl="node0" presStyleIdx="0" presStyleCnt="1"/>
      <dgm:spPr/>
    </dgm:pt>
    <dgm:pt modelId="{8A110BEC-8D8F-45C2-B7E9-1DBB4F704351}" type="pres">
      <dgm:prSet presAssocID="{1C743FAA-DECD-4571-9CA3-6DCDDC121B9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637C5A-C8DB-4254-A4D2-35F76D28C55C}" type="pres">
      <dgm:prSet presAssocID="{1C743FAA-DECD-4571-9CA3-6DCDDC121B99}" presName="hierChild2" presStyleCnt="0"/>
      <dgm:spPr/>
    </dgm:pt>
    <dgm:pt modelId="{EC215D0E-D266-4818-9D65-315C58C560B4}" type="pres">
      <dgm:prSet presAssocID="{7F999F88-66AE-43CC-A78E-310F4B250BDF}" presName="Name10" presStyleLbl="parChTrans1D2" presStyleIdx="0" presStyleCnt="2"/>
      <dgm:spPr/>
      <dgm:t>
        <a:bodyPr/>
        <a:lstStyle/>
        <a:p>
          <a:endParaRPr lang="en-US"/>
        </a:p>
      </dgm:t>
    </dgm:pt>
    <dgm:pt modelId="{83157FB4-2451-4672-9C39-6AEA9092BE34}" type="pres">
      <dgm:prSet presAssocID="{A8C6993F-4B59-498C-B1AC-D70F401DB863}" presName="hierRoot2" presStyleCnt="0"/>
      <dgm:spPr/>
    </dgm:pt>
    <dgm:pt modelId="{A2CCA372-2589-4BF1-A7F3-54C142A0B202}" type="pres">
      <dgm:prSet presAssocID="{A8C6993F-4B59-498C-B1AC-D70F401DB863}" presName="composite2" presStyleCnt="0"/>
      <dgm:spPr/>
    </dgm:pt>
    <dgm:pt modelId="{FC56CE65-EE48-4E74-BDBB-4DB30432DF65}" type="pres">
      <dgm:prSet presAssocID="{A8C6993F-4B59-498C-B1AC-D70F401DB863}" presName="background2" presStyleLbl="node2" presStyleIdx="0" presStyleCnt="2"/>
      <dgm:spPr/>
    </dgm:pt>
    <dgm:pt modelId="{FE72C486-A6A8-4597-AD43-732413239F29}" type="pres">
      <dgm:prSet presAssocID="{A8C6993F-4B59-498C-B1AC-D70F401DB86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F601DA-BB0B-47C2-9D6F-B9233753BC39}" type="pres">
      <dgm:prSet presAssocID="{A8C6993F-4B59-498C-B1AC-D70F401DB863}" presName="hierChild3" presStyleCnt="0"/>
      <dgm:spPr/>
    </dgm:pt>
    <dgm:pt modelId="{55E1476F-000B-4696-9A19-12029BF660DF}" type="pres">
      <dgm:prSet presAssocID="{DEDA1D0D-FC1E-4839-B30C-1C0D109FC2CA}" presName="Name17" presStyleLbl="parChTrans1D3" presStyleIdx="0" presStyleCnt="4"/>
      <dgm:spPr/>
      <dgm:t>
        <a:bodyPr/>
        <a:lstStyle/>
        <a:p>
          <a:endParaRPr lang="en-US"/>
        </a:p>
      </dgm:t>
    </dgm:pt>
    <dgm:pt modelId="{B7A12296-7FA1-481C-A373-512A769DD94D}" type="pres">
      <dgm:prSet presAssocID="{F3F46C18-9EA5-4DFD-BC5F-72DE148DE07B}" presName="hierRoot3" presStyleCnt="0"/>
      <dgm:spPr/>
    </dgm:pt>
    <dgm:pt modelId="{A7397265-8833-44AF-B63E-44E18D9CD09A}" type="pres">
      <dgm:prSet presAssocID="{F3F46C18-9EA5-4DFD-BC5F-72DE148DE07B}" presName="composite3" presStyleCnt="0"/>
      <dgm:spPr/>
    </dgm:pt>
    <dgm:pt modelId="{5C9E3D59-2374-416E-B714-B620BC659B8D}" type="pres">
      <dgm:prSet presAssocID="{F3F46C18-9EA5-4DFD-BC5F-72DE148DE07B}" presName="background3" presStyleLbl="node3" presStyleIdx="0" presStyleCnt="4"/>
      <dgm:spPr/>
    </dgm:pt>
    <dgm:pt modelId="{D6BA5679-E3B9-4FEA-BC7C-703D77329001}" type="pres">
      <dgm:prSet presAssocID="{F3F46C18-9EA5-4DFD-BC5F-72DE148DE07B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DC5E8F-2B3E-4951-8185-BF837FF0B27F}" type="pres">
      <dgm:prSet presAssocID="{F3F46C18-9EA5-4DFD-BC5F-72DE148DE07B}" presName="hierChild4" presStyleCnt="0"/>
      <dgm:spPr/>
    </dgm:pt>
    <dgm:pt modelId="{EC5EC167-3119-441C-93D9-5F1941D53E72}" type="pres">
      <dgm:prSet presAssocID="{4058E7ED-5B69-4F8E-8101-57A342592E54}" presName="Name17" presStyleLbl="parChTrans1D3" presStyleIdx="1" presStyleCnt="4"/>
      <dgm:spPr/>
      <dgm:t>
        <a:bodyPr/>
        <a:lstStyle/>
        <a:p>
          <a:endParaRPr lang="en-US"/>
        </a:p>
      </dgm:t>
    </dgm:pt>
    <dgm:pt modelId="{DB2DFFEB-93A6-4226-837A-4250659B50ED}" type="pres">
      <dgm:prSet presAssocID="{F9EA8E64-5BF8-46CB-8CE3-9ACBBCA449E2}" presName="hierRoot3" presStyleCnt="0"/>
      <dgm:spPr/>
    </dgm:pt>
    <dgm:pt modelId="{1D8B9DFC-C932-4C8F-940F-CB495222416C}" type="pres">
      <dgm:prSet presAssocID="{F9EA8E64-5BF8-46CB-8CE3-9ACBBCA449E2}" presName="composite3" presStyleCnt="0"/>
      <dgm:spPr/>
    </dgm:pt>
    <dgm:pt modelId="{36D31024-749A-41F3-8A4D-7537D739A372}" type="pres">
      <dgm:prSet presAssocID="{F9EA8E64-5BF8-46CB-8CE3-9ACBBCA449E2}" presName="background3" presStyleLbl="node3" presStyleIdx="1" presStyleCnt="4"/>
      <dgm:spPr/>
    </dgm:pt>
    <dgm:pt modelId="{5F705F88-BCC9-4D1A-B7B4-6560D008EFA5}" type="pres">
      <dgm:prSet presAssocID="{F9EA8E64-5BF8-46CB-8CE3-9ACBBCA449E2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E2E71D-09D9-46E5-8AF8-5C9A6FE42B8F}" type="pres">
      <dgm:prSet presAssocID="{F9EA8E64-5BF8-46CB-8CE3-9ACBBCA449E2}" presName="hierChild4" presStyleCnt="0"/>
      <dgm:spPr/>
    </dgm:pt>
    <dgm:pt modelId="{E39FC193-96EF-49D8-85AF-4FB8F7691CFC}" type="pres">
      <dgm:prSet presAssocID="{C27DA050-EAC1-4D8C-910F-2408F50B7D98}" presName="Name10" presStyleLbl="parChTrans1D2" presStyleIdx="1" presStyleCnt="2"/>
      <dgm:spPr/>
      <dgm:t>
        <a:bodyPr/>
        <a:lstStyle/>
        <a:p>
          <a:endParaRPr lang="en-US"/>
        </a:p>
      </dgm:t>
    </dgm:pt>
    <dgm:pt modelId="{74239531-7A3A-4CEF-BBE8-44AA501C9F82}" type="pres">
      <dgm:prSet presAssocID="{F51EE4D2-377C-4C1E-8204-D9DF7B24C981}" presName="hierRoot2" presStyleCnt="0"/>
      <dgm:spPr/>
    </dgm:pt>
    <dgm:pt modelId="{2B8A9626-C5EB-4949-A11F-74F7BD2624F1}" type="pres">
      <dgm:prSet presAssocID="{F51EE4D2-377C-4C1E-8204-D9DF7B24C981}" presName="composite2" presStyleCnt="0"/>
      <dgm:spPr/>
    </dgm:pt>
    <dgm:pt modelId="{CF19F5F3-3955-4EDC-8D93-F720E2BD24B7}" type="pres">
      <dgm:prSet presAssocID="{F51EE4D2-377C-4C1E-8204-D9DF7B24C981}" presName="background2" presStyleLbl="node2" presStyleIdx="1" presStyleCnt="2"/>
      <dgm:spPr/>
    </dgm:pt>
    <dgm:pt modelId="{BA2195B6-C86B-48DD-9C9C-6E247F1A3CC4}" type="pres">
      <dgm:prSet presAssocID="{F51EE4D2-377C-4C1E-8204-D9DF7B24C98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6E64CF-192D-4367-94E7-DCF46B727643}" type="pres">
      <dgm:prSet presAssocID="{F51EE4D2-377C-4C1E-8204-D9DF7B24C981}" presName="hierChild3" presStyleCnt="0"/>
      <dgm:spPr/>
    </dgm:pt>
    <dgm:pt modelId="{E0022508-10A5-4E1C-8604-860823A0D8E2}" type="pres">
      <dgm:prSet presAssocID="{9BCD7AEB-4E9F-4EC8-8A66-342A1BDEE87D}" presName="Name17" presStyleLbl="parChTrans1D3" presStyleIdx="2" presStyleCnt="4"/>
      <dgm:spPr/>
      <dgm:t>
        <a:bodyPr/>
        <a:lstStyle/>
        <a:p>
          <a:endParaRPr lang="en-US"/>
        </a:p>
      </dgm:t>
    </dgm:pt>
    <dgm:pt modelId="{05724ABD-96FC-46B3-BEB5-C03CB48F9D73}" type="pres">
      <dgm:prSet presAssocID="{A33C08C2-7E3C-411A-B15D-393EB9A05EAE}" presName="hierRoot3" presStyleCnt="0"/>
      <dgm:spPr/>
    </dgm:pt>
    <dgm:pt modelId="{168D3405-0EE0-4F8E-BC91-11B3D49341FE}" type="pres">
      <dgm:prSet presAssocID="{A33C08C2-7E3C-411A-B15D-393EB9A05EAE}" presName="composite3" presStyleCnt="0"/>
      <dgm:spPr/>
    </dgm:pt>
    <dgm:pt modelId="{D50AD436-D9EF-4CE4-9CA2-23B5D37D8AEA}" type="pres">
      <dgm:prSet presAssocID="{A33C08C2-7E3C-411A-B15D-393EB9A05EAE}" presName="background3" presStyleLbl="node3" presStyleIdx="2" presStyleCnt="4"/>
      <dgm:spPr/>
    </dgm:pt>
    <dgm:pt modelId="{81DAE491-1C8E-48BF-A7B7-2DC73FE5084B}" type="pres">
      <dgm:prSet presAssocID="{A33C08C2-7E3C-411A-B15D-393EB9A05EAE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712F5C-0E11-4452-933A-0075FA652BE7}" type="pres">
      <dgm:prSet presAssocID="{A33C08C2-7E3C-411A-B15D-393EB9A05EAE}" presName="hierChild4" presStyleCnt="0"/>
      <dgm:spPr/>
    </dgm:pt>
    <dgm:pt modelId="{2A644469-FCB6-4166-BDCC-A58F5DD65855}" type="pres">
      <dgm:prSet presAssocID="{845335A8-9F2F-461F-8526-3D0A6C01527B}" presName="Name17" presStyleLbl="parChTrans1D3" presStyleIdx="3" presStyleCnt="4"/>
      <dgm:spPr/>
      <dgm:t>
        <a:bodyPr/>
        <a:lstStyle/>
        <a:p>
          <a:endParaRPr lang="en-US"/>
        </a:p>
      </dgm:t>
    </dgm:pt>
    <dgm:pt modelId="{39A28F17-C681-4661-BBF9-37AB70350FAB}" type="pres">
      <dgm:prSet presAssocID="{960A2C08-99D6-4630-B879-B7077AC968A3}" presName="hierRoot3" presStyleCnt="0"/>
      <dgm:spPr/>
    </dgm:pt>
    <dgm:pt modelId="{90F3F30F-1C27-4DA5-90F0-3946AD261F36}" type="pres">
      <dgm:prSet presAssocID="{960A2C08-99D6-4630-B879-B7077AC968A3}" presName="composite3" presStyleCnt="0"/>
      <dgm:spPr/>
    </dgm:pt>
    <dgm:pt modelId="{4AD68896-23CC-4C63-B475-FB3F747CAD9C}" type="pres">
      <dgm:prSet presAssocID="{960A2C08-99D6-4630-B879-B7077AC968A3}" presName="background3" presStyleLbl="node3" presStyleIdx="3" presStyleCnt="4"/>
      <dgm:spPr/>
    </dgm:pt>
    <dgm:pt modelId="{0589AF01-D573-490F-841C-4B33E578B6DE}" type="pres">
      <dgm:prSet presAssocID="{960A2C08-99D6-4630-B879-B7077AC968A3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8F1C80-2F12-416C-A441-389A1BAAA246}" type="pres">
      <dgm:prSet presAssocID="{960A2C08-99D6-4630-B879-B7077AC968A3}" presName="hierChild4" presStyleCnt="0"/>
      <dgm:spPr/>
    </dgm:pt>
  </dgm:ptLst>
  <dgm:cxnLst>
    <dgm:cxn modelId="{9C18EA40-1669-4AC1-B239-3BFEC382EB09}" srcId="{A8C6993F-4B59-498C-B1AC-D70F401DB863}" destId="{F3F46C18-9EA5-4DFD-BC5F-72DE148DE07B}" srcOrd="0" destOrd="0" parTransId="{DEDA1D0D-FC1E-4839-B30C-1C0D109FC2CA}" sibTransId="{FB3076D3-E236-4B01-B0AE-64C0F742F3FF}"/>
    <dgm:cxn modelId="{17AF4051-1FB4-423D-A86D-F5F1CF3727CB}" type="presOf" srcId="{8DDEDC89-381E-48CD-A2ED-D88127A1075E}" destId="{02F9EE22-FD98-440B-AA9A-9C3AD391D7AA}" srcOrd="0" destOrd="0" presId="urn:microsoft.com/office/officeart/2005/8/layout/hierarchy1"/>
    <dgm:cxn modelId="{37F92E86-A548-4F52-874F-8632763CFDA7}" type="presOf" srcId="{1C743FAA-DECD-4571-9CA3-6DCDDC121B99}" destId="{8A110BEC-8D8F-45C2-B7E9-1DBB4F704351}" srcOrd="0" destOrd="0" presId="urn:microsoft.com/office/officeart/2005/8/layout/hierarchy1"/>
    <dgm:cxn modelId="{A44E7F0B-FDBF-4A18-AB3C-5DE74DB7E51A}" srcId="{A8C6993F-4B59-498C-B1AC-D70F401DB863}" destId="{F9EA8E64-5BF8-46CB-8CE3-9ACBBCA449E2}" srcOrd="1" destOrd="0" parTransId="{4058E7ED-5B69-4F8E-8101-57A342592E54}" sibTransId="{26C876E8-7FF0-4735-8F68-0162AA80D781}"/>
    <dgm:cxn modelId="{486957F2-09E6-4195-8D0A-8399C27F813E}" srcId="{1C743FAA-DECD-4571-9CA3-6DCDDC121B99}" destId="{A8C6993F-4B59-498C-B1AC-D70F401DB863}" srcOrd="0" destOrd="0" parTransId="{7F999F88-66AE-43CC-A78E-310F4B250BDF}" sibTransId="{FEE3423D-4550-4BC0-B905-86CFB58DA2C4}"/>
    <dgm:cxn modelId="{3CE7FF0B-77CB-4C5C-884D-BACE0CEE3D25}" srcId="{1C743FAA-DECD-4571-9CA3-6DCDDC121B99}" destId="{F51EE4D2-377C-4C1E-8204-D9DF7B24C981}" srcOrd="1" destOrd="0" parTransId="{C27DA050-EAC1-4D8C-910F-2408F50B7D98}" sibTransId="{D32DA14D-08AC-4746-8660-ADBA3659DEA1}"/>
    <dgm:cxn modelId="{AF80EE3E-EDD8-45FB-98E6-B443F1BF768C}" type="presOf" srcId="{4058E7ED-5B69-4F8E-8101-57A342592E54}" destId="{EC5EC167-3119-441C-93D9-5F1941D53E72}" srcOrd="0" destOrd="0" presId="urn:microsoft.com/office/officeart/2005/8/layout/hierarchy1"/>
    <dgm:cxn modelId="{EF34FF25-9834-4CC7-9F99-EA1C8DF28F8B}" type="presOf" srcId="{F9EA8E64-5BF8-46CB-8CE3-9ACBBCA449E2}" destId="{5F705F88-BCC9-4D1A-B7B4-6560D008EFA5}" srcOrd="0" destOrd="0" presId="urn:microsoft.com/office/officeart/2005/8/layout/hierarchy1"/>
    <dgm:cxn modelId="{81763737-C640-43D2-946F-D2815943FAAC}" type="presOf" srcId="{A33C08C2-7E3C-411A-B15D-393EB9A05EAE}" destId="{81DAE491-1C8E-48BF-A7B7-2DC73FE5084B}" srcOrd="0" destOrd="0" presId="urn:microsoft.com/office/officeart/2005/8/layout/hierarchy1"/>
    <dgm:cxn modelId="{5F462686-212D-4B99-885D-479BEEB103F7}" type="presOf" srcId="{F3F46C18-9EA5-4DFD-BC5F-72DE148DE07B}" destId="{D6BA5679-E3B9-4FEA-BC7C-703D77329001}" srcOrd="0" destOrd="0" presId="urn:microsoft.com/office/officeart/2005/8/layout/hierarchy1"/>
    <dgm:cxn modelId="{F8B9C3D3-4F06-4F77-BEF1-AC6161353C2A}" type="presOf" srcId="{9BCD7AEB-4E9F-4EC8-8A66-342A1BDEE87D}" destId="{E0022508-10A5-4E1C-8604-860823A0D8E2}" srcOrd="0" destOrd="0" presId="urn:microsoft.com/office/officeart/2005/8/layout/hierarchy1"/>
    <dgm:cxn modelId="{0315D8EF-EBAB-4100-B9A0-9AEA840BBD98}" type="presOf" srcId="{7F999F88-66AE-43CC-A78E-310F4B250BDF}" destId="{EC215D0E-D266-4818-9D65-315C58C560B4}" srcOrd="0" destOrd="0" presId="urn:microsoft.com/office/officeart/2005/8/layout/hierarchy1"/>
    <dgm:cxn modelId="{44F0EA50-145D-484E-953E-48D46DF30BFA}" type="presOf" srcId="{DEDA1D0D-FC1E-4839-B30C-1C0D109FC2CA}" destId="{55E1476F-000B-4696-9A19-12029BF660DF}" srcOrd="0" destOrd="0" presId="urn:microsoft.com/office/officeart/2005/8/layout/hierarchy1"/>
    <dgm:cxn modelId="{41537A4E-6353-48D6-9062-692A6F5C6F6D}" srcId="{8DDEDC89-381E-48CD-A2ED-D88127A1075E}" destId="{1C743FAA-DECD-4571-9CA3-6DCDDC121B99}" srcOrd="0" destOrd="0" parTransId="{34CF2B27-8F89-4960-B51C-ACB631B77877}" sibTransId="{E4CEDEE8-0095-42C2-AA9A-F95617E1D959}"/>
    <dgm:cxn modelId="{027EA699-0809-429E-ADD4-7D652E9C5CA5}" type="presOf" srcId="{C27DA050-EAC1-4D8C-910F-2408F50B7D98}" destId="{E39FC193-96EF-49D8-85AF-4FB8F7691CFC}" srcOrd="0" destOrd="0" presId="urn:microsoft.com/office/officeart/2005/8/layout/hierarchy1"/>
    <dgm:cxn modelId="{DCDA6070-5D42-45D1-B4CA-58EC750930D0}" srcId="{F51EE4D2-377C-4C1E-8204-D9DF7B24C981}" destId="{A33C08C2-7E3C-411A-B15D-393EB9A05EAE}" srcOrd="0" destOrd="0" parTransId="{9BCD7AEB-4E9F-4EC8-8A66-342A1BDEE87D}" sibTransId="{AC95A272-4DE2-4092-80DF-EB4D43571C4E}"/>
    <dgm:cxn modelId="{AA4ED37C-F8F0-4B02-A60C-14E3C1C3617B}" type="presOf" srcId="{A8C6993F-4B59-498C-B1AC-D70F401DB863}" destId="{FE72C486-A6A8-4597-AD43-732413239F29}" srcOrd="0" destOrd="0" presId="urn:microsoft.com/office/officeart/2005/8/layout/hierarchy1"/>
    <dgm:cxn modelId="{CB249B6A-1DC2-4FC3-A978-2BE602ACCEA8}" srcId="{F51EE4D2-377C-4C1E-8204-D9DF7B24C981}" destId="{960A2C08-99D6-4630-B879-B7077AC968A3}" srcOrd="1" destOrd="0" parTransId="{845335A8-9F2F-461F-8526-3D0A6C01527B}" sibTransId="{FC14158D-D371-4779-B0B9-376238769D78}"/>
    <dgm:cxn modelId="{15FEA35B-FA3D-446A-8324-BB1E7A004FB5}" type="presOf" srcId="{F51EE4D2-377C-4C1E-8204-D9DF7B24C981}" destId="{BA2195B6-C86B-48DD-9C9C-6E247F1A3CC4}" srcOrd="0" destOrd="0" presId="urn:microsoft.com/office/officeart/2005/8/layout/hierarchy1"/>
    <dgm:cxn modelId="{FDD61A66-BA01-449D-AA22-B6D320D918B8}" type="presOf" srcId="{845335A8-9F2F-461F-8526-3D0A6C01527B}" destId="{2A644469-FCB6-4166-BDCC-A58F5DD65855}" srcOrd="0" destOrd="0" presId="urn:microsoft.com/office/officeart/2005/8/layout/hierarchy1"/>
    <dgm:cxn modelId="{3CD21370-17EA-498D-9228-1ED0E6A2B5CD}" type="presOf" srcId="{960A2C08-99D6-4630-B879-B7077AC968A3}" destId="{0589AF01-D573-490F-841C-4B33E578B6DE}" srcOrd="0" destOrd="0" presId="urn:microsoft.com/office/officeart/2005/8/layout/hierarchy1"/>
    <dgm:cxn modelId="{CE6D5C72-7626-455D-BC58-551DCC3F5B26}" type="presParOf" srcId="{02F9EE22-FD98-440B-AA9A-9C3AD391D7AA}" destId="{397153F7-3C84-4873-B125-39966D776073}" srcOrd="0" destOrd="0" presId="urn:microsoft.com/office/officeart/2005/8/layout/hierarchy1"/>
    <dgm:cxn modelId="{969D71DD-EB3F-4F46-A93F-1CC99DB34ED5}" type="presParOf" srcId="{397153F7-3C84-4873-B125-39966D776073}" destId="{7170D19D-5D02-4350-871F-7B4B7DD0E01A}" srcOrd="0" destOrd="0" presId="urn:microsoft.com/office/officeart/2005/8/layout/hierarchy1"/>
    <dgm:cxn modelId="{3AAF64D7-5542-49EB-90EC-33582CC16C0F}" type="presParOf" srcId="{7170D19D-5D02-4350-871F-7B4B7DD0E01A}" destId="{5D22B8DA-DA93-4930-A57D-D8666B746421}" srcOrd="0" destOrd="0" presId="urn:microsoft.com/office/officeart/2005/8/layout/hierarchy1"/>
    <dgm:cxn modelId="{C371CB44-17A2-4727-96F4-22824EB2364A}" type="presParOf" srcId="{7170D19D-5D02-4350-871F-7B4B7DD0E01A}" destId="{8A110BEC-8D8F-45C2-B7E9-1DBB4F704351}" srcOrd="1" destOrd="0" presId="urn:microsoft.com/office/officeart/2005/8/layout/hierarchy1"/>
    <dgm:cxn modelId="{F3D01825-E556-4499-BD4B-4A177891CC77}" type="presParOf" srcId="{397153F7-3C84-4873-B125-39966D776073}" destId="{A2637C5A-C8DB-4254-A4D2-35F76D28C55C}" srcOrd="1" destOrd="0" presId="urn:microsoft.com/office/officeart/2005/8/layout/hierarchy1"/>
    <dgm:cxn modelId="{FC5E1A97-D73B-4A0A-A18A-F6E339060AE7}" type="presParOf" srcId="{A2637C5A-C8DB-4254-A4D2-35F76D28C55C}" destId="{EC215D0E-D266-4818-9D65-315C58C560B4}" srcOrd="0" destOrd="0" presId="urn:microsoft.com/office/officeart/2005/8/layout/hierarchy1"/>
    <dgm:cxn modelId="{904DDE5E-3588-4CE2-8D46-FE4C8A4D3D0E}" type="presParOf" srcId="{A2637C5A-C8DB-4254-A4D2-35F76D28C55C}" destId="{83157FB4-2451-4672-9C39-6AEA9092BE34}" srcOrd="1" destOrd="0" presId="urn:microsoft.com/office/officeart/2005/8/layout/hierarchy1"/>
    <dgm:cxn modelId="{DA5616A9-E87F-432E-8A4E-AB453FCCFF00}" type="presParOf" srcId="{83157FB4-2451-4672-9C39-6AEA9092BE34}" destId="{A2CCA372-2589-4BF1-A7F3-54C142A0B202}" srcOrd="0" destOrd="0" presId="urn:microsoft.com/office/officeart/2005/8/layout/hierarchy1"/>
    <dgm:cxn modelId="{81C6175B-2306-49E7-9ECE-7FB5CF7E34AE}" type="presParOf" srcId="{A2CCA372-2589-4BF1-A7F3-54C142A0B202}" destId="{FC56CE65-EE48-4E74-BDBB-4DB30432DF65}" srcOrd="0" destOrd="0" presId="urn:microsoft.com/office/officeart/2005/8/layout/hierarchy1"/>
    <dgm:cxn modelId="{FDCF1245-4C30-41B8-B225-5BACD4EDFCBB}" type="presParOf" srcId="{A2CCA372-2589-4BF1-A7F3-54C142A0B202}" destId="{FE72C486-A6A8-4597-AD43-732413239F29}" srcOrd="1" destOrd="0" presId="urn:microsoft.com/office/officeart/2005/8/layout/hierarchy1"/>
    <dgm:cxn modelId="{418C2489-8D68-4810-BA12-F5841D36C1B0}" type="presParOf" srcId="{83157FB4-2451-4672-9C39-6AEA9092BE34}" destId="{BEF601DA-BB0B-47C2-9D6F-B9233753BC39}" srcOrd="1" destOrd="0" presId="urn:microsoft.com/office/officeart/2005/8/layout/hierarchy1"/>
    <dgm:cxn modelId="{79421D3D-575B-47DA-9D10-FB0ACB6D01BD}" type="presParOf" srcId="{BEF601DA-BB0B-47C2-9D6F-B9233753BC39}" destId="{55E1476F-000B-4696-9A19-12029BF660DF}" srcOrd="0" destOrd="0" presId="urn:microsoft.com/office/officeart/2005/8/layout/hierarchy1"/>
    <dgm:cxn modelId="{CD1DCD1A-4906-424B-A38C-1F069E5F1D75}" type="presParOf" srcId="{BEF601DA-BB0B-47C2-9D6F-B9233753BC39}" destId="{B7A12296-7FA1-481C-A373-512A769DD94D}" srcOrd="1" destOrd="0" presId="urn:microsoft.com/office/officeart/2005/8/layout/hierarchy1"/>
    <dgm:cxn modelId="{82D1FCEA-D797-42D1-BA51-22F0CB239D73}" type="presParOf" srcId="{B7A12296-7FA1-481C-A373-512A769DD94D}" destId="{A7397265-8833-44AF-B63E-44E18D9CD09A}" srcOrd="0" destOrd="0" presId="urn:microsoft.com/office/officeart/2005/8/layout/hierarchy1"/>
    <dgm:cxn modelId="{86F124A2-6235-4E6A-B002-F7825D78DE8C}" type="presParOf" srcId="{A7397265-8833-44AF-B63E-44E18D9CD09A}" destId="{5C9E3D59-2374-416E-B714-B620BC659B8D}" srcOrd="0" destOrd="0" presId="urn:microsoft.com/office/officeart/2005/8/layout/hierarchy1"/>
    <dgm:cxn modelId="{B31C7F75-3F9B-4C13-93DD-BDCCAFFBF3C1}" type="presParOf" srcId="{A7397265-8833-44AF-B63E-44E18D9CD09A}" destId="{D6BA5679-E3B9-4FEA-BC7C-703D77329001}" srcOrd="1" destOrd="0" presId="urn:microsoft.com/office/officeart/2005/8/layout/hierarchy1"/>
    <dgm:cxn modelId="{AB0BE11C-45CF-4E0D-B55B-5C9E919DD8A8}" type="presParOf" srcId="{B7A12296-7FA1-481C-A373-512A769DD94D}" destId="{BEDC5E8F-2B3E-4951-8185-BF837FF0B27F}" srcOrd="1" destOrd="0" presId="urn:microsoft.com/office/officeart/2005/8/layout/hierarchy1"/>
    <dgm:cxn modelId="{E9C82EF0-D8CF-4E50-B645-10B47661A912}" type="presParOf" srcId="{BEF601DA-BB0B-47C2-9D6F-B9233753BC39}" destId="{EC5EC167-3119-441C-93D9-5F1941D53E72}" srcOrd="2" destOrd="0" presId="urn:microsoft.com/office/officeart/2005/8/layout/hierarchy1"/>
    <dgm:cxn modelId="{6C105235-5715-4A5F-B87A-BD8495ECB9F8}" type="presParOf" srcId="{BEF601DA-BB0B-47C2-9D6F-B9233753BC39}" destId="{DB2DFFEB-93A6-4226-837A-4250659B50ED}" srcOrd="3" destOrd="0" presId="urn:microsoft.com/office/officeart/2005/8/layout/hierarchy1"/>
    <dgm:cxn modelId="{0808C924-0DAA-4F0D-B30E-DAA29156A78C}" type="presParOf" srcId="{DB2DFFEB-93A6-4226-837A-4250659B50ED}" destId="{1D8B9DFC-C932-4C8F-940F-CB495222416C}" srcOrd="0" destOrd="0" presId="urn:microsoft.com/office/officeart/2005/8/layout/hierarchy1"/>
    <dgm:cxn modelId="{31020A5C-E35E-4329-9CF6-47ED3F5191F4}" type="presParOf" srcId="{1D8B9DFC-C932-4C8F-940F-CB495222416C}" destId="{36D31024-749A-41F3-8A4D-7537D739A372}" srcOrd="0" destOrd="0" presId="urn:microsoft.com/office/officeart/2005/8/layout/hierarchy1"/>
    <dgm:cxn modelId="{4B4D7061-1E60-44FE-8212-8355437AE0C2}" type="presParOf" srcId="{1D8B9DFC-C932-4C8F-940F-CB495222416C}" destId="{5F705F88-BCC9-4D1A-B7B4-6560D008EFA5}" srcOrd="1" destOrd="0" presId="urn:microsoft.com/office/officeart/2005/8/layout/hierarchy1"/>
    <dgm:cxn modelId="{8A8548E3-64CB-47B2-B77D-5492257F8BE3}" type="presParOf" srcId="{DB2DFFEB-93A6-4226-837A-4250659B50ED}" destId="{23E2E71D-09D9-46E5-8AF8-5C9A6FE42B8F}" srcOrd="1" destOrd="0" presId="urn:microsoft.com/office/officeart/2005/8/layout/hierarchy1"/>
    <dgm:cxn modelId="{7B912016-A8AF-4981-8A3F-D9B41FDF12A0}" type="presParOf" srcId="{A2637C5A-C8DB-4254-A4D2-35F76D28C55C}" destId="{E39FC193-96EF-49D8-85AF-4FB8F7691CFC}" srcOrd="2" destOrd="0" presId="urn:microsoft.com/office/officeart/2005/8/layout/hierarchy1"/>
    <dgm:cxn modelId="{047803B6-B3F6-4A8C-B5BA-269D3E5F8A8E}" type="presParOf" srcId="{A2637C5A-C8DB-4254-A4D2-35F76D28C55C}" destId="{74239531-7A3A-4CEF-BBE8-44AA501C9F82}" srcOrd="3" destOrd="0" presId="urn:microsoft.com/office/officeart/2005/8/layout/hierarchy1"/>
    <dgm:cxn modelId="{72469C41-B9B2-489E-8EAF-4C91E659A7B7}" type="presParOf" srcId="{74239531-7A3A-4CEF-BBE8-44AA501C9F82}" destId="{2B8A9626-C5EB-4949-A11F-74F7BD2624F1}" srcOrd="0" destOrd="0" presId="urn:microsoft.com/office/officeart/2005/8/layout/hierarchy1"/>
    <dgm:cxn modelId="{35ECEF58-37B9-4841-A03B-D892E7B033DE}" type="presParOf" srcId="{2B8A9626-C5EB-4949-A11F-74F7BD2624F1}" destId="{CF19F5F3-3955-4EDC-8D93-F720E2BD24B7}" srcOrd="0" destOrd="0" presId="urn:microsoft.com/office/officeart/2005/8/layout/hierarchy1"/>
    <dgm:cxn modelId="{1B984339-7AAD-45CB-8F58-2362DC26D3C2}" type="presParOf" srcId="{2B8A9626-C5EB-4949-A11F-74F7BD2624F1}" destId="{BA2195B6-C86B-48DD-9C9C-6E247F1A3CC4}" srcOrd="1" destOrd="0" presId="urn:microsoft.com/office/officeart/2005/8/layout/hierarchy1"/>
    <dgm:cxn modelId="{5ACC151C-471F-4D57-B77D-6A189C585813}" type="presParOf" srcId="{74239531-7A3A-4CEF-BBE8-44AA501C9F82}" destId="{7C6E64CF-192D-4367-94E7-DCF46B727643}" srcOrd="1" destOrd="0" presId="urn:microsoft.com/office/officeart/2005/8/layout/hierarchy1"/>
    <dgm:cxn modelId="{FF6AD3D7-1E69-40B3-ACFA-C92C3E87C3F7}" type="presParOf" srcId="{7C6E64CF-192D-4367-94E7-DCF46B727643}" destId="{E0022508-10A5-4E1C-8604-860823A0D8E2}" srcOrd="0" destOrd="0" presId="urn:microsoft.com/office/officeart/2005/8/layout/hierarchy1"/>
    <dgm:cxn modelId="{34F98186-C5E0-4F41-9747-8A0E552D7DF1}" type="presParOf" srcId="{7C6E64CF-192D-4367-94E7-DCF46B727643}" destId="{05724ABD-96FC-46B3-BEB5-C03CB48F9D73}" srcOrd="1" destOrd="0" presId="urn:microsoft.com/office/officeart/2005/8/layout/hierarchy1"/>
    <dgm:cxn modelId="{E0916992-5E24-4D08-9E4C-198D5F69F2A9}" type="presParOf" srcId="{05724ABD-96FC-46B3-BEB5-C03CB48F9D73}" destId="{168D3405-0EE0-4F8E-BC91-11B3D49341FE}" srcOrd="0" destOrd="0" presId="urn:microsoft.com/office/officeart/2005/8/layout/hierarchy1"/>
    <dgm:cxn modelId="{3D5E4827-22A8-41AC-A66A-9A1C55A6106A}" type="presParOf" srcId="{168D3405-0EE0-4F8E-BC91-11B3D49341FE}" destId="{D50AD436-D9EF-4CE4-9CA2-23B5D37D8AEA}" srcOrd="0" destOrd="0" presId="urn:microsoft.com/office/officeart/2005/8/layout/hierarchy1"/>
    <dgm:cxn modelId="{D32DDD9E-550D-40F9-881E-DE6C793D8D84}" type="presParOf" srcId="{168D3405-0EE0-4F8E-BC91-11B3D49341FE}" destId="{81DAE491-1C8E-48BF-A7B7-2DC73FE5084B}" srcOrd="1" destOrd="0" presId="urn:microsoft.com/office/officeart/2005/8/layout/hierarchy1"/>
    <dgm:cxn modelId="{D63B435C-07F2-4814-840A-215D14847827}" type="presParOf" srcId="{05724ABD-96FC-46B3-BEB5-C03CB48F9D73}" destId="{F5712F5C-0E11-4452-933A-0075FA652BE7}" srcOrd="1" destOrd="0" presId="urn:microsoft.com/office/officeart/2005/8/layout/hierarchy1"/>
    <dgm:cxn modelId="{6C7BF628-8AD1-47BF-8A38-9229748E1D69}" type="presParOf" srcId="{7C6E64CF-192D-4367-94E7-DCF46B727643}" destId="{2A644469-FCB6-4166-BDCC-A58F5DD65855}" srcOrd="2" destOrd="0" presId="urn:microsoft.com/office/officeart/2005/8/layout/hierarchy1"/>
    <dgm:cxn modelId="{3651AD79-DD5A-44EE-B36D-784C4CD9EB9E}" type="presParOf" srcId="{7C6E64CF-192D-4367-94E7-DCF46B727643}" destId="{39A28F17-C681-4661-BBF9-37AB70350FAB}" srcOrd="3" destOrd="0" presId="urn:microsoft.com/office/officeart/2005/8/layout/hierarchy1"/>
    <dgm:cxn modelId="{9D3F48CE-9624-44E8-BE2F-B88EBA3F33FB}" type="presParOf" srcId="{39A28F17-C681-4661-BBF9-37AB70350FAB}" destId="{90F3F30F-1C27-4DA5-90F0-3946AD261F36}" srcOrd="0" destOrd="0" presId="urn:microsoft.com/office/officeart/2005/8/layout/hierarchy1"/>
    <dgm:cxn modelId="{B6D0127D-F55C-47EB-9640-C40C272D1FAC}" type="presParOf" srcId="{90F3F30F-1C27-4DA5-90F0-3946AD261F36}" destId="{4AD68896-23CC-4C63-B475-FB3F747CAD9C}" srcOrd="0" destOrd="0" presId="urn:microsoft.com/office/officeart/2005/8/layout/hierarchy1"/>
    <dgm:cxn modelId="{4E5478C1-D6F2-42DF-91C6-E2357AAC7D9B}" type="presParOf" srcId="{90F3F30F-1C27-4DA5-90F0-3946AD261F36}" destId="{0589AF01-D573-490F-841C-4B33E578B6DE}" srcOrd="1" destOrd="0" presId="urn:microsoft.com/office/officeart/2005/8/layout/hierarchy1"/>
    <dgm:cxn modelId="{A6B56117-D433-4ADC-9D40-45F115FEC984}" type="presParOf" srcId="{39A28F17-C681-4661-BBF9-37AB70350FAB}" destId="{4D8F1C80-2F12-416C-A441-389A1BAAA2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44469-FCB6-4166-BDCC-A58F5DD65855}">
      <dsp:nvSpPr>
        <dsp:cNvPr id="0" name=""/>
        <dsp:cNvSpPr/>
      </dsp:nvSpPr>
      <dsp:spPr>
        <a:xfrm>
          <a:off x="6149052" y="3237068"/>
          <a:ext cx="1056452" cy="502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626"/>
              </a:lnTo>
              <a:lnTo>
                <a:pt x="1056452" y="342626"/>
              </a:lnTo>
              <a:lnTo>
                <a:pt x="1056452" y="5027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22508-10A5-4E1C-8604-860823A0D8E2}">
      <dsp:nvSpPr>
        <dsp:cNvPr id="0" name=""/>
        <dsp:cNvSpPr/>
      </dsp:nvSpPr>
      <dsp:spPr>
        <a:xfrm>
          <a:off x="5092600" y="3237068"/>
          <a:ext cx="1056452" cy="502775"/>
        </a:xfrm>
        <a:custGeom>
          <a:avLst/>
          <a:gdLst/>
          <a:ahLst/>
          <a:cxnLst/>
          <a:rect l="0" t="0" r="0" b="0"/>
          <a:pathLst>
            <a:path>
              <a:moveTo>
                <a:pt x="1056452" y="0"/>
              </a:moveTo>
              <a:lnTo>
                <a:pt x="1056452" y="342626"/>
              </a:lnTo>
              <a:lnTo>
                <a:pt x="0" y="342626"/>
              </a:lnTo>
              <a:lnTo>
                <a:pt x="0" y="5027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FC193-96EF-49D8-85AF-4FB8F7691CFC}">
      <dsp:nvSpPr>
        <dsp:cNvPr id="0" name=""/>
        <dsp:cNvSpPr/>
      </dsp:nvSpPr>
      <dsp:spPr>
        <a:xfrm>
          <a:off x="4036147" y="1636543"/>
          <a:ext cx="2112904" cy="502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626"/>
              </a:lnTo>
              <a:lnTo>
                <a:pt x="2112904" y="342626"/>
              </a:lnTo>
              <a:lnTo>
                <a:pt x="2112904" y="5027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5EC167-3119-441C-93D9-5F1941D53E72}">
      <dsp:nvSpPr>
        <dsp:cNvPr id="0" name=""/>
        <dsp:cNvSpPr/>
      </dsp:nvSpPr>
      <dsp:spPr>
        <a:xfrm>
          <a:off x="1923243" y="3237068"/>
          <a:ext cx="1056452" cy="5027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626"/>
              </a:lnTo>
              <a:lnTo>
                <a:pt x="1056452" y="342626"/>
              </a:lnTo>
              <a:lnTo>
                <a:pt x="1056452" y="5027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E1476F-000B-4696-9A19-12029BF660DF}">
      <dsp:nvSpPr>
        <dsp:cNvPr id="0" name=""/>
        <dsp:cNvSpPr/>
      </dsp:nvSpPr>
      <dsp:spPr>
        <a:xfrm>
          <a:off x="866791" y="3237068"/>
          <a:ext cx="1056452" cy="502775"/>
        </a:xfrm>
        <a:custGeom>
          <a:avLst/>
          <a:gdLst/>
          <a:ahLst/>
          <a:cxnLst/>
          <a:rect l="0" t="0" r="0" b="0"/>
          <a:pathLst>
            <a:path>
              <a:moveTo>
                <a:pt x="1056452" y="0"/>
              </a:moveTo>
              <a:lnTo>
                <a:pt x="1056452" y="342626"/>
              </a:lnTo>
              <a:lnTo>
                <a:pt x="0" y="342626"/>
              </a:lnTo>
              <a:lnTo>
                <a:pt x="0" y="5027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15D0E-D266-4818-9D65-315C58C560B4}">
      <dsp:nvSpPr>
        <dsp:cNvPr id="0" name=""/>
        <dsp:cNvSpPr/>
      </dsp:nvSpPr>
      <dsp:spPr>
        <a:xfrm>
          <a:off x="1923243" y="1636543"/>
          <a:ext cx="2112904" cy="502775"/>
        </a:xfrm>
        <a:custGeom>
          <a:avLst/>
          <a:gdLst/>
          <a:ahLst/>
          <a:cxnLst/>
          <a:rect l="0" t="0" r="0" b="0"/>
          <a:pathLst>
            <a:path>
              <a:moveTo>
                <a:pt x="2112904" y="0"/>
              </a:moveTo>
              <a:lnTo>
                <a:pt x="2112904" y="342626"/>
              </a:lnTo>
              <a:lnTo>
                <a:pt x="0" y="342626"/>
              </a:lnTo>
              <a:lnTo>
                <a:pt x="0" y="5027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2B8DA-DA93-4930-A57D-D8666B746421}">
      <dsp:nvSpPr>
        <dsp:cNvPr id="0" name=""/>
        <dsp:cNvSpPr/>
      </dsp:nvSpPr>
      <dsp:spPr>
        <a:xfrm>
          <a:off x="3171777" y="538793"/>
          <a:ext cx="1728740" cy="1097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10BEC-8D8F-45C2-B7E9-1DBB4F704351}">
      <dsp:nvSpPr>
        <dsp:cNvPr id="0" name=""/>
        <dsp:cNvSpPr/>
      </dsp:nvSpPr>
      <dsp:spPr>
        <a:xfrm>
          <a:off x="3363860" y="721271"/>
          <a:ext cx="1728740" cy="1097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12 subjects</a:t>
          </a:r>
          <a:endParaRPr lang="en-US" sz="2500" kern="1200" dirty="0"/>
        </a:p>
      </dsp:txBody>
      <dsp:txXfrm>
        <a:off x="3396012" y="753423"/>
        <a:ext cx="1664436" cy="1033445"/>
      </dsp:txXfrm>
    </dsp:sp>
    <dsp:sp modelId="{FC56CE65-EE48-4E74-BDBB-4DB30432DF65}">
      <dsp:nvSpPr>
        <dsp:cNvPr id="0" name=""/>
        <dsp:cNvSpPr/>
      </dsp:nvSpPr>
      <dsp:spPr>
        <a:xfrm>
          <a:off x="1058873" y="2139318"/>
          <a:ext cx="1728740" cy="1097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2C486-A6A8-4597-AD43-732413239F29}">
      <dsp:nvSpPr>
        <dsp:cNvPr id="0" name=""/>
        <dsp:cNvSpPr/>
      </dsp:nvSpPr>
      <dsp:spPr>
        <a:xfrm>
          <a:off x="1250955" y="2321796"/>
          <a:ext cx="1728740" cy="1097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6 OS</a:t>
          </a:r>
          <a:endParaRPr lang="en-US" sz="2500" kern="1200" dirty="0"/>
        </a:p>
      </dsp:txBody>
      <dsp:txXfrm>
        <a:off x="1283107" y="2353948"/>
        <a:ext cx="1664436" cy="1033445"/>
      </dsp:txXfrm>
    </dsp:sp>
    <dsp:sp modelId="{5C9E3D59-2374-416E-B714-B620BC659B8D}">
      <dsp:nvSpPr>
        <dsp:cNvPr id="0" name=""/>
        <dsp:cNvSpPr/>
      </dsp:nvSpPr>
      <dsp:spPr>
        <a:xfrm>
          <a:off x="2421" y="3739843"/>
          <a:ext cx="1728740" cy="1097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A5679-E3B9-4FEA-BC7C-703D77329001}">
      <dsp:nvSpPr>
        <dsp:cNvPr id="0" name=""/>
        <dsp:cNvSpPr/>
      </dsp:nvSpPr>
      <dsp:spPr>
        <a:xfrm>
          <a:off x="194503" y="3922321"/>
          <a:ext cx="1728740" cy="1097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2 subjects </a:t>
          </a:r>
          <a:r>
            <a:rPr lang="en-US" sz="2500" kern="1200" dirty="0" err="1" smtClean="0"/>
            <a:t>MoCA</a:t>
          </a:r>
          <a:r>
            <a:rPr lang="en-US" sz="2500" kern="1200" dirty="0" smtClean="0"/>
            <a:t>&lt;26 </a:t>
          </a:r>
        </a:p>
      </dsp:txBody>
      <dsp:txXfrm>
        <a:off x="226655" y="3954473"/>
        <a:ext cx="1664436" cy="1033445"/>
      </dsp:txXfrm>
    </dsp:sp>
    <dsp:sp modelId="{36D31024-749A-41F3-8A4D-7537D739A372}">
      <dsp:nvSpPr>
        <dsp:cNvPr id="0" name=""/>
        <dsp:cNvSpPr/>
      </dsp:nvSpPr>
      <dsp:spPr>
        <a:xfrm>
          <a:off x="2115325" y="3739843"/>
          <a:ext cx="1728740" cy="1097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05F88-BCC9-4D1A-B7B4-6560D008EFA5}">
      <dsp:nvSpPr>
        <dsp:cNvPr id="0" name=""/>
        <dsp:cNvSpPr/>
      </dsp:nvSpPr>
      <dsp:spPr>
        <a:xfrm>
          <a:off x="2307407" y="3922321"/>
          <a:ext cx="1728740" cy="1097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4 subjects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MoCA</a:t>
          </a:r>
          <a:r>
            <a:rPr lang="en-US" sz="2500" kern="1200" dirty="0" smtClean="0"/>
            <a:t>&gt;26</a:t>
          </a:r>
          <a:endParaRPr lang="en-US" sz="2500" kern="1200" dirty="0"/>
        </a:p>
      </dsp:txBody>
      <dsp:txXfrm>
        <a:off x="2339559" y="3954473"/>
        <a:ext cx="1664436" cy="1033445"/>
      </dsp:txXfrm>
    </dsp:sp>
    <dsp:sp modelId="{CF19F5F3-3955-4EDC-8D93-F720E2BD24B7}">
      <dsp:nvSpPr>
        <dsp:cNvPr id="0" name=""/>
        <dsp:cNvSpPr/>
      </dsp:nvSpPr>
      <dsp:spPr>
        <a:xfrm>
          <a:off x="5284682" y="2139318"/>
          <a:ext cx="1728740" cy="1097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2195B6-C86B-48DD-9C9C-6E247F1A3CC4}">
      <dsp:nvSpPr>
        <dsp:cNvPr id="0" name=""/>
        <dsp:cNvSpPr/>
      </dsp:nvSpPr>
      <dsp:spPr>
        <a:xfrm>
          <a:off x="5476764" y="2321796"/>
          <a:ext cx="1728740" cy="1097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6 OD</a:t>
          </a:r>
          <a:endParaRPr lang="en-US" sz="2500" kern="1200" dirty="0"/>
        </a:p>
      </dsp:txBody>
      <dsp:txXfrm>
        <a:off x="5508916" y="2353948"/>
        <a:ext cx="1664436" cy="1033445"/>
      </dsp:txXfrm>
    </dsp:sp>
    <dsp:sp modelId="{D50AD436-D9EF-4CE4-9CA2-23B5D37D8AEA}">
      <dsp:nvSpPr>
        <dsp:cNvPr id="0" name=""/>
        <dsp:cNvSpPr/>
      </dsp:nvSpPr>
      <dsp:spPr>
        <a:xfrm>
          <a:off x="4228230" y="3739843"/>
          <a:ext cx="1728740" cy="1097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AE491-1C8E-48BF-A7B7-2DC73FE5084B}">
      <dsp:nvSpPr>
        <dsp:cNvPr id="0" name=""/>
        <dsp:cNvSpPr/>
      </dsp:nvSpPr>
      <dsp:spPr>
        <a:xfrm>
          <a:off x="4420312" y="3922321"/>
          <a:ext cx="1728740" cy="1097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1 subjects </a:t>
          </a:r>
          <a:r>
            <a:rPr lang="en-US" sz="2500" kern="1200" dirty="0" err="1" smtClean="0"/>
            <a:t>MoCA</a:t>
          </a:r>
          <a:r>
            <a:rPr lang="en-US" sz="2500" kern="1200" dirty="0" smtClean="0"/>
            <a:t>&lt;26 </a:t>
          </a:r>
          <a:endParaRPr lang="en-US" sz="2500" kern="1200" dirty="0"/>
        </a:p>
      </dsp:txBody>
      <dsp:txXfrm>
        <a:off x="4452464" y="3954473"/>
        <a:ext cx="1664436" cy="1033445"/>
      </dsp:txXfrm>
    </dsp:sp>
    <dsp:sp modelId="{4AD68896-23CC-4C63-B475-FB3F747CAD9C}">
      <dsp:nvSpPr>
        <dsp:cNvPr id="0" name=""/>
        <dsp:cNvSpPr/>
      </dsp:nvSpPr>
      <dsp:spPr>
        <a:xfrm>
          <a:off x="6341134" y="3739843"/>
          <a:ext cx="1728740" cy="10977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9AF01-D573-490F-841C-4B33E578B6DE}">
      <dsp:nvSpPr>
        <dsp:cNvPr id="0" name=""/>
        <dsp:cNvSpPr/>
      </dsp:nvSpPr>
      <dsp:spPr>
        <a:xfrm>
          <a:off x="6533216" y="3922321"/>
          <a:ext cx="1728740" cy="10977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5 subjects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MoCA</a:t>
          </a:r>
          <a:r>
            <a:rPr lang="en-US" sz="2500" kern="1200" dirty="0" smtClean="0"/>
            <a:t>&gt;26</a:t>
          </a:r>
          <a:endParaRPr lang="en-US" sz="2500" kern="1200" dirty="0"/>
        </a:p>
      </dsp:txBody>
      <dsp:txXfrm>
        <a:off x="6565368" y="3954473"/>
        <a:ext cx="1664436" cy="1033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C2258-E015-4B62-A1E3-DDFB22190E2B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DFB78-068A-4709-84E2-E22C3B2DD3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48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baseline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DFB78-068A-4709-84E2-E22C3B2DD36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2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altLang="he-IL" smtClean="0"/>
              <a:t>בריאים – כחול 7 עיניים  6 נבדקים</a:t>
            </a:r>
          </a:p>
        </p:txBody>
      </p:sp>
      <p:sp>
        <p:nvSpPr>
          <p:cNvPr id="4710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56D0A61-8E01-4FAF-A8F7-34273120A50C}" type="slidenum">
              <a:rPr lang="he-IL" altLang="he-IL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he-IL" altLang="he-I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altLang="he-IL" smtClean="0"/>
          </a:p>
        </p:txBody>
      </p:sp>
      <p:sp>
        <p:nvSpPr>
          <p:cNvPr id="4813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E3327D0-B48B-495D-8ECF-7E0F3574BA40}" type="slidenum">
              <a:rPr lang="he-IL" altLang="he-IL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he-IL" altLang="he-I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0A69E07-ECBF-47D9-8237-CB97F3BF5D9E}" type="slidenum">
              <a:rPr lang="en-US" altLang="he-IL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he-IL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altLang="he-I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DFB78-068A-4709-84E2-E22C3B2DD36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aseline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DFB78-068A-4709-84E2-E22C3B2DD36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03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DFB78-068A-4709-84E2-E22C3B2DD36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1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DFB78-068A-4709-84E2-E22C3B2DD36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57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3D220-AFEA-48D4-8793-5DF74449E1A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5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95300" y="274642"/>
            <a:ext cx="652145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82506" y="4406904"/>
            <a:ext cx="84201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72971" y="2730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C7C6A-640A-4025-B037-D65E25B04D55}" type="datetimeFigureOut">
              <a:rPr lang="en-US" smtClean="0"/>
              <a:pPr/>
              <a:t>7/12/2016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22F85-5A8F-4493-9466-A5CCDF9A0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60.png"/><Relationship Id="rId5" Type="http://schemas.openxmlformats.org/officeDocument/2006/relationships/image" Target="../media/image45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dwestglaucoma.com/eyes_structure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oacls.org/includes/dspDownload.cfm?nLectureMaterialID=406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1078" y="290746"/>
            <a:ext cx="8318322" cy="2387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OBJECTIVE CHROMATIC PUPILLOMETER-BASED PERIMETRY IN PATIENTS WITH RETINAL AND MACULAR DYSTROPHYS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1878" y="2699505"/>
            <a:ext cx="8064322" cy="4984124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Daniel Ben </a:t>
            </a:r>
            <a:r>
              <a:rPr lang="en-US" sz="2800" dirty="0" err="1" smtClean="0">
                <a:solidFill>
                  <a:schemeClr val="tx1"/>
                </a:solidFill>
              </a:rPr>
              <a:t>Ner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Ifat </a:t>
            </a:r>
            <a:r>
              <a:rPr lang="en-US" sz="2800" dirty="0" err="1" smtClean="0">
                <a:solidFill>
                  <a:schemeClr val="tx1"/>
                </a:solidFill>
              </a:rPr>
              <a:t>sher</a:t>
            </a:r>
            <a:endParaRPr lang="ar-SA" sz="2800" dirty="0" smtClean="0">
              <a:solidFill>
                <a:schemeClr val="tx1"/>
              </a:solidFill>
            </a:endParaRPr>
          </a:p>
          <a:p>
            <a:r>
              <a:rPr lang="en-US" sz="2800" dirty="0" err="1" smtClean="0">
                <a:solidFill>
                  <a:schemeClr val="tx1"/>
                </a:solidFill>
              </a:rPr>
              <a:t>Ygal</a:t>
            </a:r>
            <a:r>
              <a:rPr lang="en-US" sz="2800" dirty="0" smtClean="0">
                <a:solidFill>
                  <a:schemeClr val="tx1"/>
                </a:solidFill>
              </a:rPr>
              <a:t> Rotenstreich</a:t>
            </a:r>
            <a:endParaRPr lang="ar-SA" sz="2800" dirty="0" smtClean="0">
              <a:solidFill>
                <a:schemeClr val="tx1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he-IL" sz="2800" b="1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The </a:t>
            </a:r>
            <a:r>
              <a:rPr lang="en-US" sz="2800" dirty="0">
                <a:solidFill>
                  <a:schemeClr val="tx1"/>
                </a:solidFill>
              </a:rPr>
              <a:t>Maurice and Gabriela Goldschleger Eye </a:t>
            </a:r>
            <a:r>
              <a:rPr lang="en-US" sz="2800" dirty="0" smtClean="0">
                <a:solidFill>
                  <a:schemeClr val="tx1"/>
                </a:solidFill>
              </a:rPr>
              <a:t>Institute</a:t>
            </a:r>
            <a:r>
              <a:rPr lang="en-US" sz="2800" dirty="0">
                <a:solidFill>
                  <a:schemeClr val="tx1"/>
                </a:solidFill>
              </a:rPr>
              <a:t>, Sheba Medical Center</a:t>
            </a:r>
            <a:r>
              <a:rPr lang="en-US" sz="2800" dirty="0" smtClean="0">
                <a:solidFill>
                  <a:schemeClr val="tx1"/>
                </a:solidFill>
              </a:rPr>
              <a:t>, Tel-Hashomer</a:t>
            </a:r>
            <a:endParaRPr lang="ar-SA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The </a:t>
            </a:r>
            <a:r>
              <a:rPr lang="en-US" sz="2800" dirty="0" err="1">
                <a:solidFill>
                  <a:schemeClr val="tx1"/>
                </a:solidFill>
              </a:rPr>
              <a:t>Sackler</a:t>
            </a:r>
            <a:r>
              <a:rPr lang="en-US" sz="2800" dirty="0">
                <a:solidFill>
                  <a:schemeClr val="tx1"/>
                </a:solidFill>
              </a:rPr>
              <a:t> School of Medicine, Tel-Aviv University, Tel-Aviv, Israel 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94" descr="logo"/>
          <p:cNvPicPr>
            <a:picLocks noChangeAspect="1" noChangeArrowheads="1"/>
          </p:cNvPicPr>
          <p:nvPr/>
        </p:nvPicPr>
        <p:blipFill>
          <a:blip r:embed="rId2" cstate="print">
            <a:lum bright="-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608806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"/>
          <a:stretch>
            <a:fillRect/>
          </a:stretch>
        </p:blipFill>
        <p:spPr bwMode="auto">
          <a:xfrm>
            <a:off x="9393935" y="22633"/>
            <a:ext cx="512069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7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46743"/>
            <a:ext cx="9245600" cy="75895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Pupillary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 light reflex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70" t="10913" r="45562" b="18056"/>
          <a:stretch>
            <a:fillRect/>
          </a:stretch>
        </p:blipFill>
        <p:spPr bwMode="auto">
          <a:xfrm>
            <a:off x="1146629" y="1088571"/>
            <a:ext cx="6995886" cy="519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8797" y="-83897"/>
            <a:ext cx="785706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3. The</a:t>
            </a:r>
            <a:r>
              <a:rPr lang="en-US" sz="3200" dirty="0" smtClean="0">
                <a:cs typeface="+mj-cs"/>
              </a:rPr>
              <a:t> </a:t>
            </a:r>
            <a:r>
              <a:rPr lang="en-US" sz="4000" b="1" dirty="0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Chromatic</a:t>
            </a:r>
            <a:r>
              <a:rPr lang="en-US" sz="3200" dirty="0" smtClean="0">
                <a:cs typeface="+mj-cs"/>
              </a:rPr>
              <a:t> </a:t>
            </a:r>
            <a:r>
              <a:rPr lang="en-US" sz="4000" b="1" dirty="0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multifocal</a:t>
            </a:r>
            <a:r>
              <a:rPr lang="en-US" sz="3200" dirty="0" smtClean="0">
                <a:cs typeface="+mj-cs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pupillometer</a:t>
            </a:r>
            <a:r>
              <a:rPr lang="en-US" sz="3200" dirty="0" smtClean="0">
                <a:cs typeface="+mj-cs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cs typeface="+mj-cs"/>
              </a:rPr>
              <a:t>Objective perimetry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cs typeface="+mj-cs"/>
              </a:rPr>
              <a:t>76 LEDs </a:t>
            </a:r>
            <a:r>
              <a:rPr lang="en-US" sz="2800" dirty="0">
                <a:cs typeface="+mj-cs"/>
              </a:rPr>
              <a:t>for blue and red </a:t>
            </a:r>
            <a:r>
              <a:rPr lang="en-US" sz="2800" dirty="0" smtClean="0">
                <a:cs typeface="+mj-cs"/>
              </a:rPr>
              <a:t>stimuli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cs typeface="+mj-cs"/>
              </a:rPr>
              <a:t>16.2</a:t>
            </a:r>
            <a:r>
              <a:rPr lang="en-US" sz="2800" dirty="0" smtClean="0">
                <a:cs typeface="+mj-cs"/>
                <a:sym typeface="Symbol"/>
              </a:rPr>
              <a:t> Visual Field</a:t>
            </a:r>
            <a:endParaRPr lang="en-US" sz="2800" dirty="0" smtClean="0"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ea typeface="Times New Roman" panose="02020603050405020304" pitchFamily="18" charset="0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92" y="3226582"/>
            <a:ext cx="3318756" cy="255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מלבן 2"/>
          <p:cNvSpPr>
            <a:spLocks noChangeArrowheads="1"/>
          </p:cNvSpPr>
          <p:nvPr/>
        </p:nvSpPr>
        <p:spPr bwMode="auto">
          <a:xfrm>
            <a:off x="8118577" y="6488114"/>
            <a:ext cx="1669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rgbClr val="002060"/>
                </a:solidFill>
              </a:rPr>
              <a:t>©</a:t>
            </a:r>
            <a:r>
              <a:rPr lang="en-US" altLang="he-IL" sz="1800" dirty="0" err="1">
                <a:solidFill>
                  <a:srgbClr val="002060"/>
                </a:solidFill>
              </a:rPr>
              <a:t>Accutome</a:t>
            </a:r>
            <a:r>
              <a:rPr lang="en-US" altLang="he-IL" sz="1800" dirty="0">
                <a:solidFill>
                  <a:srgbClr val="002060"/>
                </a:solidFill>
              </a:rPr>
              <a:t>, PA</a:t>
            </a:r>
            <a:endParaRPr lang="he-IL" altLang="he-IL" sz="1800" dirty="0">
              <a:solidFill>
                <a:srgbClr val="002060"/>
              </a:solidFill>
            </a:endParaRPr>
          </a:p>
        </p:txBody>
      </p:sp>
      <p:sp>
        <p:nvSpPr>
          <p:cNvPr id="19" name="כותרת 1"/>
          <p:cNvSpPr>
            <a:spLocks noGrp="1"/>
          </p:cNvSpPr>
          <p:nvPr/>
        </p:nvSpPr>
        <p:spPr bwMode="auto">
          <a:xfrm>
            <a:off x="249102" y="650540"/>
            <a:ext cx="6686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rtl="0" eaLnBrk="1" hangingPunct="1"/>
            <a:endParaRPr lang="he-IL" altLang="he-IL" dirty="0" smtClean="0"/>
          </a:p>
        </p:txBody>
      </p:sp>
      <p:sp>
        <p:nvSpPr>
          <p:cNvPr id="20" name="מציין מיקום תוכן 2"/>
          <p:cNvSpPr>
            <a:spLocks noGrp="1"/>
          </p:cNvSpPr>
          <p:nvPr/>
        </p:nvSpPr>
        <p:spPr bwMode="auto">
          <a:xfrm>
            <a:off x="237493" y="1844342"/>
            <a:ext cx="66865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he-IL" altLang="he-IL" smtClean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 cstate="print"/>
          <a:srcRect l="12087" t="8795" r="11546" b="12703"/>
          <a:stretch>
            <a:fillRect/>
          </a:stretch>
        </p:blipFill>
        <p:spPr bwMode="auto">
          <a:xfrm>
            <a:off x="491728" y="2548645"/>
            <a:ext cx="5810815" cy="413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מציין מיקום תוכן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86" y="986971"/>
            <a:ext cx="3149600" cy="17211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7046684" y="2670629"/>
            <a:ext cx="93617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485nm</a:t>
            </a:r>
            <a:endParaRPr lang="he-IL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90855" y="2685924"/>
            <a:ext cx="1219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640nm</a:t>
            </a:r>
            <a:endParaRPr lang="he-I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 txBox="1">
            <a:spLocks/>
          </p:cNvSpPr>
          <p:nvPr/>
        </p:nvSpPr>
        <p:spPr>
          <a:xfrm>
            <a:off x="215901" y="831057"/>
            <a:ext cx="9066213" cy="4389437"/>
          </a:xfrm>
          <a:prstGeom prst="rect">
            <a:avLst/>
          </a:prstGeom>
        </p:spPr>
        <p:txBody>
          <a:bodyPr/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itchFamily="34" charset="0"/>
              <a:buNone/>
              <a:defRPr/>
            </a:pPr>
            <a:r>
              <a:rPr lang="en-US" sz="2800" dirty="0" smtClean="0"/>
              <a:t>Different parameters  in the pupillary response are analyzed </a:t>
            </a:r>
            <a:r>
              <a:rPr lang="en-US" sz="2400" dirty="0"/>
              <a:t>:</a:t>
            </a:r>
            <a:endParaRPr lang="en-US" sz="1900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he-IL" dirty="0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2" t="51518" r="16946" b="16418"/>
          <a:stretch>
            <a:fillRect/>
          </a:stretch>
        </p:blipFill>
        <p:spPr bwMode="auto">
          <a:xfrm>
            <a:off x="1950706" y="1840674"/>
            <a:ext cx="7678369" cy="40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15901" y="3532348"/>
            <a:ext cx="17348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Maximal Constriction </a:t>
            </a:r>
            <a:r>
              <a:rPr lang="en-US" altLang="en-US" sz="1800" b="1" dirty="0" smtClean="0"/>
              <a:t>Velocity (MCV, pixel/sec)</a:t>
            </a:r>
            <a:endParaRPr lang="he-IL" altLang="en-US" sz="1800" b="1" dirty="0"/>
          </a:p>
        </p:txBody>
      </p:sp>
      <p:cxnSp>
        <p:nvCxnSpPr>
          <p:cNvPr id="6" name="מחבר ישר 5"/>
          <p:cNvCxnSpPr/>
          <p:nvPr/>
        </p:nvCxnSpPr>
        <p:spPr>
          <a:xfrm>
            <a:off x="1983630" y="4054964"/>
            <a:ext cx="1571491" cy="0"/>
          </a:xfrm>
          <a:prstGeom prst="line">
            <a:avLst/>
          </a:prstGeom>
          <a:ln w="222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>
            <a:off x="3652112" y="4054964"/>
            <a:ext cx="0" cy="1938612"/>
          </a:xfrm>
          <a:prstGeom prst="line">
            <a:avLst/>
          </a:prstGeom>
          <a:ln w="22225">
            <a:solidFill>
              <a:srgbClr val="00B050"/>
            </a:solidFill>
            <a:headEnd type="none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1982965" y="5916100"/>
            <a:ext cx="5853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/>
              <a:t>Latency of MCV (LMCV, sec)</a:t>
            </a:r>
            <a:endParaRPr lang="he-IL" altLang="en-US" sz="1800" b="1" dirty="0"/>
          </a:p>
        </p:txBody>
      </p:sp>
      <p:cxnSp>
        <p:nvCxnSpPr>
          <p:cNvPr id="9" name="מחבר ישר 8"/>
          <p:cNvCxnSpPr/>
          <p:nvPr/>
        </p:nvCxnSpPr>
        <p:spPr>
          <a:xfrm>
            <a:off x="4271742" y="3001018"/>
            <a:ext cx="0" cy="2227098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4271741" y="2670153"/>
            <a:ext cx="20385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% Pupil 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constriction (PPC)</a:t>
            </a:r>
            <a:endParaRPr lang="he-IL" altLang="en-US" sz="1800" b="1" dirty="0">
              <a:solidFill>
                <a:srgbClr val="FF0000"/>
              </a:solidFill>
            </a:endParaRPr>
          </a:p>
        </p:txBody>
      </p:sp>
      <p:cxnSp>
        <p:nvCxnSpPr>
          <p:cNvPr id="12" name="מחבר ישר 11"/>
          <p:cNvCxnSpPr/>
          <p:nvPr/>
        </p:nvCxnSpPr>
        <p:spPr>
          <a:xfrm>
            <a:off x="3555121" y="3812376"/>
            <a:ext cx="96991" cy="5077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6"/>
          <p:cNvSpPr txBox="1">
            <a:spLocks noChangeArrowheads="1"/>
          </p:cNvSpPr>
          <p:nvPr/>
        </p:nvSpPr>
        <p:spPr bwMode="auto">
          <a:xfrm>
            <a:off x="1384300" y="28908"/>
            <a:ext cx="7137400" cy="1502628"/>
          </a:xfrm>
          <a:prstGeom prst="roundRect">
            <a:avLst>
              <a:gd name="adj" fmla="val 21667"/>
            </a:avLst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Pupillary responses</a:t>
            </a:r>
          </a:p>
          <a:p>
            <a:endParaRPr lang="en-US" dirty="0"/>
          </a:p>
        </p:txBody>
      </p:sp>
      <p:sp>
        <p:nvSpPr>
          <p:cNvPr id="22" name="צורה חופשית 21"/>
          <p:cNvSpPr/>
          <p:nvPr/>
        </p:nvSpPr>
        <p:spPr>
          <a:xfrm>
            <a:off x="2508662" y="2576945"/>
            <a:ext cx="5982195" cy="2648198"/>
          </a:xfrm>
          <a:custGeom>
            <a:avLst/>
            <a:gdLst>
              <a:gd name="connsiteX0" fmla="*/ 0 w 5522026"/>
              <a:gd name="connsiteY0" fmla="*/ 225632 h 2648198"/>
              <a:gd name="connsiteX1" fmla="*/ 71252 w 5522026"/>
              <a:gd name="connsiteY1" fmla="*/ 320634 h 2648198"/>
              <a:gd name="connsiteX2" fmla="*/ 95003 w 5522026"/>
              <a:gd name="connsiteY2" fmla="*/ 368136 h 2648198"/>
              <a:gd name="connsiteX3" fmla="*/ 130629 w 5522026"/>
              <a:gd name="connsiteY3" fmla="*/ 380011 h 2648198"/>
              <a:gd name="connsiteX4" fmla="*/ 166255 w 5522026"/>
              <a:gd name="connsiteY4" fmla="*/ 403761 h 2648198"/>
              <a:gd name="connsiteX5" fmla="*/ 213756 w 5522026"/>
              <a:gd name="connsiteY5" fmla="*/ 439387 h 2648198"/>
              <a:gd name="connsiteX6" fmla="*/ 261257 w 5522026"/>
              <a:gd name="connsiteY6" fmla="*/ 451263 h 2648198"/>
              <a:gd name="connsiteX7" fmla="*/ 332509 w 5522026"/>
              <a:gd name="connsiteY7" fmla="*/ 475013 h 2648198"/>
              <a:gd name="connsiteX8" fmla="*/ 403761 w 5522026"/>
              <a:gd name="connsiteY8" fmla="*/ 498764 h 2648198"/>
              <a:gd name="connsiteX9" fmla="*/ 558141 w 5522026"/>
              <a:gd name="connsiteY9" fmla="*/ 522515 h 2648198"/>
              <a:gd name="connsiteX10" fmla="*/ 783772 w 5522026"/>
              <a:gd name="connsiteY10" fmla="*/ 534390 h 2648198"/>
              <a:gd name="connsiteX11" fmla="*/ 819398 w 5522026"/>
              <a:gd name="connsiteY11" fmla="*/ 546265 h 2648198"/>
              <a:gd name="connsiteX12" fmla="*/ 866899 w 5522026"/>
              <a:gd name="connsiteY12" fmla="*/ 617517 h 2648198"/>
              <a:gd name="connsiteX13" fmla="*/ 902525 w 5522026"/>
              <a:gd name="connsiteY13" fmla="*/ 688769 h 2648198"/>
              <a:gd name="connsiteX14" fmla="*/ 938151 w 5522026"/>
              <a:gd name="connsiteY14" fmla="*/ 760021 h 2648198"/>
              <a:gd name="connsiteX15" fmla="*/ 950026 w 5522026"/>
              <a:gd name="connsiteY15" fmla="*/ 795647 h 2648198"/>
              <a:gd name="connsiteX16" fmla="*/ 985652 w 5522026"/>
              <a:gd name="connsiteY16" fmla="*/ 926276 h 2648198"/>
              <a:gd name="connsiteX17" fmla="*/ 997528 w 5522026"/>
              <a:gd name="connsiteY17" fmla="*/ 1080655 h 2648198"/>
              <a:gd name="connsiteX18" fmla="*/ 1009403 w 5522026"/>
              <a:gd name="connsiteY18" fmla="*/ 1128156 h 2648198"/>
              <a:gd name="connsiteX19" fmla="*/ 1021278 w 5522026"/>
              <a:gd name="connsiteY19" fmla="*/ 1235034 h 2648198"/>
              <a:gd name="connsiteX20" fmla="*/ 1033154 w 5522026"/>
              <a:gd name="connsiteY20" fmla="*/ 1294411 h 2648198"/>
              <a:gd name="connsiteX21" fmla="*/ 1056904 w 5522026"/>
              <a:gd name="connsiteY21" fmla="*/ 1436915 h 2648198"/>
              <a:gd name="connsiteX22" fmla="*/ 1092530 w 5522026"/>
              <a:gd name="connsiteY22" fmla="*/ 1567543 h 2648198"/>
              <a:gd name="connsiteX23" fmla="*/ 1116281 w 5522026"/>
              <a:gd name="connsiteY23" fmla="*/ 1769424 h 2648198"/>
              <a:gd name="connsiteX24" fmla="*/ 1151907 w 5522026"/>
              <a:gd name="connsiteY24" fmla="*/ 1888177 h 2648198"/>
              <a:gd name="connsiteX25" fmla="*/ 1163782 w 5522026"/>
              <a:gd name="connsiteY25" fmla="*/ 1923803 h 2648198"/>
              <a:gd name="connsiteX26" fmla="*/ 1175657 w 5522026"/>
              <a:gd name="connsiteY26" fmla="*/ 1959429 h 2648198"/>
              <a:gd name="connsiteX27" fmla="*/ 1187533 w 5522026"/>
              <a:gd name="connsiteY27" fmla="*/ 2030681 h 2648198"/>
              <a:gd name="connsiteX28" fmla="*/ 1211283 w 5522026"/>
              <a:gd name="connsiteY28" fmla="*/ 2113808 h 2648198"/>
              <a:gd name="connsiteX29" fmla="*/ 1246909 w 5522026"/>
              <a:gd name="connsiteY29" fmla="*/ 2125684 h 2648198"/>
              <a:gd name="connsiteX30" fmla="*/ 1235034 w 5522026"/>
              <a:gd name="connsiteY30" fmla="*/ 2161310 h 2648198"/>
              <a:gd name="connsiteX31" fmla="*/ 1246909 w 5522026"/>
              <a:gd name="connsiteY31" fmla="*/ 2220686 h 2648198"/>
              <a:gd name="connsiteX32" fmla="*/ 1318161 w 5522026"/>
              <a:gd name="connsiteY32" fmla="*/ 2280063 h 2648198"/>
              <a:gd name="connsiteX33" fmla="*/ 1341912 w 5522026"/>
              <a:gd name="connsiteY33" fmla="*/ 2470068 h 2648198"/>
              <a:gd name="connsiteX34" fmla="*/ 1365663 w 5522026"/>
              <a:gd name="connsiteY34" fmla="*/ 2505694 h 2648198"/>
              <a:gd name="connsiteX35" fmla="*/ 1460665 w 5522026"/>
              <a:gd name="connsiteY35" fmla="*/ 2576946 h 2648198"/>
              <a:gd name="connsiteX36" fmla="*/ 1484416 w 5522026"/>
              <a:gd name="connsiteY36" fmla="*/ 2612572 h 2648198"/>
              <a:gd name="connsiteX37" fmla="*/ 1555668 w 5522026"/>
              <a:gd name="connsiteY37" fmla="*/ 2648198 h 2648198"/>
              <a:gd name="connsiteX38" fmla="*/ 1745673 w 5522026"/>
              <a:gd name="connsiteY38" fmla="*/ 2624447 h 2648198"/>
              <a:gd name="connsiteX39" fmla="*/ 1781299 w 5522026"/>
              <a:gd name="connsiteY39" fmla="*/ 2600697 h 2648198"/>
              <a:gd name="connsiteX40" fmla="*/ 1816925 w 5522026"/>
              <a:gd name="connsiteY40" fmla="*/ 2553195 h 2648198"/>
              <a:gd name="connsiteX41" fmla="*/ 1888177 w 5522026"/>
              <a:gd name="connsiteY41" fmla="*/ 2481943 h 2648198"/>
              <a:gd name="connsiteX42" fmla="*/ 1923803 w 5522026"/>
              <a:gd name="connsiteY42" fmla="*/ 2434442 h 2648198"/>
              <a:gd name="connsiteX43" fmla="*/ 1947554 w 5522026"/>
              <a:gd name="connsiteY43" fmla="*/ 2386941 h 2648198"/>
              <a:gd name="connsiteX44" fmla="*/ 1995055 w 5522026"/>
              <a:gd name="connsiteY44" fmla="*/ 2339439 h 2648198"/>
              <a:gd name="connsiteX45" fmla="*/ 2018806 w 5522026"/>
              <a:gd name="connsiteY45" fmla="*/ 2303813 h 2648198"/>
              <a:gd name="connsiteX46" fmla="*/ 2066307 w 5522026"/>
              <a:gd name="connsiteY46" fmla="*/ 2196936 h 2648198"/>
              <a:gd name="connsiteX47" fmla="*/ 2101933 w 5522026"/>
              <a:gd name="connsiteY47" fmla="*/ 2113808 h 2648198"/>
              <a:gd name="connsiteX48" fmla="*/ 2125683 w 5522026"/>
              <a:gd name="connsiteY48" fmla="*/ 2042556 h 2648198"/>
              <a:gd name="connsiteX49" fmla="*/ 2137559 w 5522026"/>
              <a:gd name="connsiteY49" fmla="*/ 2006930 h 2648198"/>
              <a:gd name="connsiteX50" fmla="*/ 2161309 w 5522026"/>
              <a:gd name="connsiteY50" fmla="*/ 1971304 h 2648198"/>
              <a:gd name="connsiteX51" fmla="*/ 2208811 w 5522026"/>
              <a:gd name="connsiteY51" fmla="*/ 1864426 h 2648198"/>
              <a:gd name="connsiteX52" fmla="*/ 2268187 w 5522026"/>
              <a:gd name="connsiteY52" fmla="*/ 1733798 h 2648198"/>
              <a:gd name="connsiteX53" fmla="*/ 2268187 w 5522026"/>
              <a:gd name="connsiteY53" fmla="*/ 1733798 h 2648198"/>
              <a:gd name="connsiteX54" fmla="*/ 2280063 w 5522026"/>
              <a:gd name="connsiteY54" fmla="*/ 1698172 h 2648198"/>
              <a:gd name="connsiteX55" fmla="*/ 2327564 w 5522026"/>
              <a:gd name="connsiteY55" fmla="*/ 1626920 h 2648198"/>
              <a:gd name="connsiteX56" fmla="*/ 2363190 w 5522026"/>
              <a:gd name="connsiteY56" fmla="*/ 1555668 h 2648198"/>
              <a:gd name="connsiteX57" fmla="*/ 2375065 w 5522026"/>
              <a:gd name="connsiteY57" fmla="*/ 1520042 h 2648198"/>
              <a:gd name="connsiteX58" fmla="*/ 2422567 w 5522026"/>
              <a:gd name="connsiteY58" fmla="*/ 1425039 h 2648198"/>
              <a:gd name="connsiteX59" fmla="*/ 2458193 w 5522026"/>
              <a:gd name="connsiteY59" fmla="*/ 1353787 h 2648198"/>
              <a:gd name="connsiteX60" fmla="*/ 2470068 w 5522026"/>
              <a:gd name="connsiteY60" fmla="*/ 1318161 h 2648198"/>
              <a:gd name="connsiteX61" fmla="*/ 2553195 w 5522026"/>
              <a:gd name="connsiteY61" fmla="*/ 1223159 h 2648198"/>
              <a:gd name="connsiteX62" fmla="*/ 2588821 w 5522026"/>
              <a:gd name="connsiteY62" fmla="*/ 1211284 h 2648198"/>
              <a:gd name="connsiteX63" fmla="*/ 2624447 w 5522026"/>
              <a:gd name="connsiteY63" fmla="*/ 1175658 h 2648198"/>
              <a:gd name="connsiteX64" fmla="*/ 2695699 w 5522026"/>
              <a:gd name="connsiteY64" fmla="*/ 1128156 h 2648198"/>
              <a:gd name="connsiteX65" fmla="*/ 2731325 w 5522026"/>
              <a:gd name="connsiteY65" fmla="*/ 1104406 h 2648198"/>
              <a:gd name="connsiteX66" fmla="*/ 2802577 w 5522026"/>
              <a:gd name="connsiteY66" fmla="*/ 1045029 h 2648198"/>
              <a:gd name="connsiteX67" fmla="*/ 2838203 w 5522026"/>
              <a:gd name="connsiteY67" fmla="*/ 1009403 h 2648198"/>
              <a:gd name="connsiteX68" fmla="*/ 2873829 w 5522026"/>
              <a:gd name="connsiteY68" fmla="*/ 985652 h 2648198"/>
              <a:gd name="connsiteX69" fmla="*/ 2909455 w 5522026"/>
              <a:gd name="connsiteY69" fmla="*/ 950026 h 2648198"/>
              <a:gd name="connsiteX70" fmla="*/ 2945081 w 5522026"/>
              <a:gd name="connsiteY70" fmla="*/ 926276 h 2648198"/>
              <a:gd name="connsiteX71" fmla="*/ 3063834 w 5522026"/>
              <a:gd name="connsiteY71" fmla="*/ 843149 h 2648198"/>
              <a:gd name="connsiteX72" fmla="*/ 3206338 w 5522026"/>
              <a:gd name="connsiteY72" fmla="*/ 748146 h 2648198"/>
              <a:gd name="connsiteX73" fmla="*/ 3241964 w 5522026"/>
              <a:gd name="connsiteY73" fmla="*/ 724395 h 2648198"/>
              <a:gd name="connsiteX74" fmla="*/ 3277590 w 5522026"/>
              <a:gd name="connsiteY74" fmla="*/ 700645 h 2648198"/>
              <a:gd name="connsiteX75" fmla="*/ 3336967 w 5522026"/>
              <a:gd name="connsiteY75" fmla="*/ 641268 h 2648198"/>
              <a:gd name="connsiteX76" fmla="*/ 3372593 w 5522026"/>
              <a:gd name="connsiteY76" fmla="*/ 605642 h 2648198"/>
              <a:gd name="connsiteX77" fmla="*/ 3455720 w 5522026"/>
              <a:gd name="connsiteY77" fmla="*/ 558141 h 2648198"/>
              <a:gd name="connsiteX78" fmla="*/ 3479470 w 5522026"/>
              <a:gd name="connsiteY78" fmla="*/ 522515 h 2648198"/>
              <a:gd name="connsiteX79" fmla="*/ 3586348 w 5522026"/>
              <a:gd name="connsiteY79" fmla="*/ 463138 h 2648198"/>
              <a:gd name="connsiteX80" fmla="*/ 3669476 w 5522026"/>
              <a:gd name="connsiteY80" fmla="*/ 451263 h 2648198"/>
              <a:gd name="connsiteX81" fmla="*/ 3752603 w 5522026"/>
              <a:gd name="connsiteY81" fmla="*/ 427512 h 2648198"/>
              <a:gd name="connsiteX82" fmla="*/ 3835730 w 5522026"/>
              <a:gd name="connsiteY82" fmla="*/ 415637 h 2648198"/>
              <a:gd name="connsiteX83" fmla="*/ 3918857 w 5522026"/>
              <a:gd name="connsiteY83" fmla="*/ 391886 h 2648198"/>
              <a:gd name="connsiteX84" fmla="*/ 3990109 w 5522026"/>
              <a:gd name="connsiteY84" fmla="*/ 368136 h 2648198"/>
              <a:gd name="connsiteX85" fmla="*/ 4025735 w 5522026"/>
              <a:gd name="connsiteY85" fmla="*/ 356260 h 2648198"/>
              <a:gd name="connsiteX86" fmla="*/ 4061361 w 5522026"/>
              <a:gd name="connsiteY86" fmla="*/ 332510 h 2648198"/>
              <a:gd name="connsiteX87" fmla="*/ 4096987 w 5522026"/>
              <a:gd name="connsiteY87" fmla="*/ 320634 h 2648198"/>
              <a:gd name="connsiteX88" fmla="*/ 4132613 w 5522026"/>
              <a:gd name="connsiteY88" fmla="*/ 296884 h 2648198"/>
              <a:gd name="connsiteX89" fmla="*/ 4203865 w 5522026"/>
              <a:gd name="connsiteY89" fmla="*/ 273133 h 2648198"/>
              <a:gd name="connsiteX90" fmla="*/ 4275117 w 5522026"/>
              <a:gd name="connsiteY90" fmla="*/ 237507 h 2648198"/>
              <a:gd name="connsiteX91" fmla="*/ 4381995 w 5522026"/>
              <a:gd name="connsiteY91" fmla="*/ 190006 h 2648198"/>
              <a:gd name="connsiteX92" fmla="*/ 4500748 w 5522026"/>
              <a:gd name="connsiteY92" fmla="*/ 154380 h 2648198"/>
              <a:gd name="connsiteX93" fmla="*/ 4536374 w 5522026"/>
              <a:gd name="connsiteY93" fmla="*/ 142504 h 2648198"/>
              <a:gd name="connsiteX94" fmla="*/ 4572000 w 5522026"/>
              <a:gd name="connsiteY94" fmla="*/ 118754 h 2648198"/>
              <a:gd name="connsiteX95" fmla="*/ 4655128 w 5522026"/>
              <a:gd name="connsiteY95" fmla="*/ 95003 h 2648198"/>
              <a:gd name="connsiteX96" fmla="*/ 4726380 w 5522026"/>
              <a:gd name="connsiteY96" fmla="*/ 71252 h 2648198"/>
              <a:gd name="connsiteX97" fmla="*/ 4762006 w 5522026"/>
              <a:gd name="connsiteY97" fmla="*/ 59377 h 2648198"/>
              <a:gd name="connsiteX98" fmla="*/ 4797631 w 5522026"/>
              <a:gd name="connsiteY98" fmla="*/ 47502 h 2648198"/>
              <a:gd name="connsiteX99" fmla="*/ 4868883 w 5522026"/>
              <a:gd name="connsiteY99" fmla="*/ 35626 h 2648198"/>
              <a:gd name="connsiteX100" fmla="*/ 4904509 w 5522026"/>
              <a:gd name="connsiteY100" fmla="*/ 23751 h 2648198"/>
              <a:gd name="connsiteX101" fmla="*/ 5023263 w 5522026"/>
              <a:gd name="connsiteY101" fmla="*/ 11876 h 2648198"/>
              <a:gd name="connsiteX102" fmla="*/ 5130141 w 5522026"/>
              <a:gd name="connsiteY102" fmla="*/ 0 h 2648198"/>
              <a:gd name="connsiteX103" fmla="*/ 5296395 w 5522026"/>
              <a:gd name="connsiteY103" fmla="*/ 11876 h 2648198"/>
              <a:gd name="connsiteX104" fmla="*/ 5522026 w 5522026"/>
              <a:gd name="connsiteY104" fmla="*/ 23751 h 264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5522026" h="2648198">
                <a:moveTo>
                  <a:pt x="0" y="225632"/>
                </a:moveTo>
                <a:cubicBezTo>
                  <a:pt x="22851" y="254195"/>
                  <a:pt x="52344" y="287544"/>
                  <a:pt x="71252" y="320634"/>
                </a:cubicBezTo>
                <a:cubicBezTo>
                  <a:pt x="80035" y="336005"/>
                  <a:pt x="82485" y="355618"/>
                  <a:pt x="95003" y="368136"/>
                </a:cubicBezTo>
                <a:cubicBezTo>
                  <a:pt x="103854" y="376987"/>
                  <a:pt x="119433" y="374413"/>
                  <a:pt x="130629" y="380011"/>
                </a:cubicBezTo>
                <a:cubicBezTo>
                  <a:pt x="143395" y="386394"/>
                  <a:pt x="154641" y="395465"/>
                  <a:pt x="166255" y="403761"/>
                </a:cubicBezTo>
                <a:cubicBezTo>
                  <a:pt x="182361" y="415265"/>
                  <a:pt x="196053" y="430536"/>
                  <a:pt x="213756" y="439387"/>
                </a:cubicBezTo>
                <a:cubicBezTo>
                  <a:pt x="228354" y="446686"/>
                  <a:pt x="245624" y="446573"/>
                  <a:pt x="261257" y="451263"/>
                </a:cubicBezTo>
                <a:cubicBezTo>
                  <a:pt x="285236" y="458457"/>
                  <a:pt x="308758" y="467096"/>
                  <a:pt x="332509" y="475013"/>
                </a:cubicBezTo>
                <a:cubicBezTo>
                  <a:pt x="332516" y="475015"/>
                  <a:pt x="403753" y="498763"/>
                  <a:pt x="403761" y="498764"/>
                </a:cubicBezTo>
                <a:cubicBezTo>
                  <a:pt x="435011" y="503972"/>
                  <a:pt x="529775" y="520333"/>
                  <a:pt x="558141" y="522515"/>
                </a:cubicBezTo>
                <a:cubicBezTo>
                  <a:pt x="633234" y="528291"/>
                  <a:pt x="708562" y="530432"/>
                  <a:pt x="783772" y="534390"/>
                </a:cubicBezTo>
                <a:cubicBezTo>
                  <a:pt x="795647" y="538348"/>
                  <a:pt x="810547" y="537414"/>
                  <a:pt x="819398" y="546265"/>
                </a:cubicBezTo>
                <a:cubicBezTo>
                  <a:pt x="839582" y="566449"/>
                  <a:pt x="866899" y="617517"/>
                  <a:pt x="866899" y="617517"/>
                </a:cubicBezTo>
                <a:cubicBezTo>
                  <a:pt x="896747" y="707064"/>
                  <a:pt x="856484" y="596686"/>
                  <a:pt x="902525" y="688769"/>
                </a:cubicBezTo>
                <a:cubicBezTo>
                  <a:pt x="951691" y="787101"/>
                  <a:pt x="870084" y="657921"/>
                  <a:pt x="938151" y="760021"/>
                </a:cubicBezTo>
                <a:cubicBezTo>
                  <a:pt x="942109" y="771896"/>
                  <a:pt x="946732" y="783570"/>
                  <a:pt x="950026" y="795647"/>
                </a:cubicBezTo>
                <a:cubicBezTo>
                  <a:pt x="990206" y="942974"/>
                  <a:pt x="958319" y="844275"/>
                  <a:pt x="985652" y="926276"/>
                </a:cubicBezTo>
                <a:cubicBezTo>
                  <a:pt x="989611" y="977736"/>
                  <a:pt x="991498" y="1029397"/>
                  <a:pt x="997528" y="1080655"/>
                </a:cubicBezTo>
                <a:cubicBezTo>
                  <a:pt x="999435" y="1096864"/>
                  <a:pt x="1006921" y="1112025"/>
                  <a:pt x="1009403" y="1128156"/>
                </a:cubicBezTo>
                <a:cubicBezTo>
                  <a:pt x="1014853" y="1163584"/>
                  <a:pt x="1016209" y="1199549"/>
                  <a:pt x="1021278" y="1235034"/>
                </a:cubicBezTo>
                <a:cubicBezTo>
                  <a:pt x="1024133" y="1255015"/>
                  <a:pt x="1029646" y="1274534"/>
                  <a:pt x="1033154" y="1294411"/>
                </a:cubicBezTo>
                <a:cubicBezTo>
                  <a:pt x="1041523" y="1341835"/>
                  <a:pt x="1041675" y="1391230"/>
                  <a:pt x="1056904" y="1436915"/>
                </a:cubicBezTo>
                <a:cubicBezTo>
                  <a:pt x="1075472" y="1492619"/>
                  <a:pt x="1085070" y="1511590"/>
                  <a:pt x="1092530" y="1567543"/>
                </a:cubicBezTo>
                <a:cubicBezTo>
                  <a:pt x="1106859" y="1675010"/>
                  <a:pt x="1099014" y="1674452"/>
                  <a:pt x="1116281" y="1769424"/>
                </a:cubicBezTo>
                <a:cubicBezTo>
                  <a:pt x="1123460" y="1808911"/>
                  <a:pt x="1139512" y="1850991"/>
                  <a:pt x="1151907" y="1888177"/>
                </a:cubicBezTo>
                <a:lnTo>
                  <a:pt x="1163782" y="1923803"/>
                </a:lnTo>
                <a:cubicBezTo>
                  <a:pt x="1167740" y="1935678"/>
                  <a:pt x="1173599" y="1947082"/>
                  <a:pt x="1175657" y="1959429"/>
                </a:cubicBezTo>
                <a:cubicBezTo>
                  <a:pt x="1179616" y="1983180"/>
                  <a:pt x="1182811" y="2007070"/>
                  <a:pt x="1187533" y="2030681"/>
                </a:cubicBezTo>
                <a:cubicBezTo>
                  <a:pt x="1187610" y="2031066"/>
                  <a:pt x="1205624" y="2108149"/>
                  <a:pt x="1211283" y="2113808"/>
                </a:cubicBezTo>
                <a:cubicBezTo>
                  <a:pt x="1220134" y="2122659"/>
                  <a:pt x="1235034" y="2121725"/>
                  <a:pt x="1246909" y="2125684"/>
                </a:cubicBezTo>
                <a:cubicBezTo>
                  <a:pt x="1242951" y="2137559"/>
                  <a:pt x="1235034" y="2148792"/>
                  <a:pt x="1235034" y="2161310"/>
                </a:cubicBezTo>
                <a:cubicBezTo>
                  <a:pt x="1235034" y="2181494"/>
                  <a:pt x="1237882" y="2202633"/>
                  <a:pt x="1246909" y="2220686"/>
                </a:cubicBezTo>
                <a:cubicBezTo>
                  <a:pt x="1258338" y="2243545"/>
                  <a:pt x="1297701" y="2266423"/>
                  <a:pt x="1318161" y="2280063"/>
                </a:cubicBezTo>
                <a:cubicBezTo>
                  <a:pt x="1320427" y="2309519"/>
                  <a:pt x="1316280" y="2418804"/>
                  <a:pt x="1341912" y="2470068"/>
                </a:cubicBezTo>
                <a:cubicBezTo>
                  <a:pt x="1348295" y="2482834"/>
                  <a:pt x="1355054" y="2496146"/>
                  <a:pt x="1365663" y="2505694"/>
                </a:cubicBezTo>
                <a:cubicBezTo>
                  <a:pt x="1395086" y="2532175"/>
                  <a:pt x="1438707" y="2544010"/>
                  <a:pt x="1460665" y="2576946"/>
                </a:cubicBezTo>
                <a:cubicBezTo>
                  <a:pt x="1468582" y="2588821"/>
                  <a:pt x="1474324" y="2602480"/>
                  <a:pt x="1484416" y="2612572"/>
                </a:cubicBezTo>
                <a:cubicBezTo>
                  <a:pt x="1507438" y="2635594"/>
                  <a:pt x="1526691" y="2638539"/>
                  <a:pt x="1555668" y="2648198"/>
                </a:cubicBezTo>
                <a:cubicBezTo>
                  <a:pt x="1585151" y="2645930"/>
                  <a:pt x="1694403" y="2650082"/>
                  <a:pt x="1745673" y="2624447"/>
                </a:cubicBezTo>
                <a:cubicBezTo>
                  <a:pt x="1758438" y="2618064"/>
                  <a:pt x="1769424" y="2608614"/>
                  <a:pt x="1781299" y="2600697"/>
                </a:cubicBezTo>
                <a:cubicBezTo>
                  <a:pt x="1793174" y="2584863"/>
                  <a:pt x="1803685" y="2567907"/>
                  <a:pt x="1816925" y="2553195"/>
                </a:cubicBezTo>
                <a:cubicBezTo>
                  <a:pt x="1839394" y="2528229"/>
                  <a:pt x="1868024" y="2508814"/>
                  <a:pt x="1888177" y="2481943"/>
                </a:cubicBezTo>
                <a:cubicBezTo>
                  <a:pt x="1900052" y="2466109"/>
                  <a:pt x="1913313" y="2451226"/>
                  <a:pt x="1923803" y="2434442"/>
                </a:cubicBezTo>
                <a:cubicBezTo>
                  <a:pt x="1933185" y="2419430"/>
                  <a:pt x="1936932" y="2401103"/>
                  <a:pt x="1947554" y="2386941"/>
                </a:cubicBezTo>
                <a:cubicBezTo>
                  <a:pt x="1960989" y="2369027"/>
                  <a:pt x="1980482" y="2356441"/>
                  <a:pt x="1995055" y="2339439"/>
                </a:cubicBezTo>
                <a:cubicBezTo>
                  <a:pt x="2004343" y="2328603"/>
                  <a:pt x="2010889" y="2315688"/>
                  <a:pt x="2018806" y="2303813"/>
                </a:cubicBezTo>
                <a:cubicBezTo>
                  <a:pt x="2047069" y="2219021"/>
                  <a:pt x="2028668" y="2253391"/>
                  <a:pt x="2066307" y="2196936"/>
                </a:cubicBezTo>
                <a:cubicBezTo>
                  <a:pt x="2097720" y="2071278"/>
                  <a:pt x="2055070" y="2219251"/>
                  <a:pt x="2101933" y="2113808"/>
                </a:cubicBezTo>
                <a:cubicBezTo>
                  <a:pt x="2112101" y="2090930"/>
                  <a:pt x="2117766" y="2066307"/>
                  <a:pt x="2125683" y="2042556"/>
                </a:cubicBezTo>
                <a:cubicBezTo>
                  <a:pt x="2129641" y="2030681"/>
                  <a:pt x="2130616" y="2017346"/>
                  <a:pt x="2137559" y="2006930"/>
                </a:cubicBezTo>
                <a:cubicBezTo>
                  <a:pt x="2145476" y="1995055"/>
                  <a:pt x="2155513" y="1984346"/>
                  <a:pt x="2161309" y="1971304"/>
                </a:cubicBezTo>
                <a:cubicBezTo>
                  <a:pt x="2217834" y="1844121"/>
                  <a:pt x="2155062" y="1945049"/>
                  <a:pt x="2208811" y="1864426"/>
                </a:cubicBezTo>
                <a:cubicBezTo>
                  <a:pt x="2226284" y="1777060"/>
                  <a:pt x="2209490" y="1821844"/>
                  <a:pt x="2268187" y="1733798"/>
                </a:cubicBezTo>
                <a:lnTo>
                  <a:pt x="2268187" y="1733798"/>
                </a:lnTo>
                <a:cubicBezTo>
                  <a:pt x="2272146" y="1721923"/>
                  <a:pt x="2273984" y="1709114"/>
                  <a:pt x="2280063" y="1698172"/>
                </a:cubicBezTo>
                <a:cubicBezTo>
                  <a:pt x="2293926" y="1673219"/>
                  <a:pt x="2327564" y="1626920"/>
                  <a:pt x="2327564" y="1626920"/>
                </a:cubicBezTo>
                <a:cubicBezTo>
                  <a:pt x="2357412" y="1537373"/>
                  <a:pt x="2317149" y="1647751"/>
                  <a:pt x="2363190" y="1555668"/>
                </a:cubicBezTo>
                <a:cubicBezTo>
                  <a:pt x="2368788" y="1544472"/>
                  <a:pt x="2369885" y="1531438"/>
                  <a:pt x="2375065" y="1520042"/>
                </a:cubicBezTo>
                <a:cubicBezTo>
                  <a:pt x="2389716" y="1487810"/>
                  <a:pt x="2411371" y="1458628"/>
                  <a:pt x="2422567" y="1425039"/>
                </a:cubicBezTo>
                <a:cubicBezTo>
                  <a:pt x="2438955" y="1375873"/>
                  <a:pt x="2427498" y="1399828"/>
                  <a:pt x="2458193" y="1353787"/>
                </a:cubicBezTo>
                <a:cubicBezTo>
                  <a:pt x="2462151" y="1341912"/>
                  <a:pt x="2463989" y="1329103"/>
                  <a:pt x="2470068" y="1318161"/>
                </a:cubicBezTo>
                <a:cubicBezTo>
                  <a:pt x="2497471" y="1268835"/>
                  <a:pt x="2507826" y="1245843"/>
                  <a:pt x="2553195" y="1223159"/>
                </a:cubicBezTo>
                <a:cubicBezTo>
                  <a:pt x="2564391" y="1217561"/>
                  <a:pt x="2576946" y="1215242"/>
                  <a:pt x="2588821" y="1211284"/>
                </a:cubicBezTo>
                <a:cubicBezTo>
                  <a:pt x="2600696" y="1199409"/>
                  <a:pt x="2611190" y="1185969"/>
                  <a:pt x="2624447" y="1175658"/>
                </a:cubicBezTo>
                <a:cubicBezTo>
                  <a:pt x="2646979" y="1158133"/>
                  <a:pt x="2671948" y="1143990"/>
                  <a:pt x="2695699" y="1128156"/>
                </a:cubicBezTo>
                <a:cubicBezTo>
                  <a:pt x="2707574" y="1120239"/>
                  <a:pt x="2721233" y="1114498"/>
                  <a:pt x="2731325" y="1104406"/>
                </a:cubicBezTo>
                <a:cubicBezTo>
                  <a:pt x="2835407" y="1000324"/>
                  <a:pt x="2703378" y="1127695"/>
                  <a:pt x="2802577" y="1045029"/>
                </a:cubicBezTo>
                <a:cubicBezTo>
                  <a:pt x="2815479" y="1034278"/>
                  <a:pt x="2825301" y="1020154"/>
                  <a:pt x="2838203" y="1009403"/>
                </a:cubicBezTo>
                <a:cubicBezTo>
                  <a:pt x="2849167" y="1000266"/>
                  <a:pt x="2862865" y="994789"/>
                  <a:pt x="2873829" y="985652"/>
                </a:cubicBezTo>
                <a:cubicBezTo>
                  <a:pt x="2886731" y="974901"/>
                  <a:pt x="2896553" y="960777"/>
                  <a:pt x="2909455" y="950026"/>
                </a:cubicBezTo>
                <a:cubicBezTo>
                  <a:pt x="2920419" y="940889"/>
                  <a:pt x="2933467" y="934572"/>
                  <a:pt x="2945081" y="926276"/>
                </a:cubicBezTo>
                <a:cubicBezTo>
                  <a:pt x="3068197" y="838336"/>
                  <a:pt x="2899994" y="952376"/>
                  <a:pt x="3063834" y="843149"/>
                </a:cubicBezTo>
                <a:lnTo>
                  <a:pt x="3206338" y="748146"/>
                </a:lnTo>
                <a:lnTo>
                  <a:pt x="3241964" y="724395"/>
                </a:lnTo>
                <a:lnTo>
                  <a:pt x="3277590" y="700645"/>
                </a:lnTo>
                <a:cubicBezTo>
                  <a:pt x="3321133" y="635331"/>
                  <a:pt x="3277590" y="690749"/>
                  <a:pt x="3336967" y="641268"/>
                </a:cubicBezTo>
                <a:cubicBezTo>
                  <a:pt x="3349869" y="630517"/>
                  <a:pt x="3359691" y="616394"/>
                  <a:pt x="3372593" y="605642"/>
                </a:cubicBezTo>
                <a:cubicBezTo>
                  <a:pt x="3397775" y="584657"/>
                  <a:pt x="3426676" y="572662"/>
                  <a:pt x="3455720" y="558141"/>
                </a:cubicBezTo>
                <a:cubicBezTo>
                  <a:pt x="3463637" y="546266"/>
                  <a:pt x="3468729" y="531913"/>
                  <a:pt x="3479470" y="522515"/>
                </a:cubicBezTo>
                <a:cubicBezTo>
                  <a:pt x="3507687" y="497824"/>
                  <a:pt x="3547081" y="470991"/>
                  <a:pt x="3586348" y="463138"/>
                </a:cubicBezTo>
                <a:cubicBezTo>
                  <a:pt x="3613795" y="457649"/>
                  <a:pt x="3641767" y="455221"/>
                  <a:pt x="3669476" y="451263"/>
                </a:cubicBezTo>
                <a:cubicBezTo>
                  <a:pt x="3700003" y="441087"/>
                  <a:pt x="3719794" y="433477"/>
                  <a:pt x="3752603" y="427512"/>
                </a:cubicBezTo>
                <a:cubicBezTo>
                  <a:pt x="3780142" y="422505"/>
                  <a:pt x="3808021" y="419595"/>
                  <a:pt x="3835730" y="415637"/>
                </a:cubicBezTo>
                <a:cubicBezTo>
                  <a:pt x="3955402" y="375744"/>
                  <a:pt x="3769819" y="436596"/>
                  <a:pt x="3918857" y="391886"/>
                </a:cubicBezTo>
                <a:cubicBezTo>
                  <a:pt x="3942837" y="384692"/>
                  <a:pt x="3966358" y="376053"/>
                  <a:pt x="3990109" y="368136"/>
                </a:cubicBezTo>
                <a:cubicBezTo>
                  <a:pt x="4001984" y="364178"/>
                  <a:pt x="4015319" y="363203"/>
                  <a:pt x="4025735" y="356260"/>
                </a:cubicBezTo>
                <a:cubicBezTo>
                  <a:pt x="4037610" y="348343"/>
                  <a:pt x="4048596" y="338893"/>
                  <a:pt x="4061361" y="332510"/>
                </a:cubicBezTo>
                <a:cubicBezTo>
                  <a:pt x="4072557" y="326912"/>
                  <a:pt x="4085791" y="326232"/>
                  <a:pt x="4096987" y="320634"/>
                </a:cubicBezTo>
                <a:cubicBezTo>
                  <a:pt x="4109752" y="314251"/>
                  <a:pt x="4119571" y="302680"/>
                  <a:pt x="4132613" y="296884"/>
                </a:cubicBezTo>
                <a:cubicBezTo>
                  <a:pt x="4155491" y="286716"/>
                  <a:pt x="4203865" y="273133"/>
                  <a:pt x="4203865" y="273133"/>
                </a:cubicBezTo>
                <a:cubicBezTo>
                  <a:pt x="4305965" y="205066"/>
                  <a:pt x="4176785" y="286673"/>
                  <a:pt x="4275117" y="237507"/>
                </a:cubicBezTo>
                <a:cubicBezTo>
                  <a:pt x="4353107" y="198512"/>
                  <a:pt x="4259432" y="220649"/>
                  <a:pt x="4381995" y="190006"/>
                </a:cubicBezTo>
                <a:cubicBezTo>
                  <a:pt x="4453777" y="172059"/>
                  <a:pt x="4414022" y="183289"/>
                  <a:pt x="4500748" y="154380"/>
                </a:cubicBezTo>
                <a:cubicBezTo>
                  <a:pt x="4512623" y="150422"/>
                  <a:pt x="4525958" y="149447"/>
                  <a:pt x="4536374" y="142504"/>
                </a:cubicBezTo>
                <a:cubicBezTo>
                  <a:pt x="4548249" y="134587"/>
                  <a:pt x="4559235" y="125137"/>
                  <a:pt x="4572000" y="118754"/>
                </a:cubicBezTo>
                <a:cubicBezTo>
                  <a:pt x="4591962" y="108773"/>
                  <a:pt x="4636094" y="100713"/>
                  <a:pt x="4655128" y="95003"/>
                </a:cubicBezTo>
                <a:cubicBezTo>
                  <a:pt x="4679108" y="87809"/>
                  <a:pt x="4702629" y="79169"/>
                  <a:pt x="4726380" y="71252"/>
                </a:cubicBezTo>
                <a:lnTo>
                  <a:pt x="4762006" y="59377"/>
                </a:lnTo>
                <a:cubicBezTo>
                  <a:pt x="4773881" y="55419"/>
                  <a:pt x="4785284" y="49560"/>
                  <a:pt x="4797631" y="47502"/>
                </a:cubicBezTo>
                <a:cubicBezTo>
                  <a:pt x="4821382" y="43543"/>
                  <a:pt x="4845378" y="40849"/>
                  <a:pt x="4868883" y="35626"/>
                </a:cubicBezTo>
                <a:cubicBezTo>
                  <a:pt x="4881103" y="32911"/>
                  <a:pt x="4892137" y="25654"/>
                  <a:pt x="4904509" y="23751"/>
                </a:cubicBezTo>
                <a:cubicBezTo>
                  <a:pt x="4943829" y="17702"/>
                  <a:pt x="4983700" y="16041"/>
                  <a:pt x="5023263" y="11876"/>
                </a:cubicBezTo>
                <a:lnTo>
                  <a:pt x="5130141" y="0"/>
                </a:lnTo>
                <a:lnTo>
                  <a:pt x="5296395" y="11876"/>
                </a:lnTo>
                <a:cubicBezTo>
                  <a:pt x="5489905" y="23971"/>
                  <a:pt x="5440131" y="23751"/>
                  <a:pt x="5522026" y="23751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3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8" t="16329" r="23735" b="43970"/>
          <a:stretch/>
        </p:blipFill>
        <p:spPr bwMode="auto">
          <a:xfrm>
            <a:off x="708918" y="297949"/>
            <a:ext cx="9104104" cy="380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3110" y="4921321"/>
            <a:ext cx="402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Ophthalmology, accepted for publication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22652" y="5338315"/>
            <a:ext cx="356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(Ophthalmology </a:t>
            </a:r>
            <a:r>
              <a:rPr lang="en-US" dirty="0"/>
              <a:t>2/</a:t>
            </a:r>
            <a:r>
              <a:rPr lang="he-IL" dirty="0"/>
              <a:t>59</a:t>
            </a:r>
            <a:r>
              <a:rPr lang="en-US" dirty="0"/>
              <a:t>, IF 6.135, </a:t>
            </a:r>
            <a:r>
              <a:rPr lang="en-US" dirty="0" smtClean="0"/>
              <a:t>Q1)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8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0" y="492195"/>
            <a:ext cx="9182956" cy="707886"/>
          </a:xfrm>
        </p:spPr>
        <p:txBody>
          <a:bodyPr wrap="square">
            <a:spAutoFit/>
          </a:bodyPr>
          <a:lstStyle/>
          <a:p>
            <a:pPr rtl="0"/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Previous work - Retinitis Pigmentosa  (RP)</a:t>
            </a:r>
            <a:endParaRPr lang="he-IL" sz="4000" b="1" dirty="0" smtClean="0"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495299" y="1469575"/>
            <a:ext cx="9410701" cy="4525963"/>
          </a:xfrm>
        </p:spPr>
        <p:txBody>
          <a:bodyPr/>
          <a:lstStyle/>
          <a:p>
            <a:pPr algn="l" rtl="0"/>
            <a:r>
              <a:rPr lang="en-US" dirty="0" smtClean="0"/>
              <a:t>An inherited progressive degenerative disease</a:t>
            </a:r>
          </a:p>
          <a:p>
            <a:pPr algn="l" rtl="0"/>
            <a:r>
              <a:rPr lang="en-US" dirty="0" smtClean="0"/>
              <a:t>Rods degeneration</a:t>
            </a:r>
          </a:p>
          <a:p>
            <a:pPr lvl="1" algn="l" rtl="0"/>
            <a:r>
              <a:rPr lang="en-US" sz="2400" dirty="0" smtClean="0"/>
              <a:t>Night blindness</a:t>
            </a:r>
          </a:p>
          <a:p>
            <a:pPr lvl="1" algn="l" rtl="0"/>
            <a:r>
              <a:rPr lang="en-US" sz="2400" dirty="0" smtClean="0"/>
              <a:t>Tunnel vision</a:t>
            </a:r>
          </a:p>
          <a:p>
            <a:pPr lvl="1" algn="l" rtl="0"/>
            <a:r>
              <a:rPr lang="en-US" sz="2400" dirty="0" smtClean="0"/>
              <a:t>Development of bone </a:t>
            </a:r>
            <a:r>
              <a:rPr lang="en-US" sz="2400" dirty="0" err="1" smtClean="0"/>
              <a:t>spicules</a:t>
            </a:r>
            <a:r>
              <a:rPr lang="en-US" sz="2400" dirty="0" smtClean="0"/>
              <a:t> in the </a:t>
            </a:r>
            <a:r>
              <a:rPr lang="en-US" sz="2400" dirty="0" err="1" smtClean="0"/>
              <a:t>fundus</a:t>
            </a:r>
            <a:endParaRPr lang="en-US" sz="2400" dirty="0" smtClean="0"/>
          </a:p>
          <a:p>
            <a:pPr lvl="1" algn="l" rtl="0"/>
            <a:r>
              <a:rPr lang="en-US" sz="2400" dirty="0" smtClean="0"/>
              <a:t>Poor color separation</a:t>
            </a:r>
          </a:p>
          <a:p>
            <a:pPr lvl="1" algn="l" rtl="0"/>
            <a:r>
              <a:rPr lang="en-US" sz="2400" dirty="0" smtClean="0"/>
              <a:t>Eventual blindness</a:t>
            </a:r>
          </a:p>
          <a:p>
            <a:pPr lvl="1" algn="l" rtl="0"/>
            <a:endParaRPr lang="en-US" sz="2400" dirty="0" smtClean="0"/>
          </a:p>
          <a:p>
            <a:pPr algn="l" rtl="0"/>
            <a:endParaRPr lang="he-IL" dirty="0"/>
          </a:p>
        </p:txBody>
      </p:sp>
      <p:pic>
        <p:nvPicPr>
          <p:cNvPr id="13" name="תמונה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10" y="2090057"/>
            <a:ext cx="3826061" cy="138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חץ ימינה 13"/>
          <p:cNvSpPr/>
          <p:nvPr/>
        </p:nvSpPr>
        <p:spPr>
          <a:xfrm>
            <a:off x="3947887" y="5689600"/>
            <a:ext cx="174172" cy="10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חץ ימינה 14"/>
          <p:cNvSpPr/>
          <p:nvPr/>
        </p:nvSpPr>
        <p:spPr>
          <a:xfrm>
            <a:off x="6698321" y="5667826"/>
            <a:ext cx="174172" cy="10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קבוצה 23"/>
          <p:cNvGrpSpPr>
            <a:grpSpLocks/>
          </p:cNvGrpSpPr>
          <p:nvPr/>
        </p:nvGrpSpPr>
        <p:grpSpPr bwMode="auto">
          <a:xfrm>
            <a:off x="1436234" y="4751841"/>
            <a:ext cx="7838394" cy="1852158"/>
            <a:chOff x="0" y="0"/>
            <a:chExt cx="52669" cy="8266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46"/>
              <a:ext cx="15947" cy="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800" y="0"/>
              <a:ext cx="15800" cy="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88" y="146"/>
              <a:ext cx="15581" cy="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 txBox="1">
            <a:spLocks noChangeArrowheads="1"/>
          </p:cNvSpPr>
          <p:nvPr/>
        </p:nvSpPr>
        <p:spPr bwMode="auto">
          <a:xfrm>
            <a:off x="1384434" y="82550"/>
            <a:ext cx="7137135" cy="931863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rt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latin typeface="+mn-lt"/>
                <a:ea typeface="+mj-ea"/>
                <a:cs typeface="+mj-cs"/>
              </a:rPr>
              <a:t/>
            </a:r>
            <a:br>
              <a:rPr lang="en-US" sz="4000" b="1" kern="0" dirty="0">
                <a:latin typeface="+mn-lt"/>
                <a:ea typeface="+mj-ea"/>
                <a:cs typeface="+mj-cs"/>
              </a:rPr>
            </a:br>
            <a:r>
              <a:rPr lang="en-US" sz="4000" b="1" kern="0" dirty="0">
                <a:latin typeface="+mn-lt"/>
                <a:ea typeface="+mj-ea"/>
                <a:cs typeface="+mj-cs"/>
              </a:rPr>
              <a:t>Study design:</a:t>
            </a:r>
            <a:endParaRPr lang="en-US" sz="3600" b="1" kern="0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94337" y="1449388"/>
            <a:ext cx="8803613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he-IL" sz="2800"/>
              <a:t> 13 retinitis pigmentosa (RP) patients </a:t>
            </a:r>
            <a:br>
              <a:rPr lang="en-US" altLang="he-IL" sz="2800"/>
            </a:br>
            <a:r>
              <a:rPr lang="en-US" altLang="he-IL" sz="2800"/>
              <a:t> </a:t>
            </a:r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he-IL" sz="2800"/>
              <a:t> 17 healthy age-matched volunteers</a:t>
            </a:r>
            <a:br>
              <a:rPr lang="en-US" altLang="he-IL" sz="2800"/>
            </a:br>
            <a:endParaRPr lang="en-US" altLang="he-IL" sz="2800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he-IL" sz="2800"/>
              <a:t> In RP patients, the chromatic pupillometer recordings </a:t>
            </a:r>
            <a:br>
              <a:rPr lang="en-US" altLang="he-IL" sz="2800"/>
            </a:br>
            <a:r>
              <a:rPr lang="en-US" altLang="he-IL" sz="2800"/>
              <a:t>  were compared with their dark-adapted Chromatic</a:t>
            </a:r>
            <a:br>
              <a:rPr lang="en-US" altLang="he-IL" sz="2800"/>
            </a:br>
            <a:r>
              <a:rPr lang="en-US" altLang="he-IL" sz="2800"/>
              <a:t>  Goldmann   </a:t>
            </a:r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</a:pPr>
            <a:endParaRPr lang="en-US" altLang="he-IL" sz="2800"/>
          </a:p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he-IL" sz="2800"/>
          </a:p>
        </p:txBody>
      </p:sp>
    </p:spTree>
    <p:extLst>
      <p:ext uri="{BB962C8B-B14F-4D97-AF65-F5344CB8AC3E}">
        <p14:creationId xmlns:p14="http://schemas.microsoft.com/office/powerpoint/2010/main" val="19968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altLang="he-IL" b="1" smtClean="0">
                <a:cs typeface="David" pitchFamily="34" charset="-79"/>
              </a:rPr>
              <a:t>The test protocol</a:t>
            </a:r>
            <a:endParaRPr lang="he-IL" altLang="he-IL" b="1" smtClean="0"/>
          </a:p>
        </p:txBody>
      </p:sp>
      <p:sp>
        <p:nvSpPr>
          <p:cNvPr id="22531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eaLnBrk="1" hangingPunct="1"/>
            <a:r>
              <a:rPr lang="en-US" altLang="he-IL" smtClean="0">
                <a:cs typeface="David" pitchFamily="34" charset="-79"/>
              </a:rPr>
              <a:t>Non-tested eye is covered by a patch</a:t>
            </a:r>
          </a:p>
          <a:p>
            <a:pPr algn="l" rtl="0" eaLnBrk="1" hangingPunct="1"/>
            <a:r>
              <a:rPr lang="en-US" altLang="he-IL" smtClean="0">
                <a:cs typeface="David" pitchFamily="34" charset="-79"/>
              </a:rPr>
              <a:t>Stimulus duration - 1 second </a:t>
            </a:r>
          </a:p>
          <a:p>
            <a:pPr algn="l" rtl="0" eaLnBrk="1" hangingPunct="1"/>
            <a:r>
              <a:rPr lang="en-US" altLang="he-IL" smtClean="0">
                <a:cs typeface="David" pitchFamily="34" charset="-79"/>
              </a:rPr>
              <a:t>Tracking of pupil size - 4 seconds </a:t>
            </a:r>
          </a:p>
          <a:p>
            <a:pPr algn="l" rtl="0" eaLnBrk="1" hangingPunct="1"/>
            <a:r>
              <a:rPr lang="en-US" altLang="he-IL" smtClean="0">
                <a:cs typeface="David" pitchFamily="34" charset="-79"/>
              </a:rPr>
              <a:t>Chromatic stimulus</a:t>
            </a:r>
          </a:p>
          <a:p>
            <a:pPr lvl="1" algn="l" rtl="0" eaLnBrk="1" hangingPunct="1"/>
            <a:r>
              <a:rPr lang="en-US" altLang="he-IL" smtClean="0">
                <a:cs typeface="David" pitchFamily="34" charset="-79"/>
              </a:rPr>
              <a:t>  </a:t>
            </a:r>
            <a:r>
              <a:rPr lang="en-US" altLang="he-IL" sz="3200" smtClean="0">
                <a:solidFill>
                  <a:srgbClr val="FF0000"/>
                </a:solidFill>
                <a:cs typeface="David" pitchFamily="34" charset="-79"/>
              </a:rPr>
              <a:t>Red </a:t>
            </a:r>
            <a:r>
              <a:rPr lang="en-US" altLang="he-IL" sz="3200" smtClean="0">
                <a:cs typeface="David" pitchFamily="34" charset="-79"/>
              </a:rPr>
              <a:t>(1000 cd/m², 624nm)</a:t>
            </a:r>
          </a:p>
          <a:p>
            <a:pPr lvl="1" algn="l" rtl="0" eaLnBrk="1" hangingPunct="1"/>
            <a:r>
              <a:rPr lang="en-US" altLang="he-IL" sz="3200" smtClean="0">
                <a:cs typeface="David" pitchFamily="34" charset="-79"/>
              </a:rPr>
              <a:t>  </a:t>
            </a:r>
            <a:r>
              <a:rPr lang="en-US" altLang="he-IL" sz="3200" smtClean="0">
                <a:solidFill>
                  <a:srgbClr val="0000FF"/>
                </a:solidFill>
                <a:cs typeface="David" pitchFamily="34" charset="-79"/>
              </a:rPr>
              <a:t>Blue</a:t>
            </a:r>
            <a:r>
              <a:rPr lang="en-US" altLang="he-IL" sz="3200" smtClean="0">
                <a:cs typeface="David" pitchFamily="34" charset="-79"/>
              </a:rPr>
              <a:t> (200 cd/m²,  485nm)</a:t>
            </a:r>
            <a:br>
              <a:rPr lang="en-US" altLang="he-IL" sz="3200" smtClean="0">
                <a:cs typeface="David" pitchFamily="34" charset="-79"/>
              </a:rPr>
            </a:br>
            <a:endParaRPr lang="en-US" altLang="he-IL" sz="3200" smtClean="0">
              <a:cs typeface="David" pitchFamily="34" charset="-79"/>
            </a:endParaRPr>
          </a:p>
          <a:p>
            <a:pPr algn="l" rtl="0" eaLnBrk="1" hangingPunct="1"/>
            <a:endParaRPr lang="he-IL" altLang="he-IL" smtClean="0"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2642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0" y="-63798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600" b="1" dirty="0" smtClean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RP patients: reduced response to </a:t>
            </a:r>
            <a:r>
              <a:rPr lang="en-US" sz="36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blue</a:t>
            </a:r>
            <a:r>
              <a:rPr lang="en-US" sz="3600" b="1" dirty="0" smtClean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 light, correlating with VF restriction severity </a:t>
            </a:r>
            <a:endParaRPr lang="en-US" sz="3600" b="1" dirty="0">
              <a:solidFill>
                <a:schemeClr val="tx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61" y="1033500"/>
            <a:ext cx="7317122" cy="55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0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115183" y="42318"/>
            <a:ext cx="101368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400" b="1" dirty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RP patients: milder reduction in PLR to</a:t>
            </a:r>
            <a:r>
              <a:rPr lang="en-US" sz="3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red </a:t>
            </a:r>
            <a:r>
              <a:rPr lang="en-US" sz="3400" b="1" dirty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light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1" y="657870"/>
            <a:ext cx="7881143" cy="6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6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0" y="4690081"/>
            <a:ext cx="167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b="1" dirty="0" smtClean="0">
                <a:solidFill>
                  <a:srgbClr val="FF0000"/>
                </a:solidFill>
              </a:rPr>
              <a:t>Red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60" y="2675249"/>
            <a:ext cx="167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b="1" dirty="0" smtClean="0">
                <a:solidFill>
                  <a:schemeClr val="tx2"/>
                </a:solidFill>
              </a:rPr>
              <a:t>Blue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8454" y="185936"/>
            <a:ext cx="77262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400" b="1" dirty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Case I – patient with no light detection </a:t>
            </a: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3" y="801489"/>
            <a:ext cx="8543759" cy="535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0" y="492195"/>
            <a:ext cx="3817392" cy="707886"/>
          </a:xfrm>
        </p:spPr>
        <p:txBody>
          <a:bodyPr vert="horz" wrap="none" lIns="91440" tIns="45720" rIns="91440" bIns="45720" rtlCol="1" anchor="ctr">
            <a:spAutoFit/>
          </a:bodyPr>
          <a:lstStyle/>
          <a:p>
            <a:pPr algn="l" rtl="0"/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Lecture structure</a:t>
            </a:r>
            <a:endParaRPr lang="he-IL" sz="4000" b="1" dirty="0" smtClean="0"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Eye and retina structure</a:t>
            </a:r>
          </a:p>
          <a:p>
            <a:pPr algn="l" rtl="0"/>
            <a:r>
              <a:rPr lang="en-US" dirty="0" smtClean="0"/>
              <a:t>The Visual Field tests</a:t>
            </a:r>
          </a:p>
          <a:p>
            <a:pPr algn="l" rtl="0"/>
            <a:r>
              <a:rPr lang="en-US" dirty="0" smtClean="0"/>
              <a:t>The </a:t>
            </a:r>
            <a:r>
              <a:rPr lang="en-US" dirty="0" err="1" smtClean="0"/>
              <a:t>pupillometer</a:t>
            </a:r>
            <a:r>
              <a:rPr lang="en-US" dirty="0" smtClean="0"/>
              <a:t> and the PLR</a:t>
            </a:r>
          </a:p>
          <a:p>
            <a:pPr algn="l" rtl="0"/>
            <a:r>
              <a:rPr lang="en-US" dirty="0" smtClean="0">
                <a:latin typeface="Calibri" panose="020F0502020204030204" pitchFamily="34" charset="0"/>
                <a:sym typeface="Arial" panose="020B0604020202020204" pitchFamily="34" charset="0"/>
              </a:rPr>
              <a:t>RP project</a:t>
            </a:r>
          </a:p>
          <a:p>
            <a:pPr algn="l" rtl="0"/>
            <a:r>
              <a:rPr lang="en-US" dirty="0" smtClean="0">
                <a:latin typeface="Calibri" panose="020F0502020204030204" pitchFamily="34" charset="0"/>
                <a:sym typeface="Arial" panose="020B0604020202020204" pitchFamily="34" charset="0"/>
              </a:rPr>
              <a:t>BEST project</a:t>
            </a:r>
          </a:p>
          <a:p>
            <a:pPr algn="l" rtl="0"/>
            <a:r>
              <a:rPr lang="en-US" dirty="0" smtClean="0">
                <a:latin typeface="Calibri" panose="020F0502020204030204" pitchFamily="34" charset="0"/>
                <a:sym typeface="Arial" panose="020B0604020202020204" pitchFamily="34" charset="0"/>
              </a:rPr>
              <a:t>Alzheimer project</a:t>
            </a:r>
          </a:p>
          <a:p>
            <a:pPr algn="l" rtl="0"/>
            <a:r>
              <a:rPr lang="en-US" dirty="0" smtClean="0">
                <a:latin typeface="Calibri" panose="020F0502020204030204" pitchFamily="34" charset="0"/>
                <a:sym typeface="Arial" panose="020B0604020202020204" pitchFamily="34" charset="0"/>
              </a:rPr>
              <a:t>Future plans</a:t>
            </a:r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285" y="4853952"/>
            <a:ext cx="167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86" y="3036264"/>
            <a:ext cx="167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Blue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1545" y="177119"/>
            <a:ext cx="77262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400" b="1" dirty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Case </a:t>
            </a:r>
            <a:r>
              <a:rPr lang="en-US" sz="3400" b="1" dirty="0" smtClean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II </a:t>
            </a:r>
            <a:r>
              <a:rPr lang="en-US" sz="3400" b="1" dirty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– patient with </a:t>
            </a:r>
            <a:r>
              <a:rPr lang="en-US" sz="3400" b="1" dirty="0" smtClean="0">
                <a:solidFill>
                  <a:schemeClr val="tx2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VF restriction</a:t>
            </a:r>
            <a:endParaRPr lang="en-US" sz="3400" b="1" dirty="0">
              <a:solidFill>
                <a:schemeClr val="tx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תמונה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8" y="901521"/>
            <a:ext cx="8852596" cy="54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0" y="-9525"/>
            <a:ext cx="9906000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2800" b="1" dirty="0" smtClean="0"/>
              <a:t>Variability in the </a:t>
            </a:r>
            <a:r>
              <a:rPr lang="en-US" sz="2800" b="1" dirty="0"/>
              <a:t>time to maximal velocity of contraction </a:t>
            </a:r>
            <a:r>
              <a:rPr lang="en-US" sz="2800" b="1" dirty="0" smtClean="0"/>
              <a:t>was significantly higher in </a:t>
            </a:r>
            <a:r>
              <a:rPr lang="en-US" sz="2800" b="1" dirty="0"/>
              <a:t>RP patients </a:t>
            </a:r>
            <a:r>
              <a:rPr lang="en-US" sz="2800" b="1" dirty="0" smtClean="0"/>
              <a:t>compared with controls (p&lt;0.0001)</a:t>
            </a:r>
            <a:endParaRPr lang="en-US" altLang="he-IL" sz="2800" b="1" kern="0" dirty="0" smtClean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25088" r="50000" b="5265"/>
          <a:stretch/>
        </p:blipFill>
        <p:spPr>
          <a:xfrm>
            <a:off x="1005308" y="1410806"/>
            <a:ext cx="7636415" cy="51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915" y="1014820"/>
            <a:ext cx="9089529" cy="7125154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/>
              <a:t>Autosomal </a:t>
            </a:r>
            <a:r>
              <a:rPr lang="en-US" sz="2800" dirty="0"/>
              <a:t>dominant disease that </a:t>
            </a:r>
            <a:r>
              <a:rPr lang="en-US" sz="2800" dirty="0" smtClean="0"/>
              <a:t>affects </a:t>
            </a:r>
            <a:r>
              <a:rPr lang="en-US" sz="2800" dirty="0"/>
              <a:t>the retinal pigment </a:t>
            </a:r>
            <a:r>
              <a:rPr lang="en-US" sz="2800" dirty="0" smtClean="0"/>
              <a:t>epithelium (RPE) at </a:t>
            </a:r>
            <a:r>
              <a:rPr lang="en-US" sz="2800" dirty="0"/>
              <a:t>a very young age</a:t>
            </a:r>
            <a:r>
              <a:rPr lang="en-US" sz="2800" dirty="0" smtClean="0"/>
              <a:t>.</a:t>
            </a:r>
          </a:p>
          <a:p>
            <a:pPr algn="l" rtl="0"/>
            <a:r>
              <a:rPr lang="en-US" sz="2800" dirty="0" smtClean="0"/>
              <a:t>A rare disorder; its incidence is unknown </a:t>
            </a:r>
          </a:p>
          <a:p>
            <a:pPr algn="l" rtl="0"/>
            <a:r>
              <a:rPr lang="en-US" sz="2800" dirty="0" smtClean="0"/>
              <a:t>Characterized </a:t>
            </a:r>
            <a:r>
              <a:rPr lang="en-US" sz="2800" dirty="0"/>
              <a:t>by </a:t>
            </a:r>
            <a:r>
              <a:rPr lang="en-US" sz="2800" dirty="0" err="1"/>
              <a:t>lipofuscin</a:t>
            </a:r>
            <a:r>
              <a:rPr lang="en-US" sz="2800" dirty="0"/>
              <a:t> accumulation in the </a:t>
            </a:r>
            <a:r>
              <a:rPr lang="en-US" sz="2800" dirty="0" smtClean="0"/>
              <a:t>RPE.</a:t>
            </a:r>
          </a:p>
          <a:p>
            <a:pPr algn="l" rtl="0"/>
            <a:r>
              <a:rPr lang="en-US" sz="2800" dirty="0" smtClean="0"/>
              <a:t>Atrophic </a:t>
            </a:r>
            <a:r>
              <a:rPr lang="en-US" sz="2800" dirty="0"/>
              <a:t>changes of the RPE or scarring secondary to subretinal </a:t>
            </a:r>
            <a:r>
              <a:rPr lang="en-US" sz="2800" dirty="0" err="1" smtClean="0"/>
              <a:t>neovascular</a:t>
            </a:r>
            <a:r>
              <a:rPr lang="en-US" sz="2800" dirty="0" smtClean="0"/>
              <a:t> </a:t>
            </a:r>
            <a:r>
              <a:rPr lang="en-US" sz="2800" dirty="0"/>
              <a:t>membranes with </a:t>
            </a:r>
            <a:r>
              <a:rPr lang="en-US" sz="2800" dirty="0" smtClean="0"/>
              <a:t>hemorrhage causes loss </a:t>
            </a:r>
            <a:r>
              <a:rPr lang="en-US" sz="2800" dirty="0"/>
              <a:t>of central visual acuity.</a:t>
            </a:r>
          </a:p>
          <a:p>
            <a:pPr algn="l" rtl="0">
              <a:buNone/>
            </a:pPr>
            <a:endParaRPr lang="he-IL" sz="2800" dirty="0" smtClean="0"/>
          </a:p>
        </p:txBody>
      </p:sp>
      <p:pic>
        <p:nvPicPr>
          <p:cNvPr id="2050" name="Picture 2" descr="http://www.mcw.edu/AOIP1/images/gallery/BestsDisease_OCT_fov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55" y="4479401"/>
            <a:ext cx="3002702" cy="178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549" y="247793"/>
            <a:ext cx="9502345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BEST</a:t>
            </a:r>
            <a:r>
              <a:rPr lang="en-US" sz="3200" dirty="0" smtClean="0">
                <a:cs typeface="+mj-cs"/>
              </a:rPr>
              <a:t> </a:t>
            </a:r>
            <a:r>
              <a:rPr lang="en-US" sz="4000" b="1" dirty="0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disease</a:t>
            </a:r>
            <a:r>
              <a:rPr lang="en-US" sz="3200" dirty="0" smtClean="0">
                <a:cs typeface="+mj-cs"/>
              </a:rPr>
              <a:t> - </a:t>
            </a:r>
            <a:r>
              <a:rPr lang="en-US" sz="4000" b="1" dirty="0" err="1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Vitelliform</a:t>
            </a:r>
            <a:r>
              <a:rPr lang="en-US" sz="3200" dirty="0" smtClean="0">
                <a:cs typeface="+mj-cs"/>
              </a:rPr>
              <a:t> </a:t>
            </a:r>
            <a:r>
              <a:rPr lang="en-US" sz="4000" b="1" dirty="0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macular</a:t>
            </a:r>
            <a:r>
              <a:rPr lang="en-US" sz="3200" dirty="0" smtClean="0">
                <a:cs typeface="+mj-cs"/>
              </a:rPr>
              <a:t> </a:t>
            </a:r>
            <a:r>
              <a:rPr lang="en-US" sz="4000" b="1" dirty="0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dystrophy</a:t>
            </a:r>
          </a:p>
          <a:p>
            <a:endParaRPr lang="en-US" sz="5400" dirty="0"/>
          </a:p>
        </p:txBody>
      </p:sp>
      <p:pic>
        <p:nvPicPr>
          <p:cNvPr id="46082" name="Picture 2" descr="https://blankuniverse.files.wordpress.com/2011/07/blind-carto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8834" y="4355043"/>
            <a:ext cx="2007712" cy="1922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3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345" y="890234"/>
            <a:ext cx="9310855" cy="1272032"/>
          </a:xfrm>
        </p:spPr>
        <p:txBody>
          <a:bodyPr vert="horz" lIns="91440" tIns="45720" rIns="91440" bIns="45720" rtlCol="1">
            <a:noAutofit/>
          </a:bodyPr>
          <a:lstStyle/>
          <a:p>
            <a:pPr algn="l" rtl="0"/>
            <a:r>
              <a:rPr lang="en-US" sz="2600" dirty="0"/>
              <a:t>Typically, patients will present with an early central </a:t>
            </a:r>
            <a:r>
              <a:rPr lang="en-US" sz="2600" dirty="0" err="1"/>
              <a:t>scotoma</a:t>
            </a:r>
            <a:r>
              <a:rPr lang="en-US" sz="2600" dirty="0"/>
              <a:t> </a:t>
            </a:r>
          </a:p>
          <a:p>
            <a:pPr algn="l" rtl="0"/>
            <a:r>
              <a:rPr lang="en-US" sz="2600" dirty="0"/>
              <a:t>More dense </a:t>
            </a:r>
            <a:r>
              <a:rPr lang="en-US" sz="2600" dirty="0" err="1"/>
              <a:t>scotomas</a:t>
            </a:r>
            <a:r>
              <a:rPr lang="en-US" sz="2600" dirty="0"/>
              <a:t> will likely develop </a:t>
            </a:r>
            <a:r>
              <a:rPr lang="en-US" sz="2600" dirty="0" smtClean="0"/>
              <a:t>as </a:t>
            </a:r>
            <a:r>
              <a:rPr lang="en-US" sz="2600" dirty="0"/>
              <a:t>the disease </a:t>
            </a:r>
            <a:r>
              <a:rPr lang="en-US" sz="2600" dirty="0" smtClean="0"/>
              <a:t>progresses- studies showed cone damage in these patients.</a:t>
            </a:r>
            <a:endParaRPr lang="en-US" sz="2600" dirty="0"/>
          </a:p>
          <a:p>
            <a:pPr algn="l" rtl="0"/>
            <a:r>
              <a:rPr lang="en-US" sz="2600" dirty="0"/>
              <a:t>In these patients the visual system has adapted by choosing an </a:t>
            </a:r>
            <a:r>
              <a:rPr lang="en-US" sz="2600" dirty="0" smtClean="0"/>
              <a:t>eccentric </a:t>
            </a:r>
            <a:r>
              <a:rPr lang="en-US" sz="2600" dirty="0"/>
              <a:t>preferred retinal locus (PRL) to perform visual tasks that used to be performed by nonfunctioning </a:t>
            </a:r>
            <a:r>
              <a:rPr lang="en-US" sz="2600" dirty="0" smtClean="0"/>
              <a:t> fovea</a:t>
            </a:r>
            <a:endParaRPr lang="en-US" sz="2600" dirty="0"/>
          </a:p>
          <a:p>
            <a:pPr algn="l" rtl="0"/>
            <a:r>
              <a:rPr lang="en-US" sz="2600" dirty="0"/>
              <a:t>Leading </a:t>
            </a:r>
            <a:r>
              <a:rPr lang="en-US" sz="2600" dirty="0" smtClean="0"/>
              <a:t>to </a:t>
            </a:r>
            <a:r>
              <a:rPr lang="en-US" sz="2600" dirty="0"/>
              <a:t>a discrepancy between retinal damage and Humphrey </a:t>
            </a:r>
            <a:r>
              <a:rPr lang="en-US" sz="2600" dirty="0" smtClean="0"/>
              <a:t>perimetry.</a:t>
            </a:r>
            <a:endParaRPr lang="en-US" sz="2600" dirty="0"/>
          </a:p>
          <a:p>
            <a:pPr algn="l" rtl="0"/>
            <a:endParaRPr lang="en-US" sz="2600" dirty="0"/>
          </a:p>
          <a:p>
            <a:pPr algn="l" rtl="0"/>
            <a:endParaRPr lang="en-US" sz="2600" dirty="0"/>
          </a:p>
          <a:p>
            <a:pPr algn="l" rtl="0"/>
            <a:endParaRPr lang="en-US" sz="2600" dirty="0"/>
          </a:p>
        </p:txBody>
      </p:sp>
      <p:sp>
        <p:nvSpPr>
          <p:cNvPr id="6" name="Rectangle 1"/>
          <p:cNvSpPr/>
          <p:nvPr/>
        </p:nvSpPr>
        <p:spPr>
          <a:xfrm>
            <a:off x="503618" y="247793"/>
            <a:ext cx="9402382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Best</a:t>
            </a:r>
            <a:r>
              <a:rPr lang="en-US" sz="3200" dirty="0" smtClean="0">
                <a:cs typeface="+mj-cs"/>
              </a:rPr>
              <a:t> </a:t>
            </a:r>
            <a:r>
              <a:rPr lang="en-US" sz="4000" b="1" dirty="0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disease</a:t>
            </a:r>
            <a:r>
              <a:rPr lang="en-US" sz="3200" dirty="0" smtClean="0">
                <a:cs typeface="+mj-cs"/>
              </a:rPr>
              <a:t> - </a:t>
            </a:r>
            <a:r>
              <a:rPr lang="en-US" sz="4000" b="1" dirty="0" err="1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Vitelliform</a:t>
            </a:r>
            <a:r>
              <a:rPr lang="en-US" sz="3200" dirty="0" smtClean="0">
                <a:cs typeface="+mj-cs"/>
              </a:rPr>
              <a:t> </a:t>
            </a:r>
            <a:r>
              <a:rPr lang="en-US" sz="4000" b="1" dirty="0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macular</a:t>
            </a:r>
            <a:r>
              <a:rPr lang="en-US" sz="3200" dirty="0" smtClean="0">
                <a:cs typeface="+mj-cs"/>
              </a:rPr>
              <a:t> </a:t>
            </a:r>
            <a:r>
              <a:rPr lang="en-US" sz="4000" b="1" dirty="0" smtClean="0">
                <a:latin typeface="Calibri" panose="020F0502020204030204" pitchFamily="34" charset="0"/>
                <a:ea typeface="+mj-ea"/>
                <a:cs typeface="+mj-cs"/>
                <a:sym typeface="Arial" panose="020B0604020202020204" pitchFamily="34" charset="0"/>
              </a:rPr>
              <a:t>dystrophy</a:t>
            </a:r>
          </a:p>
          <a:p>
            <a:endParaRPr lang="en-US" sz="5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2102" y="4390146"/>
            <a:ext cx="2435397" cy="2250321"/>
          </a:xfrm>
          <a:prstGeom prst="rect">
            <a:avLst/>
          </a:prstGeom>
        </p:spPr>
      </p:pic>
      <p:pic>
        <p:nvPicPr>
          <p:cNvPr id="10" name="Picture 2" descr="http://www.medindia.net/patients/patientinfo/images/best-disea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74" y="4405746"/>
            <a:ext cx="2711526" cy="21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upload.wikimedia.org/wikipedia/commons/3/37/Fundus_photograph_of_normal_right_ey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0128" y="4441371"/>
            <a:ext cx="2213429" cy="2213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0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81" y="0"/>
            <a:ext cx="9245600" cy="758952"/>
          </a:xfrm>
        </p:spPr>
        <p:txBody>
          <a:bodyPr>
            <a:normAutofit fontScale="90000"/>
          </a:bodyPr>
          <a:lstStyle/>
          <a:p>
            <a:pPr rtl="0"/>
            <a:r>
              <a:rPr lang="en-US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BEST - Study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9" y="1022395"/>
            <a:ext cx="8543925" cy="4351338"/>
          </a:xfrm>
        </p:spPr>
        <p:txBody>
          <a:bodyPr>
            <a:noAutofit/>
          </a:bodyPr>
          <a:lstStyle/>
          <a:p>
            <a:pPr algn="l" rtl="0">
              <a:spcAft>
                <a:spcPts val="1200"/>
              </a:spcAft>
            </a:pPr>
            <a:r>
              <a:rPr lang="en-US" sz="2400" dirty="0" smtClean="0"/>
              <a:t>15 participants were recruited (6 BEST patients and 9 healthy individuals).</a:t>
            </a:r>
          </a:p>
          <a:p>
            <a:pPr algn="l" rtl="0">
              <a:spcAft>
                <a:spcPts val="1200"/>
              </a:spcAft>
            </a:pPr>
            <a:r>
              <a:rPr lang="en-US" sz="2400" dirty="0" smtClean="0"/>
              <a:t>PLR to </a:t>
            </a:r>
            <a:r>
              <a:rPr lang="en-US" altLang="he-IL" sz="2400" dirty="0" smtClean="0">
                <a:solidFill>
                  <a:srgbClr val="0070C0"/>
                </a:solidFill>
              </a:rPr>
              <a:t>short-wavelength stimulus </a:t>
            </a:r>
            <a:r>
              <a:rPr lang="en-US" altLang="he-IL" sz="2400" dirty="0" smtClean="0"/>
              <a:t>(</a:t>
            </a:r>
            <a:r>
              <a:rPr lang="en-US" sz="2400" dirty="0" smtClean="0"/>
              <a:t>480 nm, </a:t>
            </a:r>
            <a:r>
              <a:rPr lang="en-US" altLang="he-IL" sz="2400" dirty="0" smtClean="0"/>
              <a:t>400cd/m</a:t>
            </a:r>
            <a:r>
              <a:rPr lang="en-US" altLang="he-IL" sz="2400" baseline="30000" dirty="0" smtClean="0"/>
              <a:t>2</a:t>
            </a:r>
            <a:r>
              <a:rPr lang="en-US" altLang="he-IL" sz="2400" dirty="0" smtClean="0"/>
              <a:t>)</a:t>
            </a:r>
            <a:r>
              <a:rPr lang="en-US" sz="2400" dirty="0" smtClean="0"/>
              <a:t> and </a:t>
            </a:r>
            <a:r>
              <a:rPr lang="en-US" altLang="he-IL" sz="2400" dirty="0" smtClean="0">
                <a:solidFill>
                  <a:srgbClr val="FF0000"/>
                </a:solidFill>
              </a:rPr>
              <a:t>long-wavelength stimulus </a:t>
            </a:r>
            <a:r>
              <a:rPr lang="en-US" altLang="he-IL" sz="2400" dirty="0" smtClean="0"/>
              <a:t>(624 nm, 1000cd/m</a:t>
            </a:r>
            <a:r>
              <a:rPr lang="en-US" altLang="he-IL" sz="2400" baseline="30000" dirty="0" smtClean="0"/>
              <a:t>2</a:t>
            </a:r>
            <a:r>
              <a:rPr lang="en-US" altLang="he-IL" sz="2400" dirty="0" smtClean="0"/>
              <a:t>) </a:t>
            </a:r>
            <a:r>
              <a:rPr lang="en-US" sz="2400" dirty="0" smtClean="0"/>
              <a:t>was recorded.</a:t>
            </a:r>
          </a:p>
          <a:p>
            <a:pPr algn="l" rtl="0">
              <a:spcAft>
                <a:spcPts val="1200"/>
              </a:spcAft>
            </a:pPr>
            <a:r>
              <a:rPr lang="en-US" sz="2400" dirty="0" smtClean="0"/>
              <a:t>Stimuli were presented by 76 LEDs in a 16-degree visual field. Duration of stimulus was 1 sec with diameter of 2 mm. </a:t>
            </a:r>
          </a:p>
          <a:p>
            <a:pPr algn="l" rtl="0">
              <a:spcAft>
                <a:spcPts val="1200"/>
              </a:spcAft>
            </a:pPr>
            <a:r>
              <a:rPr lang="en-US" sz="2400" dirty="0" smtClean="0"/>
              <a:t>The pupillary responses of BEST patients were compared with the pupillary responses obtained from normal control subjects.</a:t>
            </a:r>
          </a:p>
          <a:p>
            <a:pPr algn="l" rtl="0">
              <a:spcAft>
                <a:spcPts val="1200"/>
              </a:spcAft>
            </a:pPr>
            <a:r>
              <a:rPr lang="en-US" sz="2400" dirty="0" smtClean="0"/>
              <a:t>Results of patients where also compared with their findings on Humphrey's 24-2 perimetry and OCT.</a:t>
            </a:r>
          </a:p>
          <a:p>
            <a:pPr marL="0" indent="0" algn="l" rtl="0">
              <a:spcAft>
                <a:spcPts val="1200"/>
              </a:spcAft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00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קבוצה 5"/>
          <p:cNvGrpSpPr/>
          <p:nvPr/>
        </p:nvGrpSpPr>
        <p:grpSpPr>
          <a:xfrm>
            <a:off x="6321975" y="1194665"/>
            <a:ext cx="3106490" cy="2497892"/>
            <a:chOff x="931003" y="2856510"/>
            <a:chExt cx="2867529" cy="2622787"/>
          </a:xfrm>
        </p:grpSpPr>
        <p:grpSp>
          <p:nvGrpSpPr>
            <p:cNvPr id="55" name="קבוצה 54"/>
            <p:cNvGrpSpPr/>
            <p:nvPr/>
          </p:nvGrpSpPr>
          <p:grpSpPr>
            <a:xfrm>
              <a:off x="931003" y="2856510"/>
              <a:ext cx="2867529" cy="2622787"/>
              <a:chOff x="931003" y="2856510"/>
              <a:chExt cx="2867529" cy="2622787"/>
            </a:xfrm>
          </p:grpSpPr>
          <p:pic>
            <p:nvPicPr>
              <p:cNvPr id="56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061" y="2856510"/>
                <a:ext cx="2810471" cy="2462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7" name="TextBox 56"/>
              <p:cNvSpPr txBox="1"/>
              <p:nvPr/>
            </p:nvSpPr>
            <p:spPr>
              <a:xfrm rot="16200000">
                <a:off x="256595" y="3852607"/>
                <a:ext cx="159030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1934154" y="5204606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038" y="3000711"/>
              <a:ext cx="2106903" cy="2009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קבוצה 3"/>
          <p:cNvGrpSpPr/>
          <p:nvPr/>
        </p:nvGrpSpPr>
        <p:grpSpPr>
          <a:xfrm>
            <a:off x="290186" y="1172502"/>
            <a:ext cx="3106490" cy="2497892"/>
            <a:chOff x="321040" y="1070743"/>
            <a:chExt cx="2867529" cy="2622787"/>
          </a:xfrm>
        </p:grpSpPr>
        <p:grpSp>
          <p:nvGrpSpPr>
            <p:cNvPr id="3" name="קבוצה 2"/>
            <p:cNvGrpSpPr/>
            <p:nvPr/>
          </p:nvGrpSpPr>
          <p:grpSpPr>
            <a:xfrm>
              <a:off x="378098" y="1070743"/>
              <a:ext cx="2810471" cy="2462031"/>
              <a:chOff x="2080673" y="3927183"/>
              <a:chExt cx="4228656" cy="3075118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0673" y="3927183"/>
                <a:ext cx="4228656" cy="30751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9869" y="4107293"/>
                <a:ext cx="3089029" cy="24926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5" name="TextBox 44"/>
            <p:cNvSpPr txBox="1"/>
            <p:nvPr/>
          </p:nvSpPr>
          <p:spPr>
            <a:xfrm rot="16200000">
              <a:off x="-353368" y="2066840"/>
              <a:ext cx="1590302" cy="241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100" b="1" dirty="0" smtClean="0"/>
                <a:t>Vertical (</a:t>
              </a:r>
              <a:r>
                <a:rPr lang="en-US" sz="1100" b="1" dirty="0" err="1" smtClean="0"/>
                <a:t>deg</a:t>
              </a:r>
              <a:r>
                <a:rPr lang="en-US" sz="1100" b="1" dirty="0" smtClean="0"/>
                <a:t>)</a:t>
              </a:r>
              <a:endParaRPr lang="en-US" sz="11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24191" y="3418839"/>
              <a:ext cx="1864378" cy="274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100" b="1" dirty="0" smtClean="0"/>
                <a:t>Horizontal  (</a:t>
              </a:r>
              <a:r>
                <a:rPr lang="en-US" sz="1100" b="1" dirty="0" err="1" smtClean="0"/>
                <a:t>deg</a:t>
              </a:r>
              <a:r>
                <a:rPr lang="en-US" sz="1100" b="1" dirty="0" smtClean="0"/>
                <a:t>)</a:t>
              </a:r>
              <a:endParaRPr lang="en-US" sz="1100" b="1" dirty="0"/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97714" y="130911"/>
            <a:ext cx="8517865" cy="874752"/>
          </a:xfrm>
        </p:spPr>
        <p:txBody>
          <a:bodyPr>
            <a:normAutofit fontScale="90000"/>
          </a:bodyPr>
          <a:lstStyle/>
          <a:p>
            <a:pPr marL="0" lvl="1" indent="0" eaLnBrk="1" hangingPunct="1"/>
            <a:r>
              <a:rPr lang="en-US" altLang="he-IL" sz="3200" b="1" dirty="0">
                <a:sym typeface="Arial" panose="020B0604020202020204" pitchFamily="34" charset="0"/>
              </a:rPr>
              <a:t>The mean </a:t>
            </a:r>
            <a:r>
              <a:rPr lang="en-US" altLang="he-IL" sz="3200" b="1" dirty="0" smtClean="0">
                <a:sym typeface="Arial" panose="020B0604020202020204" pitchFamily="34" charset="0"/>
              </a:rPr>
              <a:t>pupillary response of BEST </a:t>
            </a:r>
            <a:r>
              <a:rPr lang="en-US" altLang="he-IL" sz="3200" b="1" dirty="0">
                <a:sym typeface="Arial" panose="020B0604020202020204" pitchFamily="34" charset="0"/>
              </a:rPr>
              <a:t>patients in response to red </a:t>
            </a:r>
            <a:r>
              <a:rPr lang="en-US" altLang="he-IL" sz="3200" b="1" dirty="0" smtClean="0">
                <a:sym typeface="Arial" panose="020B0604020202020204" pitchFamily="34" charset="0"/>
              </a:rPr>
              <a:t>and blue stimuli</a:t>
            </a:r>
            <a:endParaRPr lang="en-US" altLang="he-IL" sz="3200" b="1" dirty="0">
              <a:sym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476" y="5158854"/>
            <a:ext cx="407316" cy="117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273" y="629570"/>
            <a:ext cx="404305" cy="139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61125" y="900474"/>
            <a:ext cx="163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PPC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600705" y="887558"/>
            <a:ext cx="163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MCV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79372" y="875985"/>
            <a:ext cx="163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LMCV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79" y="3462339"/>
            <a:ext cx="75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139" y="820757"/>
            <a:ext cx="70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21044" y="1139793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841915" y="1119361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951121" y="1098929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176339" y="3657936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997210" y="3637504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908424" y="3617072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</a:t>
            </a:r>
            <a:endParaRPr lang="en-US" b="1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3283526" y="1194351"/>
            <a:ext cx="3106490" cy="2497892"/>
            <a:chOff x="931003" y="2856510"/>
            <a:chExt cx="2867529" cy="2622787"/>
          </a:xfrm>
        </p:grpSpPr>
        <p:grpSp>
          <p:nvGrpSpPr>
            <p:cNvPr id="50" name="קבוצה 49"/>
            <p:cNvGrpSpPr/>
            <p:nvPr/>
          </p:nvGrpSpPr>
          <p:grpSpPr>
            <a:xfrm>
              <a:off x="931003" y="2856510"/>
              <a:ext cx="2867529" cy="2622787"/>
              <a:chOff x="931003" y="2856510"/>
              <a:chExt cx="2867529" cy="2622787"/>
            </a:xfrm>
          </p:grpSpPr>
          <p:pic>
            <p:nvPicPr>
              <p:cNvPr id="51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061" y="2856510"/>
                <a:ext cx="2810471" cy="2462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2" name="TextBox 51"/>
              <p:cNvSpPr txBox="1"/>
              <p:nvPr/>
            </p:nvSpPr>
            <p:spPr>
              <a:xfrm rot="16200000">
                <a:off x="256595" y="3852607"/>
                <a:ext cx="159030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934154" y="5204606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374" y="3000711"/>
              <a:ext cx="2084130" cy="1980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קבוצה 8"/>
          <p:cNvGrpSpPr/>
          <p:nvPr/>
        </p:nvGrpSpPr>
        <p:grpSpPr>
          <a:xfrm>
            <a:off x="286970" y="3845048"/>
            <a:ext cx="3106490" cy="2497892"/>
            <a:chOff x="931003" y="2856510"/>
            <a:chExt cx="2867529" cy="2622787"/>
          </a:xfrm>
        </p:grpSpPr>
        <p:grpSp>
          <p:nvGrpSpPr>
            <p:cNvPr id="60" name="קבוצה 59"/>
            <p:cNvGrpSpPr/>
            <p:nvPr/>
          </p:nvGrpSpPr>
          <p:grpSpPr>
            <a:xfrm>
              <a:off x="931003" y="2856510"/>
              <a:ext cx="2867529" cy="2622787"/>
              <a:chOff x="931003" y="2856510"/>
              <a:chExt cx="2867529" cy="2622787"/>
            </a:xfrm>
          </p:grpSpPr>
          <p:pic>
            <p:nvPicPr>
              <p:cNvPr id="61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061" y="2856510"/>
                <a:ext cx="2810471" cy="2462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2" name="TextBox 61"/>
              <p:cNvSpPr txBox="1"/>
              <p:nvPr/>
            </p:nvSpPr>
            <p:spPr>
              <a:xfrm rot="16200000">
                <a:off x="256595" y="3852607"/>
                <a:ext cx="159030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934154" y="5204606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64" name="Picture 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510" y="3000711"/>
              <a:ext cx="2081994" cy="2001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קבוצה 9"/>
          <p:cNvGrpSpPr/>
          <p:nvPr/>
        </p:nvGrpSpPr>
        <p:grpSpPr>
          <a:xfrm>
            <a:off x="3319882" y="3849524"/>
            <a:ext cx="3106490" cy="2497892"/>
            <a:chOff x="931003" y="2856510"/>
            <a:chExt cx="2867529" cy="2622787"/>
          </a:xfrm>
        </p:grpSpPr>
        <p:grpSp>
          <p:nvGrpSpPr>
            <p:cNvPr id="65" name="קבוצה 64"/>
            <p:cNvGrpSpPr/>
            <p:nvPr/>
          </p:nvGrpSpPr>
          <p:grpSpPr>
            <a:xfrm>
              <a:off x="931003" y="2856510"/>
              <a:ext cx="2867529" cy="2622787"/>
              <a:chOff x="931003" y="2856510"/>
              <a:chExt cx="2867529" cy="2622787"/>
            </a:xfrm>
          </p:grpSpPr>
          <p:pic>
            <p:nvPicPr>
              <p:cNvPr id="66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061" y="2856510"/>
                <a:ext cx="2810471" cy="2462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7" name="TextBox 66"/>
              <p:cNvSpPr txBox="1"/>
              <p:nvPr/>
            </p:nvSpPr>
            <p:spPr>
              <a:xfrm rot="16200000">
                <a:off x="256595" y="3852607"/>
                <a:ext cx="159030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934154" y="5204606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459" y="3009169"/>
              <a:ext cx="2053046" cy="199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קבוצה 10"/>
          <p:cNvGrpSpPr/>
          <p:nvPr/>
        </p:nvGrpSpPr>
        <p:grpSpPr>
          <a:xfrm>
            <a:off x="6400916" y="3833809"/>
            <a:ext cx="3106490" cy="2497892"/>
            <a:chOff x="931003" y="2856510"/>
            <a:chExt cx="2867529" cy="2622787"/>
          </a:xfrm>
        </p:grpSpPr>
        <p:grpSp>
          <p:nvGrpSpPr>
            <p:cNvPr id="70" name="קבוצה 69"/>
            <p:cNvGrpSpPr/>
            <p:nvPr/>
          </p:nvGrpSpPr>
          <p:grpSpPr>
            <a:xfrm>
              <a:off x="931003" y="2856510"/>
              <a:ext cx="2867529" cy="2622787"/>
              <a:chOff x="931003" y="2856510"/>
              <a:chExt cx="2867529" cy="2622787"/>
            </a:xfrm>
          </p:grpSpPr>
          <p:pic>
            <p:nvPicPr>
              <p:cNvPr id="71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061" y="2856510"/>
                <a:ext cx="2810471" cy="2462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2" name="TextBox 71"/>
              <p:cNvSpPr txBox="1"/>
              <p:nvPr/>
            </p:nvSpPr>
            <p:spPr>
              <a:xfrm rot="16200000">
                <a:off x="256595" y="3852607"/>
                <a:ext cx="159030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934154" y="5204606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74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458" y="3000711"/>
              <a:ext cx="2053046" cy="199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82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28036" y="-278081"/>
            <a:ext cx="8915400" cy="1143000"/>
          </a:xfrm>
        </p:spPr>
        <p:txBody>
          <a:bodyPr/>
          <a:lstStyle/>
          <a:p>
            <a:r>
              <a:rPr lang="en-US" dirty="0" smtClean="0"/>
              <a:t>Patient #2 – BCVA 6/6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4224" y="3913238"/>
            <a:ext cx="75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270" y="5295853"/>
            <a:ext cx="587214" cy="133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74" y="5295853"/>
            <a:ext cx="587214" cy="135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98337" y="2060848"/>
            <a:ext cx="70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055056" y="492400"/>
            <a:ext cx="1132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PPC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4748167" y="492400"/>
            <a:ext cx="163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MCV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42884" y="542157"/>
            <a:ext cx="163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LMCV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5" t="16330" r="21463" b="22632"/>
          <a:stretch/>
        </p:blipFill>
        <p:spPr bwMode="auto">
          <a:xfrm>
            <a:off x="649971" y="5200375"/>
            <a:ext cx="3300987" cy="154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7"/>
          <a:stretch/>
        </p:blipFill>
        <p:spPr bwMode="auto">
          <a:xfrm>
            <a:off x="4238490" y="5275578"/>
            <a:ext cx="3132783" cy="137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484308" y="687459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305178" y="667028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216393" y="646595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536835" y="3120909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357707" y="3100477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268920" y="3080046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313488" y="5174355"/>
            <a:ext cx="28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4836581" y="5130289"/>
            <a:ext cx="28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</a:t>
            </a:r>
            <a:endParaRPr lang="en-US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7996360" y="5076158"/>
            <a:ext cx="28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</a:t>
            </a:r>
            <a:endParaRPr lang="en-US" b="1" dirty="0"/>
          </a:p>
        </p:txBody>
      </p:sp>
      <p:grpSp>
        <p:nvGrpSpPr>
          <p:cNvPr id="9" name="קבוצה 8"/>
          <p:cNvGrpSpPr/>
          <p:nvPr/>
        </p:nvGrpSpPr>
        <p:grpSpPr>
          <a:xfrm>
            <a:off x="885148" y="761996"/>
            <a:ext cx="2995753" cy="2223311"/>
            <a:chOff x="4709403" y="2090545"/>
            <a:chExt cx="2765310" cy="2334477"/>
          </a:xfrm>
        </p:grpSpPr>
        <p:grpSp>
          <p:nvGrpSpPr>
            <p:cNvPr id="64" name="קבוצה 63"/>
            <p:cNvGrpSpPr/>
            <p:nvPr/>
          </p:nvGrpSpPr>
          <p:grpSpPr>
            <a:xfrm>
              <a:off x="4709403" y="2090545"/>
              <a:ext cx="2765310" cy="2334477"/>
              <a:chOff x="4709403" y="2090545"/>
              <a:chExt cx="2765310" cy="2334477"/>
            </a:xfrm>
          </p:grpSpPr>
          <p:pic>
            <p:nvPicPr>
              <p:cNvPr id="65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68" name="Picture 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966" y="2211585"/>
              <a:ext cx="1790673" cy="1698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קבוצה 9"/>
          <p:cNvGrpSpPr/>
          <p:nvPr/>
        </p:nvGrpSpPr>
        <p:grpSpPr>
          <a:xfrm>
            <a:off x="3574150" y="769647"/>
            <a:ext cx="2995753" cy="2223311"/>
            <a:chOff x="3299215" y="808129"/>
            <a:chExt cx="2765310" cy="2334477"/>
          </a:xfrm>
        </p:grpSpPr>
        <p:grpSp>
          <p:nvGrpSpPr>
            <p:cNvPr id="69" name="קבוצה 68"/>
            <p:cNvGrpSpPr/>
            <p:nvPr/>
          </p:nvGrpSpPr>
          <p:grpSpPr>
            <a:xfrm>
              <a:off x="3299215" y="808129"/>
              <a:ext cx="2765310" cy="2334477"/>
              <a:chOff x="4709403" y="2090545"/>
              <a:chExt cx="2765310" cy="2334477"/>
            </a:xfrm>
          </p:grpSpPr>
          <p:pic>
            <p:nvPicPr>
              <p:cNvPr id="70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778" y="929169"/>
              <a:ext cx="1790673" cy="1694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קבוצה 11"/>
          <p:cNvGrpSpPr/>
          <p:nvPr/>
        </p:nvGrpSpPr>
        <p:grpSpPr>
          <a:xfrm>
            <a:off x="6484513" y="782617"/>
            <a:ext cx="2995753" cy="2223311"/>
            <a:chOff x="4709403" y="2090545"/>
            <a:chExt cx="2765310" cy="2334477"/>
          </a:xfrm>
        </p:grpSpPr>
        <p:grpSp>
          <p:nvGrpSpPr>
            <p:cNvPr id="79" name="קבוצה 78"/>
            <p:cNvGrpSpPr/>
            <p:nvPr/>
          </p:nvGrpSpPr>
          <p:grpSpPr>
            <a:xfrm>
              <a:off x="4709403" y="2090545"/>
              <a:ext cx="2765310" cy="2334477"/>
              <a:chOff x="4709403" y="2090545"/>
              <a:chExt cx="2765310" cy="2334477"/>
            </a:xfrm>
          </p:grpSpPr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1" name="TextBox 80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83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966" y="2215602"/>
              <a:ext cx="1790673" cy="1698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קבוצה 12"/>
          <p:cNvGrpSpPr/>
          <p:nvPr/>
        </p:nvGrpSpPr>
        <p:grpSpPr>
          <a:xfrm>
            <a:off x="850908" y="3001202"/>
            <a:ext cx="2995753" cy="2223311"/>
            <a:chOff x="4709403" y="2090545"/>
            <a:chExt cx="2765310" cy="2334477"/>
          </a:xfrm>
        </p:grpSpPr>
        <p:grpSp>
          <p:nvGrpSpPr>
            <p:cNvPr id="84" name="קבוצה 83"/>
            <p:cNvGrpSpPr/>
            <p:nvPr/>
          </p:nvGrpSpPr>
          <p:grpSpPr>
            <a:xfrm>
              <a:off x="4709403" y="2090545"/>
              <a:ext cx="2765310" cy="2334477"/>
              <a:chOff x="4709403" y="2090545"/>
              <a:chExt cx="2765310" cy="2334477"/>
            </a:xfrm>
          </p:grpSpPr>
          <p:pic>
            <p:nvPicPr>
              <p:cNvPr id="85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88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801" y="2231484"/>
              <a:ext cx="1790673" cy="1698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קבוצה 13"/>
          <p:cNvGrpSpPr/>
          <p:nvPr/>
        </p:nvGrpSpPr>
        <p:grpSpPr>
          <a:xfrm>
            <a:off x="3570807" y="3007742"/>
            <a:ext cx="2995753" cy="2223311"/>
            <a:chOff x="4709403" y="2090545"/>
            <a:chExt cx="2765310" cy="2334477"/>
          </a:xfrm>
        </p:grpSpPr>
        <p:grpSp>
          <p:nvGrpSpPr>
            <p:cNvPr id="90" name="קבוצה 89"/>
            <p:cNvGrpSpPr/>
            <p:nvPr/>
          </p:nvGrpSpPr>
          <p:grpSpPr>
            <a:xfrm>
              <a:off x="4709403" y="2090545"/>
              <a:ext cx="2765310" cy="2334477"/>
              <a:chOff x="4709403" y="2090545"/>
              <a:chExt cx="2765310" cy="2334477"/>
            </a:xfrm>
          </p:grpSpPr>
          <p:pic>
            <p:nvPicPr>
              <p:cNvPr id="91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94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966" y="2247367"/>
              <a:ext cx="1790673" cy="1698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קבוצה 14"/>
          <p:cNvGrpSpPr/>
          <p:nvPr/>
        </p:nvGrpSpPr>
        <p:grpSpPr>
          <a:xfrm>
            <a:off x="6503934" y="3041177"/>
            <a:ext cx="2995753" cy="2223311"/>
            <a:chOff x="4709403" y="2090545"/>
            <a:chExt cx="2765310" cy="2334477"/>
          </a:xfrm>
        </p:grpSpPr>
        <p:grpSp>
          <p:nvGrpSpPr>
            <p:cNvPr id="96" name="קבוצה 95"/>
            <p:cNvGrpSpPr/>
            <p:nvPr/>
          </p:nvGrpSpPr>
          <p:grpSpPr>
            <a:xfrm>
              <a:off x="4709403" y="2090545"/>
              <a:ext cx="2765310" cy="2334477"/>
              <a:chOff x="4709403" y="2090545"/>
              <a:chExt cx="2765310" cy="2334477"/>
            </a:xfrm>
          </p:grpSpPr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100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966" y="2222884"/>
              <a:ext cx="1790673" cy="1719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01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קבוצה 12"/>
          <p:cNvGrpSpPr/>
          <p:nvPr/>
        </p:nvGrpSpPr>
        <p:grpSpPr>
          <a:xfrm>
            <a:off x="3626627" y="3033136"/>
            <a:ext cx="2995753" cy="2223311"/>
            <a:chOff x="4709403" y="2090545"/>
            <a:chExt cx="2765310" cy="2334477"/>
          </a:xfrm>
        </p:grpSpPr>
        <p:grpSp>
          <p:nvGrpSpPr>
            <p:cNvPr id="80" name="קבוצה 79"/>
            <p:cNvGrpSpPr/>
            <p:nvPr/>
          </p:nvGrpSpPr>
          <p:grpSpPr>
            <a:xfrm>
              <a:off x="4709403" y="2090545"/>
              <a:ext cx="2765310" cy="2334477"/>
              <a:chOff x="4709403" y="2090545"/>
              <a:chExt cx="2765310" cy="2334477"/>
            </a:xfrm>
          </p:grpSpPr>
          <p:pic>
            <p:nvPicPr>
              <p:cNvPr id="81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2" name="TextBox 81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135" y="2197691"/>
              <a:ext cx="1790673" cy="1730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קבוצה 11"/>
          <p:cNvGrpSpPr/>
          <p:nvPr/>
        </p:nvGrpSpPr>
        <p:grpSpPr>
          <a:xfrm>
            <a:off x="856196" y="3003487"/>
            <a:ext cx="2995753" cy="2223311"/>
            <a:chOff x="4709403" y="2090545"/>
            <a:chExt cx="2765310" cy="2334477"/>
          </a:xfrm>
        </p:grpSpPr>
        <p:grpSp>
          <p:nvGrpSpPr>
            <p:cNvPr id="72" name="קבוצה 71"/>
            <p:cNvGrpSpPr/>
            <p:nvPr/>
          </p:nvGrpSpPr>
          <p:grpSpPr>
            <a:xfrm>
              <a:off x="4709403" y="2090545"/>
              <a:ext cx="2765310" cy="2334477"/>
              <a:chOff x="4709403" y="2090545"/>
              <a:chExt cx="2765310" cy="2334477"/>
            </a:xfrm>
          </p:grpSpPr>
          <p:pic>
            <p:nvPicPr>
              <p:cNvPr id="73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76" name="Picture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134" y="2211584"/>
              <a:ext cx="1790673" cy="1730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28036" y="-278081"/>
            <a:ext cx="8915400" cy="1143000"/>
          </a:xfrm>
        </p:spPr>
        <p:txBody>
          <a:bodyPr/>
          <a:lstStyle/>
          <a:p>
            <a:r>
              <a:rPr lang="en-US" dirty="0" smtClean="0"/>
              <a:t>Patient #1 – BCVA 6/45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4224" y="3913238"/>
            <a:ext cx="75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270" y="5295853"/>
            <a:ext cx="587214" cy="133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74" y="5295853"/>
            <a:ext cx="587214" cy="135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98337" y="2060848"/>
            <a:ext cx="70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222701" y="446270"/>
            <a:ext cx="1132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PPC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4836580" y="404667"/>
            <a:ext cx="163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MCV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62501" y="439344"/>
            <a:ext cx="163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LMCV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5"/>
          <a:stretch/>
        </p:blipFill>
        <p:spPr bwMode="auto">
          <a:xfrm>
            <a:off x="4328931" y="5200375"/>
            <a:ext cx="3410849" cy="137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484309" y="949584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305179" y="929152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216394" y="908720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517106" y="3033136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290305" y="3033136"/>
            <a:ext cx="31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249021" y="3033136"/>
            <a:ext cx="28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</a:t>
            </a:r>
            <a:endParaRPr lang="en-US" b="1" dirty="0"/>
          </a:p>
        </p:txBody>
      </p:sp>
      <p:grpSp>
        <p:nvGrpSpPr>
          <p:cNvPr id="9" name="קבוצה 8"/>
          <p:cNvGrpSpPr/>
          <p:nvPr/>
        </p:nvGrpSpPr>
        <p:grpSpPr>
          <a:xfrm>
            <a:off x="928431" y="844348"/>
            <a:ext cx="2995753" cy="2223311"/>
            <a:chOff x="-1822606" y="970806"/>
            <a:chExt cx="2765310" cy="2334477"/>
          </a:xfrm>
        </p:grpSpPr>
        <p:grpSp>
          <p:nvGrpSpPr>
            <p:cNvPr id="54" name="קבוצה 53"/>
            <p:cNvGrpSpPr/>
            <p:nvPr/>
          </p:nvGrpSpPr>
          <p:grpSpPr>
            <a:xfrm>
              <a:off x="-1822606" y="970806"/>
              <a:ext cx="2765310" cy="2334477"/>
              <a:chOff x="4709403" y="2090545"/>
              <a:chExt cx="2765310" cy="2334477"/>
            </a:xfrm>
          </p:grpSpPr>
          <p:pic>
            <p:nvPicPr>
              <p:cNvPr id="58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61" name="Picture 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45043" y="1095863"/>
              <a:ext cx="1790673" cy="1730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קבוצה 9"/>
          <p:cNvGrpSpPr/>
          <p:nvPr/>
        </p:nvGrpSpPr>
        <p:grpSpPr>
          <a:xfrm>
            <a:off x="3638125" y="838822"/>
            <a:ext cx="2995753" cy="2223311"/>
            <a:chOff x="4709403" y="2090545"/>
            <a:chExt cx="2765310" cy="2334477"/>
          </a:xfrm>
        </p:grpSpPr>
        <p:grpSp>
          <p:nvGrpSpPr>
            <p:cNvPr id="62" name="קבוצה 61"/>
            <p:cNvGrpSpPr/>
            <p:nvPr/>
          </p:nvGrpSpPr>
          <p:grpSpPr>
            <a:xfrm>
              <a:off x="4709403" y="2090545"/>
              <a:ext cx="2765310" cy="2334477"/>
              <a:chOff x="4709403" y="2090545"/>
              <a:chExt cx="2765310" cy="2334477"/>
            </a:xfrm>
          </p:grpSpPr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66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135" y="2211585"/>
              <a:ext cx="1790673" cy="1730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קבוצה 10"/>
          <p:cNvGrpSpPr/>
          <p:nvPr/>
        </p:nvGrpSpPr>
        <p:grpSpPr>
          <a:xfrm>
            <a:off x="6644650" y="844348"/>
            <a:ext cx="2995753" cy="2223311"/>
            <a:chOff x="4709403" y="2090545"/>
            <a:chExt cx="2765310" cy="2334477"/>
          </a:xfrm>
        </p:grpSpPr>
        <p:grpSp>
          <p:nvGrpSpPr>
            <p:cNvPr id="67" name="קבוצה 66"/>
            <p:cNvGrpSpPr/>
            <p:nvPr/>
          </p:nvGrpSpPr>
          <p:grpSpPr>
            <a:xfrm>
              <a:off x="4709403" y="2090545"/>
              <a:ext cx="2765310" cy="2334477"/>
              <a:chOff x="4709403" y="2090545"/>
              <a:chExt cx="2765310" cy="2334477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71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966" y="2211584"/>
              <a:ext cx="1790673" cy="1730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7" name="TextBox 76"/>
          <p:cNvSpPr txBox="1"/>
          <p:nvPr/>
        </p:nvSpPr>
        <p:spPr>
          <a:xfrm>
            <a:off x="313488" y="5174355"/>
            <a:ext cx="28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</a:t>
            </a:r>
            <a:endParaRPr lang="en-US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4836581" y="5130289"/>
            <a:ext cx="28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</a:t>
            </a:r>
            <a:endParaRPr lang="en-US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7996360" y="5076158"/>
            <a:ext cx="28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</a:t>
            </a:r>
            <a:endParaRPr lang="en-US" b="1" dirty="0"/>
          </a:p>
        </p:txBody>
      </p:sp>
      <p:grpSp>
        <p:nvGrpSpPr>
          <p:cNvPr id="14" name="קבוצה 13"/>
          <p:cNvGrpSpPr/>
          <p:nvPr/>
        </p:nvGrpSpPr>
        <p:grpSpPr>
          <a:xfrm>
            <a:off x="6615519" y="3033136"/>
            <a:ext cx="2995753" cy="2223311"/>
            <a:chOff x="4709403" y="2090545"/>
            <a:chExt cx="2765310" cy="2334477"/>
          </a:xfrm>
        </p:grpSpPr>
        <p:grpSp>
          <p:nvGrpSpPr>
            <p:cNvPr id="85" name="קבוצה 84"/>
            <p:cNvGrpSpPr/>
            <p:nvPr/>
          </p:nvGrpSpPr>
          <p:grpSpPr>
            <a:xfrm>
              <a:off x="4709403" y="2090545"/>
              <a:ext cx="2765310" cy="2334477"/>
              <a:chOff x="4709403" y="2090545"/>
              <a:chExt cx="2765310" cy="2334477"/>
            </a:xfrm>
          </p:grpSpPr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4697" y="2090545"/>
                <a:ext cx="2451301" cy="2135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7" name="TextBox 86"/>
              <p:cNvSpPr txBox="1"/>
              <p:nvPr/>
            </p:nvSpPr>
            <p:spPr>
              <a:xfrm>
                <a:off x="5610335" y="4150331"/>
                <a:ext cx="1864378" cy="274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:r>
                  <a:rPr lang="en-US" sz="1100" b="1" dirty="0" smtClean="0"/>
                  <a:t>Horizontal 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16200000">
                <a:off x="4026020" y="2989726"/>
                <a:ext cx="1608252" cy="24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1100" b="1" dirty="0" smtClean="0"/>
                  <a:t>Vertical (</a:t>
                </a:r>
                <a:r>
                  <a:rPr lang="en-US" sz="1100" b="1" dirty="0" err="1" smtClean="0"/>
                  <a:t>deg</a:t>
                </a:r>
                <a:r>
                  <a:rPr lang="en-US" sz="1100" b="1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8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966" y="2199563"/>
              <a:ext cx="1790673" cy="1730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t="30696" r="27758" b="12500"/>
          <a:stretch/>
        </p:blipFill>
        <p:spPr bwMode="auto">
          <a:xfrm>
            <a:off x="1190042" y="5299426"/>
            <a:ext cx="2862038" cy="14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26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344" y="895635"/>
            <a:ext cx="9702800" cy="4351338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/>
              <a:t>The pupil multifocal response pathology 	</a:t>
            </a:r>
          </a:p>
          <a:p>
            <a:pPr lvl="1" algn="l" rtl="0"/>
            <a:r>
              <a:rPr lang="en-US" altLang="he-IL" sz="2400" b="1" dirty="0">
                <a:sym typeface="Arial" panose="020B0604020202020204" pitchFamily="34" charset="0"/>
              </a:rPr>
              <a:t>The mean % </a:t>
            </a:r>
            <a:r>
              <a:rPr lang="en-US" altLang="he-IL" sz="2400" b="1" dirty="0" smtClean="0">
                <a:sym typeface="Arial" panose="020B0604020202020204" pitchFamily="34" charset="0"/>
              </a:rPr>
              <a:t>constriction :reduced </a:t>
            </a:r>
            <a:r>
              <a:rPr lang="en-US" altLang="he-IL" sz="2400" b="1" dirty="0">
                <a:sym typeface="Arial" panose="020B0604020202020204" pitchFamily="34" charset="0"/>
              </a:rPr>
              <a:t>red&gt;blue</a:t>
            </a:r>
          </a:p>
          <a:p>
            <a:pPr lvl="1" algn="l" rtl="0"/>
            <a:r>
              <a:rPr lang="en-US" altLang="he-IL" sz="2400" b="1" dirty="0">
                <a:sym typeface="Arial" panose="020B0604020202020204" pitchFamily="34" charset="0"/>
              </a:rPr>
              <a:t>The mean maximal </a:t>
            </a:r>
            <a:r>
              <a:rPr lang="en-US" altLang="he-IL" sz="2400" b="1" dirty="0" smtClean="0">
                <a:sym typeface="Arial" panose="020B0604020202020204" pitchFamily="34" charset="0"/>
              </a:rPr>
              <a:t>constriction velocity</a:t>
            </a:r>
            <a:r>
              <a:rPr lang="en-US" altLang="he-IL" sz="2400" b="1" dirty="0">
                <a:sym typeface="Arial" panose="020B0604020202020204" pitchFamily="34" charset="0"/>
              </a:rPr>
              <a:t>: reduced red&gt;blue</a:t>
            </a:r>
            <a:endParaRPr lang="en-US" altLang="he-IL" sz="2400" dirty="0">
              <a:sym typeface="Arial" panose="020B0604020202020204" pitchFamily="34" charset="0"/>
            </a:endParaRPr>
          </a:p>
          <a:p>
            <a:pPr algn="l" rtl="0"/>
            <a:r>
              <a:rPr lang="en-US" sz="2800" dirty="0" smtClean="0"/>
              <a:t>Significant cone deficit was demonstrated in BEST patients, correlating with their OCT findings, while subjective VF tests did not</a:t>
            </a:r>
          </a:p>
          <a:p>
            <a:pPr algn="l" rtl="0"/>
            <a:r>
              <a:rPr lang="en-US" sz="2800" dirty="0"/>
              <a:t>The pupil multifocal response pathology </a:t>
            </a:r>
            <a:r>
              <a:rPr lang="en-US" sz="2400" dirty="0"/>
              <a:t>	</a:t>
            </a:r>
          </a:p>
          <a:p>
            <a:pPr lvl="1" algn="l" rtl="0"/>
            <a:r>
              <a:rPr lang="en-US" altLang="he-IL" sz="2400" b="1" dirty="0" smtClean="0">
                <a:sym typeface="Arial" panose="020B0604020202020204" pitchFamily="34" charset="0"/>
              </a:rPr>
              <a:t>The </a:t>
            </a:r>
            <a:r>
              <a:rPr lang="en-US" altLang="he-IL" sz="2400" b="1" dirty="0">
                <a:sym typeface="Arial" panose="020B0604020202020204" pitchFamily="34" charset="0"/>
              </a:rPr>
              <a:t>mean time of maximal </a:t>
            </a:r>
            <a:r>
              <a:rPr lang="en-US" altLang="he-IL" sz="2400" b="1" dirty="0" smtClean="0">
                <a:sym typeface="Arial" panose="020B0604020202020204" pitchFamily="34" charset="0"/>
              </a:rPr>
              <a:t>constriction velocity </a:t>
            </a:r>
            <a:r>
              <a:rPr lang="en-US" altLang="he-IL" sz="2400" b="1" dirty="0">
                <a:sym typeface="Arial" panose="020B0604020202020204" pitchFamily="34" charset="0"/>
              </a:rPr>
              <a:t>: </a:t>
            </a:r>
            <a:r>
              <a:rPr lang="en-US" altLang="he-IL" sz="2400" b="1" dirty="0" smtClean="0">
                <a:sym typeface="Arial" panose="020B0604020202020204" pitchFamily="34" charset="0"/>
              </a:rPr>
              <a:t>shorter </a:t>
            </a:r>
            <a:r>
              <a:rPr lang="en-US" sz="2400" b="1" dirty="0" smtClean="0"/>
              <a:t>red </a:t>
            </a:r>
            <a:r>
              <a:rPr lang="en-US" sz="2400" b="1" dirty="0"/>
              <a:t>= </a:t>
            </a:r>
            <a:r>
              <a:rPr lang="en-US" sz="2400" b="1" dirty="0" smtClean="0"/>
              <a:t>blue</a:t>
            </a:r>
          </a:p>
          <a:p>
            <a:pPr lvl="1" algn="l" rtl="0"/>
            <a:r>
              <a:rPr lang="en-US" sz="2400" b="1" dirty="0" smtClean="0"/>
              <a:t>Different than in other dystrophies</a:t>
            </a:r>
            <a:endParaRPr lang="en-US" sz="2400" b="1" dirty="0"/>
          </a:p>
          <a:p>
            <a:pPr algn="l" rtl="0"/>
            <a:r>
              <a:rPr lang="en-US" sz="3200" dirty="0" smtClean="0"/>
              <a:t>The </a:t>
            </a:r>
            <a:r>
              <a:rPr lang="en-US" sz="3200" dirty="0"/>
              <a:t>chromatic </a:t>
            </a:r>
            <a:r>
              <a:rPr lang="en-US" sz="3200" dirty="0" err="1"/>
              <a:t>pupillomter</a:t>
            </a:r>
            <a:r>
              <a:rPr lang="en-US" sz="3200" dirty="0"/>
              <a:t> enables objective </a:t>
            </a:r>
            <a:r>
              <a:rPr lang="en-US" sz="3200" dirty="0" smtClean="0"/>
              <a:t>diagnosis </a:t>
            </a:r>
            <a:r>
              <a:rPr lang="en-US" sz="3200" dirty="0"/>
              <a:t>of BEST patients </a:t>
            </a:r>
            <a:r>
              <a:rPr lang="en-US" sz="3200" dirty="0" smtClean="0"/>
              <a:t>and non invasive </a:t>
            </a:r>
            <a:r>
              <a:rPr lang="en-US" sz="3200" dirty="0"/>
              <a:t>determination of their retinal </a:t>
            </a:r>
            <a:r>
              <a:rPr lang="en-US" sz="3200" dirty="0" smtClean="0"/>
              <a:t>function.</a:t>
            </a:r>
            <a:endParaRPr lang="en-US" sz="3200" dirty="0"/>
          </a:p>
          <a:p>
            <a:pPr algn="l" rtl="0"/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6100" y="-1617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4000" b="1" dirty="0" smtClean="0"/>
              <a:t>Conclusions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930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92" y="1729292"/>
            <a:ext cx="9282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</a:t>
            </a:r>
            <a:r>
              <a:rPr lang="en-US" sz="2800" dirty="0" smtClean="0"/>
              <a:t>here are 44 million people suffering from dementia globally.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The WHO 2013 report estimates that by 2050 over 135 million people worldwide will have dementia, tripling the amount of people who have it now.</a:t>
            </a:r>
            <a:endParaRPr lang="en-US" sz="2800" dirty="0"/>
          </a:p>
        </p:txBody>
      </p:sp>
      <p:sp>
        <p:nvSpPr>
          <p:cNvPr id="3" name="מלבן 2"/>
          <p:cNvSpPr/>
          <p:nvPr/>
        </p:nvSpPr>
        <p:spPr>
          <a:xfrm>
            <a:off x="505803" y="664095"/>
            <a:ext cx="9007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Alzheimer’s </a:t>
            </a:r>
            <a:r>
              <a:rPr lang="en-US" sz="3200" b="1" dirty="0"/>
              <a:t>w</a:t>
            </a:r>
            <a:r>
              <a:rPr lang="en-US" sz="3200" b="1" dirty="0" smtClean="0"/>
              <a:t>ill </a:t>
            </a:r>
            <a:r>
              <a:rPr lang="en-US" sz="3200" b="1" dirty="0"/>
              <a:t>b</a:t>
            </a:r>
            <a:r>
              <a:rPr lang="en-US" sz="3200" b="1" dirty="0" smtClean="0"/>
              <a:t>e </a:t>
            </a:r>
            <a:r>
              <a:rPr lang="en-US" sz="3200" b="1" dirty="0"/>
              <a:t>a g</a:t>
            </a:r>
            <a:r>
              <a:rPr lang="en-US" sz="3200" b="1" dirty="0" smtClean="0"/>
              <a:t>lobal </a:t>
            </a:r>
            <a:r>
              <a:rPr lang="en-US" sz="3200" b="1" dirty="0"/>
              <a:t>e</a:t>
            </a:r>
            <a:r>
              <a:rPr lang="en-US" sz="3200" b="1" dirty="0" smtClean="0"/>
              <a:t>pidemic </a:t>
            </a:r>
            <a:r>
              <a:rPr lang="en-US" sz="3200" b="1" dirty="0"/>
              <a:t>by 2050</a:t>
            </a:r>
          </a:p>
        </p:txBody>
      </p:sp>
    </p:spTree>
    <p:extLst>
      <p:ext uri="{BB962C8B-B14F-4D97-AF65-F5344CB8AC3E}">
        <p14:creationId xmlns:p14="http://schemas.microsoft.com/office/powerpoint/2010/main" val="22971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56558" y="288995"/>
            <a:ext cx="3480632" cy="707886"/>
          </a:xfrm>
        </p:spPr>
        <p:txBody>
          <a:bodyPr wrap="none">
            <a:spAutoFit/>
          </a:bodyPr>
          <a:lstStyle/>
          <a:p>
            <a:pPr algn="l" rtl="0"/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The Human Eye</a:t>
            </a:r>
            <a:endParaRPr lang="he-IL" sz="4000" b="1" dirty="0" smtClean="0"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Picture 2" descr="http://www.midwestglaucoma.com/images/eye_structu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1429" y="1365417"/>
            <a:ext cx="7315200" cy="4884303"/>
          </a:xfrm>
          <a:prstGeom prst="rect">
            <a:avLst/>
          </a:prstGeom>
          <a:noFill/>
        </p:spPr>
      </p:pic>
      <p:sp>
        <p:nvSpPr>
          <p:cNvPr id="5" name="מלבן 4"/>
          <p:cNvSpPr/>
          <p:nvPr/>
        </p:nvSpPr>
        <p:spPr>
          <a:xfrm>
            <a:off x="1719182" y="6264625"/>
            <a:ext cx="14013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3"/>
              </a:rPr>
              <a:t>www.midwestglaucoma.com</a:t>
            </a:r>
            <a:endParaRPr lang="he-IL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16" y="1431254"/>
            <a:ext cx="5251166" cy="3739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4441" y="607502"/>
            <a:ext cx="814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The unmet need - 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1850" y="1554085"/>
            <a:ext cx="91605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Lack </a:t>
            </a:r>
            <a:r>
              <a:rPr lang="en-US" sz="3200" dirty="0"/>
              <a:t>of beneficial </a:t>
            </a:r>
            <a:r>
              <a:rPr lang="en-US" sz="3200" dirty="0" smtClean="0"/>
              <a:t>treatments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/>
            <a:endParaRPr lang="en-US" sz="3200" dirty="0" smtClean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No objective testing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16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193" y="3149123"/>
            <a:ext cx="9572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Pupillometry</a:t>
            </a:r>
            <a:r>
              <a:rPr lang="en-US" sz="4000" b="1" dirty="0" smtClean="0"/>
              <a:t> for </a:t>
            </a:r>
            <a:r>
              <a:rPr lang="en-US" sz="4000" b="1" dirty="0"/>
              <a:t>early detection of AD</a:t>
            </a:r>
          </a:p>
        </p:txBody>
      </p:sp>
    </p:spTree>
    <p:extLst>
      <p:ext uri="{BB962C8B-B14F-4D97-AF65-F5344CB8AC3E}">
        <p14:creationId xmlns:p14="http://schemas.microsoft.com/office/powerpoint/2010/main" val="26866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193" y="188640"/>
            <a:ext cx="9572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Study design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6193" y="886849"/>
            <a:ext cx="938036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12 </a:t>
            </a:r>
            <a:r>
              <a:rPr lang="en-US" sz="2600" dirty="0"/>
              <a:t>cognitively normal </a:t>
            </a:r>
            <a:r>
              <a:rPr lang="en-US" sz="2600" dirty="0" smtClean="0"/>
              <a:t>young elderly subjects with no observed ophthalmic pathology (age: 60-74, mean 66.1 years).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Cognitive </a:t>
            </a:r>
            <a:r>
              <a:rPr lang="en-US" sz="2600" dirty="0"/>
              <a:t>performance was examined using the Montreal Cognitive Assessment (</a:t>
            </a:r>
            <a:r>
              <a:rPr lang="en-US" sz="2600" dirty="0" err="1"/>
              <a:t>MoCA</a:t>
            </a:r>
            <a:r>
              <a:rPr lang="en-US" sz="2600" dirty="0"/>
              <a:t>) </a:t>
            </a:r>
            <a:r>
              <a:rPr lang="en-US" sz="2600" dirty="0" smtClean="0"/>
              <a:t>test. </a:t>
            </a:r>
            <a:r>
              <a:rPr lang="en-US" sz="2600" dirty="0" err="1" smtClean="0"/>
              <a:t>MoCA</a:t>
            </a:r>
            <a:r>
              <a:rPr lang="en-US" sz="2600" dirty="0" smtClean="0"/>
              <a:t>&gt;26 was considered normal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PLR </a:t>
            </a:r>
            <a:r>
              <a:rPr lang="en-US" sz="2600" dirty="0"/>
              <a:t>to </a:t>
            </a:r>
            <a:r>
              <a:rPr lang="en-US" altLang="he-IL" sz="2600" dirty="0" smtClean="0">
                <a:solidFill>
                  <a:srgbClr val="0070C0"/>
                </a:solidFill>
              </a:rPr>
              <a:t>blue </a:t>
            </a:r>
            <a:r>
              <a:rPr lang="en-US" altLang="he-IL" sz="2600" dirty="0" smtClean="0"/>
              <a:t>(</a:t>
            </a:r>
            <a:r>
              <a:rPr lang="en-US" sz="2600" dirty="0" smtClean="0"/>
              <a:t>480 </a:t>
            </a:r>
            <a:r>
              <a:rPr lang="en-US" sz="2600" dirty="0"/>
              <a:t>nm, </a:t>
            </a:r>
            <a:r>
              <a:rPr lang="en-US" altLang="he-IL" sz="2600" dirty="0" smtClean="0"/>
              <a:t>200cd/m</a:t>
            </a:r>
            <a:r>
              <a:rPr lang="en-US" altLang="he-IL" sz="2600" baseline="30000" dirty="0" smtClean="0"/>
              <a:t>2</a:t>
            </a:r>
            <a:r>
              <a:rPr lang="en-US" altLang="he-IL" sz="2600" dirty="0"/>
              <a:t>)</a:t>
            </a:r>
            <a:r>
              <a:rPr lang="en-US" sz="2600" dirty="0"/>
              <a:t> and </a:t>
            </a:r>
            <a:r>
              <a:rPr lang="en-US" altLang="he-IL" sz="2600" dirty="0" smtClean="0">
                <a:solidFill>
                  <a:srgbClr val="FF0000"/>
                </a:solidFill>
              </a:rPr>
              <a:t>red </a:t>
            </a:r>
            <a:r>
              <a:rPr lang="en-US" altLang="he-IL" sz="2600" dirty="0" smtClean="0"/>
              <a:t>(624 </a:t>
            </a:r>
            <a:r>
              <a:rPr lang="en-US" altLang="he-IL" sz="2600" dirty="0"/>
              <a:t>nm, 1000cd/m</a:t>
            </a:r>
            <a:r>
              <a:rPr lang="en-US" altLang="he-IL" sz="2600" baseline="30000" dirty="0"/>
              <a:t>2</a:t>
            </a:r>
            <a:r>
              <a:rPr lang="en-US" altLang="he-IL" sz="2600" dirty="0"/>
              <a:t>) </a:t>
            </a:r>
            <a:r>
              <a:rPr lang="en-US" sz="2600" dirty="0" smtClean="0"/>
              <a:t>were recorded. Stimuli </a:t>
            </a:r>
            <a:r>
              <a:rPr lang="en-US" sz="2600" dirty="0"/>
              <a:t>were presented by 76 LEDs in a </a:t>
            </a:r>
            <a:r>
              <a:rPr lang="en-US" sz="2600" dirty="0" smtClean="0"/>
              <a:t>16-degree </a:t>
            </a:r>
            <a:r>
              <a:rPr lang="en-US" sz="2600" dirty="0"/>
              <a:t>visual field. Duration of stimulus was 1 sec with </a:t>
            </a:r>
            <a:r>
              <a:rPr lang="en-US" sz="2600" dirty="0" smtClean="0"/>
              <a:t>diameter of 2 mm.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The </a:t>
            </a:r>
            <a:r>
              <a:rPr lang="en-US" sz="2600" dirty="0"/>
              <a:t>pupillary responses of </a:t>
            </a:r>
            <a:r>
              <a:rPr lang="en-US" sz="2600" dirty="0" smtClean="0"/>
              <a:t>subjects scoring </a:t>
            </a:r>
            <a:r>
              <a:rPr lang="en-US" sz="2600" dirty="0" err="1" smtClean="0"/>
              <a:t>MoCA</a:t>
            </a:r>
            <a:r>
              <a:rPr lang="en-US" sz="2600" dirty="0" smtClean="0"/>
              <a:t>&gt;26 were compared with those of subjects who scored </a:t>
            </a:r>
            <a:r>
              <a:rPr lang="en-US" sz="2600" dirty="0" err="1" smtClean="0"/>
              <a:t>MoCA</a:t>
            </a:r>
            <a:r>
              <a:rPr lang="en-US" sz="2600" dirty="0" smtClean="0"/>
              <a:t>&lt;26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41500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193" y="188640"/>
            <a:ext cx="9572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Results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6193" y="542584"/>
            <a:ext cx="9380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>
              <a:spcAft>
                <a:spcPts val="1200"/>
              </a:spcAft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6193" y="511804"/>
            <a:ext cx="9380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graphicFrame>
        <p:nvGraphicFramePr>
          <p:cNvPr id="6" name="דיאגרמה 5"/>
          <p:cNvGraphicFramePr/>
          <p:nvPr>
            <p:extLst>
              <p:ext uri="{D42A27DB-BD31-4B8C-83A1-F6EECF244321}">
                <p14:modId xmlns:p14="http://schemas.microsoft.com/office/powerpoint/2010/main" val="4055185985"/>
              </p:ext>
            </p:extLst>
          </p:nvPr>
        </p:nvGraphicFramePr>
        <p:xfrm>
          <a:off x="794184" y="620243"/>
          <a:ext cx="8264378" cy="555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45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978" y="162963"/>
            <a:ext cx="9403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Subjects with low </a:t>
            </a:r>
            <a:r>
              <a:rPr lang="en-US" sz="2400" b="1" dirty="0" err="1" smtClean="0"/>
              <a:t>MoCA</a:t>
            </a:r>
            <a:r>
              <a:rPr lang="en-US" sz="2400" b="1" dirty="0" smtClean="0"/>
              <a:t> score demonstrated diminished and “sluggish” pupil response to </a:t>
            </a:r>
            <a:r>
              <a:rPr lang="en-US" sz="2400" b="1" dirty="0" smtClean="0">
                <a:solidFill>
                  <a:srgbClr val="0070C0"/>
                </a:solidFill>
              </a:rPr>
              <a:t>blue</a:t>
            </a:r>
            <a:r>
              <a:rPr lang="en-US" sz="2400" b="1" dirty="0" smtClean="0"/>
              <a:t> light</a:t>
            </a:r>
            <a:endParaRPr lang="en-US" sz="2400" b="1" dirty="0" smtClean="0">
              <a:solidFill>
                <a:srgbClr val="0070C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69" y="1433866"/>
            <a:ext cx="5187533" cy="271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96" y="4164746"/>
            <a:ext cx="5222384" cy="252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39" y="1501336"/>
            <a:ext cx="3383733" cy="255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8" y="4144691"/>
            <a:ext cx="3502253" cy="26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6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3"/>
          <a:stretch/>
        </p:blipFill>
        <p:spPr bwMode="auto">
          <a:xfrm>
            <a:off x="663417" y="3899625"/>
            <a:ext cx="5340480" cy="29399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/>
          <a:stretch/>
        </p:blipFill>
        <p:spPr bwMode="auto">
          <a:xfrm>
            <a:off x="770289" y="1099288"/>
            <a:ext cx="533413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8" t="36226" b="17160"/>
          <a:stretch/>
        </p:blipFill>
        <p:spPr bwMode="auto">
          <a:xfrm>
            <a:off x="4951936" y="2507400"/>
            <a:ext cx="882713" cy="91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7141" y="1099287"/>
            <a:ext cx="202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Target 33</a:t>
            </a:r>
            <a:endParaRPr lang="en-US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59" y="1452471"/>
            <a:ext cx="3041740" cy="230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7978" y="162963"/>
            <a:ext cx="9403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Subjects </a:t>
            </a:r>
            <a:r>
              <a:rPr lang="en-US" sz="2400" b="1" dirty="0"/>
              <a:t>with low </a:t>
            </a:r>
            <a:r>
              <a:rPr lang="en-US" sz="2400" b="1" dirty="0" err="1"/>
              <a:t>MoCA</a:t>
            </a:r>
            <a:r>
              <a:rPr lang="en-US" sz="2400" b="1" dirty="0"/>
              <a:t> score </a:t>
            </a:r>
            <a:r>
              <a:rPr lang="en-US" sz="2400" b="1" dirty="0" smtClean="0"/>
              <a:t>demonstrated diminished and “sluggish” pupil response to </a:t>
            </a:r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r>
              <a:rPr lang="en-US" sz="2400" b="1" dirty="0" smtClean="0"/>
              <a:t> light</a:t>
            </a:r>
            <a:endParaRPr lang="en-US" sz="2400" b="1" dirty="0" smtClean="0">
              <a:solidFill>
                <a:srgbClr val="0070C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0" t="44144" b="17298"/>
          <a:stretch/>
        </p:blipFill>
        <p:spPr bwMode="auto">
          <a:xfrm>
            <a:off x="5089805" y="5290737"/>
            <a:ext cx="853796" cy="93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23448" y="4034756"/>
            <a:ext cx="202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Target 43</a:t>
            </a:r>
            <a:endParaRPr lang="en-US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944" y="4029924"/>
            <a:ext cx="3237627" cy="244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7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25781"/>
            <a:ext cx="9915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Subject with low </a:t>
            </a:r>
            <a:r>
              <a:rPr lang="en-US" sz="3200" b="1" dirty="0" err="1"/>
              <a:t>MoCA</a:t>
            </a:r>
            <a:r>
              <a:rPr lang="en-US" sz="3200" b="1" dirty="0"/>
              <a:t> score </a:t>
            </a:r>
            <a:r>
              <a:rPr lang="en-US" sz="3200" b="1" dirty="0" smtClean="0"/>
              <a:t>demonstrate significantly reduced PPC in different peripheral locations of the VF</a:t>
            </a:r>
            <a:endParaRPr lang="en-US" sz="32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23" y="2233722"/>
            <a:ext cx="5772718" cy="450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15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18817" y="263144"/>
            <a:ext cx="88929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response to </a:t>
            </a:r>
            <a:r>
              <a:rPr lang="en-US" sz="2000" dirty="0" smtClean="0">
                <a:solidFill>
                  <a:srgbClr val="FF0000"/>
                </a:solidFill>
              </a:rPr>
              <a:t>red light</a:t>
            </a:r>
            <a:r>
              <a:rPr lang="en-US" sz="2000" dirty="0" smtClean="0"/>
              <a:t>, </a:t>
            </a:r>
            <a:r>
              <a:rPr lang="en-US" sz="2000" dirty="0" err="1" smtClean="0"/>
              <a:t>MoCA</a:t>
            </a:r>
            <a:r>
              <a:rPr lang="en-US" sz="2000" dirty="0" smtClean="0"/>
              <a:t>&lt;26 was associated with reduced PPC in the nasal area compared to normal </a:t>
            </a:r>
            <a:r>
              <a:rPr lang="en-US" sz="2000" dirty="0" err="1" smtClean="0"/>
              <a:t>MoCA</a:t>
            </a:r>
            <a:r>
              <a:rPr lang="en-US" sz="2000" dirty="0" smtClean="0"/>
              <a:t> (≥26)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With </a:t>
            </a:r>
            <a:r>
              <a:rPr lang="en-US" sz="2000" dirty="0" smtClean="0">
                <a:solidFill>
                  <a:srgbClr val="0070C0"/>
                </a:solidFill>
              </a:rPr>
              <a:t>blue </a:t>
            </a:r>
            <a:r>
              <a:rPr lang="en-US" sz="2000" dirty="0">
                <a:solidFill>
                  <a:srgbClr val="0070C0"/>
                </a:solidFill>
              </a:rPr>
              <a:t>light</a:t>
            </a:r>
            <a:r>
              <a:rPr lang="en-US" sz="2000" dirty="0"/>
              <a:t>, subjects with </a:t>
            </a:r>
            <a:r>
              <a:rPr lang="en-US" sz="2000" dirty="0" err="1"/>
              <a:t>MoCA</a:t>
            </a:r>
            <a:r>
              <a:rPr lang="en-US" sz="2000" dirty="0"/>
              <a:t>&lt;26 compared to </a:t>
            </a:r>
            <a:r>
              <a:rPr lang="en-US" sz="2000" dirty="0" err="1"/>
              <a:t>MoCA</a:t>
            </a:r>
            <a:r>
              <a:rPr lang="en-US" sz="2000" dirty="0"/>
              <a:t> ≥26 showed reduced </a:t>
            </a:r>
            <a:r>
              <a:rPr lang="en-US" sz="2000" dirty="0" smtClean="0"/>
              <a:t>PPC in </a:t>
            </a:r>
            <a:r>
              <a:rPr lang="en-US" sz="2000" dirty="0"/>
              <a:t>all quadrants except the </a:t>
            </a:r>
            <a:r>
              <a:rPr lang="en-US" sz="2000" dirty="0" smtClean="0"/>
              <a:t>inferior</a:t>
            </a:r>
          </a:p>
        </p:txBody>
      </p:sp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60819"/>
              </p:ext>
            </p:extLst>
          </p:nvPr>
        </p:nvGraphicFramePr>
        <p:xfrm>
          <a:off x="559947" y="4179932"/>
          <a:ext cx="8658848" cy="2333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916"/>
                <a:gridCol w="2330943"/>
                <a:gridCol w="2558277"/>
                <a:gridCol w="2164712"/>
              </a:tblGrid>
              <a:tr h="412817">
                <a:tc gridSpan="4">
                  <a:txBody>
                    <a:bodyPr/>
                    <a:lstStyle/>
                    <a:p>
                      <a:pPr algn="ctr"/>
                      <a:r>
                        <a:rPr kumimoji="0" lang="en-US" sz="20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Blue light 480</a:t>
                      </a:r>
                      <a:r>
                        <a:rPr kumimoji="0" lang="en-US" altLang="he-IL" sz="20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nm, 200cd/m2</a:t>
                      </a:r>
                      <a:endParaRPr kumimoji="0" lang="en-US" sz="20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US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818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Normal: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600" b="1" baseline="0" dirty="0" err="1" smtClean="0">
                          <a:solidFill>
                            <a:schemeClr val="tx1"/>
                          </a:solidFill>
                        </a:rPr>
                        <a:t>MoCA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&gt;26 (N=9)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MCI: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MoCA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&lt;26 </a:t>
                      </a:r>
                      <a:br>
                        <a:rPr lang="en-US" sz="16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(N=3)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 value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2403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70C0"/>
                          </a:solidFill>
                        </a:rPr>
                        <a:t>Nasal</a:t>
                      </a:r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15.1% (SE=1.1)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5.8%  (SE=0.9)</a:t>
                      </a: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*P=0.018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453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70C0"/>
                          </a:solidFill>
                        </a:rPr>
                        <a:t>Temporal</a:t>
                      </a:r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13.9%( SE=1.1)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4.6% (SE=0.5)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*P=0.028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842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70C0"/>
                          </a:solidFill>
                        </a:rPr>
                        <a:t>Superior</a:t>
                      </a:r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13.8% (SE=1.2)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4.8% (SE=0.6)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*P=0.033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842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Inferior</a:t>
                      </a:r>
                      <a:endParaRPr lang="en-US" sz="1600" b="1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12.8% (SE=1)</a:t>
                      </a:r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4.8% (SE=0.6)</a:t>
                      </a:r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P-0.162</a:t>
                      </a:r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  <p:graphicFrame>
        <p:nvGraphicFramePr>
          <p:cNvPr id="8" name="טבלה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656130"/>
              </p:ext>
            </p:extLst>
          </p:nvPr>
        </p:nvGraphicFramePr>
        <p:xfrm>
          <a:off x="559949" y="965159"/>
          <a:ext cx="8658848" cy="2333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916"/>
                <a:gridCol w="2330943"/>
                <a:gridCol w="2558277"/>
                <a:gridCol w="2164712"/>
              </a:tblGrid>
              <a:tr h="412817">
                <a:tc gridSpan="4">
                  <a:txBody>
                    <a:bodyPr/>
                    <a:lstStyle/>
                    <a:p>
                      <a:pPr algn="ctr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RED light </a:t>
                      </a:r>
                      <a:r>
                        <a:rPr kumimoji="0" lang="en-US" altLang="he-IL" sz="2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624 nm, 1000cd/m2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US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818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Normal: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600" b="1" baseline="0" dirty="0" err="1" smtClean="0">
                          <a:solidFill>
                            <a:schemeClr val="tx1"/>
                          </a:solidFill>
                        </a:rPr>
                        <a:t>MoCA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&gt;26 (N=9)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MCI :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MoCA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&lt;26</a:t>
                      </a:r>
                      <a:br>
                        <a:rPr lang="en-US" sz="16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(N=3)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P value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2403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Nasal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10.1% (SE=0.8)</a:t>
                      </a:r>
                      <a:endParaRPr kumimoji="0" lang="en-US" sz="16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3.3%  (SE=0.3)</a:t>
                      </a: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*P=0.018</a:t>
                      </a:r>
                      <a:endParaRPr kumimoji="0" lang="en-US" sz="16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453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Temporal</a:t>
                      </a:r>
                      <a:endParaRPr lang="en-US" sz="1600" b="1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8.2%(SE=0.8)</a:t>
                      </a: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4.6% (SE=1.2)</a:t>
                      </a:r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P=0.201</a:t>
                      </a:r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842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Superior</a:t>
                      </a:r>
                      <a:endParaRPr lang="en-US" sz="1600" b="1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8.6% (SE=0.9)</a:t>
                      </a:r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4.7% (SE=1)</a:t>
                      </a:r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P=0.207</a:t>
                      </a:r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842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Inferior</a:t>
                      </a:r>
                      <a:endParaRPr lang="en-US" sz="1600" b="1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8.3% (SE=0.9)</a:t>
                      </a:r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4.3% (SE=0.6)</a:t>
                      </a:r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P=0.239</a:t>
                      </a:r>
                      <a:endParaRPr lang="en-US" sz="1600" dirty="0"/>
                    </a:p>
                  </a:txBody>
                  <a:tcPr marL="99060" marR="99060">
                    <a:pattFill prst="pct60">
                      <a:fgClr>
                        <a:schemeClr val="accent1">
                          <a:tint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0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200" dirty="0" smtClean="0"/>
              <a:t>Our preliminary study suggests that subjects with low </a:t>
            </a:r>
            <a:r>
              <a:rPr lang="en-US" sz="3200" dirty="0" err="1" smtClean="0"/>
              <a:t>MoCA</a:t>
            </a:r>
            <a:r>
              <a:rPr lang="en-US" sz="3200" dirty="0" smtClean="0"/>
              <a:t> score demonstrate defects in PLR to focal chromatic light stimuli</a:t>
            </a:r>
          </a:p>
          <a:p>
            <a:pPr algn="l" rtl="0"/>
            <a:r>
              <a:rPr lang="en-US" sz="3200" dirty="0" smtClean="0"/>
              <a:t>Correlation with OCT findings are currently being evaluated</a:t>
            </a:r>
          </a:p>
          <a:p>
            <a:pPr algn="l" rtl="0"/>
            <a:r>
              <a:rPr lang="en-US" sz="3200" dirty="0" smtClean="0"/>
              <a:t>The Chromatic Multifocal Pupillometer may potentially be used for objective early detection of AD.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50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1" anchor="ctr">
            <a:normAutofit/>
          </a:bodyPr>
          <a:lstStyle/>
          <a:p>
            <a:pPr rtl="0"/>
            <a:r>
              <a:rPr lang="en-US" sz="4000" b="1" dirty="0" smtClean="0"/>
              <a:t>Plans for the future</a:t>
            </a:r>
            <a:endParaRPr lang="he-IL" sz="4000" b="1" dirty="0" smtClean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95300" y="1394721"/>
            <a:ext cx="8915400" cy="4525963"/>
          </a:xfrm>
        </p:spPr>
        <p:txBody>
          <a:bodyPr vert="horz" lIns="91440" tIns="45720" rIns="91440" bIns="45720" rtlCol="1">
            <a:noAutofit/>
          </a:bodyPr>
          <a:lstStyle/>
          <a:p>
            <a:pPr algn="l" rtl="0"/>
            <a:r>
              <a:rPr lang="en-US" sz="2800" dirty="0" smtClean="0"/>
              <a:t>Complete AD study – recently Dr. </a:t>
            </a:r>
            <a:r>
              <a:rPr lang="en-US" sz="2800" dirty="0" err="1" smtClean="0"/>
              <a:t>Rotentreich</a:t>
            </a:r>
            <a:r>
              <a:rPr lang="en-US" sz="2800" dirty="0" smtClean="0"/>
              <a:t> won the prestigious NNE grant to perform a study of 430 subjects at high risk for AD. </a:t>
            </a:r>
          </a:p>
          <a:p>
            <a:pPr algn="l" rtl="0"/>
            <a:r>
              <a:rPr lang="en-US" sz="2800" dirty="0" smtClean="0"/>
              <a:t>New pupillometer – 30</a:t>
            </a:r>
            <a:r>
              <a:rPr lang="en-US" sz="2800" dirty="0" smtClean="0">
                <a:sym typeface="Symbol"/>
              </a:rPr>
              <a:t> VF, automatic calibration – study retinal, macular and optic nerve degeneration</a:t>
            </a:r>
          </a:p>
          <a:p>
            <a:pPr algn="l" rtl="0"/>
            <a:r>
              <a:rPr lang="en-US" sz="2800" dirty="0" smtClean="0"/>
              <a:t>Study patients with optic neuritis – collaboration with Prof. Achiron</a:t>
            </a:r>
          </a:p>
          <a:p>
            <a:pPr algn="l" rtl="0"/>
            <a:r>
              <a:rPr lang="en-US" sz="2800" dirty="0" smtClean="0"/>
              <a:t>Continue to publish our results in the best scientific journals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0642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0" y="492195"/>
            <a:ext cx="2456313" cy="707886"/>
          </a:xfrm>
        </p:spPr>
        <p:txBody>
          <a:bodyPr vert="horz" wrap="none" lIns="91440" tIns="45720" rIns="91440" bIns="45720" rtlCol="1" anchor="ctr">
            <a:spAutoFit/>
          </a:bodyPr>
          <a:lstStyle/>
          <a:p>
            <a:pPr algn="l" rtl="0"/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The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Retina</a:t>
            </a:r>
            <a:endParaRPr lang="he-IL" sz="4000" b="1" dirty="0" smtClean="0"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מציין מיקום תוכן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232229"/>
            <a:ext cx="4847771" cy="399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תמונה 6" descr="screen_shot_2012-08-23_at_13646_pm13457546205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7112" y="4363368"/>
            <a:ext cx="4651828" cy="20203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429" y="2641600"/>
            <a:ext cx="5718628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Retinal pigmented epithelium(RPE)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Photoreceptors</a:t>
            </a:r>
            <a:br>
              <a:rPr lang="en-US" sz="2800" dirty="0" smtClean="0"/>
            </a:b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Ganglion cells</a:t>
            </a:r>
          </a:p>
        </p:txBody>
      </p:sp>
      <p:sp>
        <p:nvSpPr>
          <p:cNvPr id="8" name="מלבן 7"/>
          <p:cNvSpPr/>
          <p:nvPr/>
        </p:nvSpPr>
        <p:spPr>
          <a:xfrm>
            <a:off x="5679022" y="6320043"/>
            <a:ext cx="3635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OCT -Optical coherence tomography</a:t>
            </a:r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6331528" y="4073236"/>
            <a:ext cx="2618509" cy="1846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" dirty="0" smtClean="0"/>
              <a:t>http://www.bem.fi/book/28/28.htm</a:t>
            </a:r>
            <a:endParaRPr lang="he-IL" sz="600" dirty="0"/>
          </a:p>
        </p:txBody>
      </p:sp>
      <p:sp>
        <p:nvSpPr>
          <p:cNvPr id="12" name="מלבן 11"/>
          <p:cNvSpPr/>
          <p:nvPr/>
        </p:nvSpPr>
        <p:spPr>
          <a:xfrm>
            <a:off x="4900202" y="6389316"/>
            <a:ext cx="8611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4"/>
              </a:rPr>
              <a:t>www.hoacls.org</a:t>
            </a:r>
            <a:endParaRPr lang="he-IL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316069" y="506458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Thank you arrow project!</a:t>
            </a:r>
            <a:endParaRPr lang="en-US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7" y="2281921"/>
            <a:ext cx="6234113" cy="435692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3" t="45598" r="43678" b="30458"/>
          <a:stretch/>
        </p:blipFill>
        <p:spPr bwMode="auto">
          <a:xfrm>
            <a:off x="7416084" y="360609"/>
            <a:ext cx="1790164" cy="175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11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כותרת 1"/>
          <p:cNvSpPr>
            <a:spLocks noGrp="1"/>
          </p:cNvSpPr>
          <p:nvPr>
            <p:ph type="title"/>
          </p:nvPr>
        </p:nvSpPr>
        <p:spPr>
          <a:xfrm>
            <a:off x="812034" y="-139698"/>
            <a:ext cx="8543925" cy="1325563"/>
          </a:xfrm>
        </p:spPr>
        <p:txBody>
          <a:bodyPr/>
          <a:lstStyle/>
          <a:p>
            <a:pPr defTabSz="457200"/>
            <a:r>
              <a:rPr lang="en-US" altLang="he-IL" dirty="0" smtClean="0">
                <a:solidFill>
                  <a:srgbClr val="002060"/>
                </a:solidFill>
              </a:rPr>
              <a:t>Acknowledgements</a:t>
            </a:r>
          </a:p>
        </p:txBody>
      </p:sp>
      <p:sp>
        <p:nvSpPr>
          <p:cNvPr id="7" name="מציין מיקום תוכן 4"/>
          <p:cNvSpPr txBox="1">
            <a:spLocks noGrp="1"/>
          </p:cNvSpPr>
          <p:nvPr>
            <p:ph idx="1"/>
          </p:nvPr>
        </p:nvSpPr>
        <p:spPr>
          <a:xfrm>
            <a:off x="277223" y="1185864"/>
            <a:ext cx="9628781" cy="5216524"/>
          </a:xfrm>
          <a:ln>
            <a:miter lim="800000"/>
            <a:headEnd/>
            <a:tailEnd/>
          </a:ln>
        </p:spPr>
        <p:txBody>
          <a:bodyPr rtlCol="1">
            <a:normAutofit/>
          </a:bodyPr>
          <a:lstStyle/>
          <a:p>
            <a:pPr algn="l" rtl="0">
              <a:buSzPct val="85000"/>
              <a:buBlip>
                <a:blip r:embed="rId2"/>
              </a:buBlip>
              <a:defRPr/>
            </a:pPr>
            <a:r>
              <a:rPr lang="en-US" sz="2500" b="1" dirty="0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Dr</a:t>
            </a:r>
            <a:r>
              <a:rPr lang="en-US" sz="2500" b="1" dirty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. </a:t>
            </a: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Ygal</a:t>
            </a:r>
            <a:r>
              <a:rPr lang="en-US" sz="2500" b="1" dirty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 Rotenstreich</a:t>
            </a:r>
          </a:p>
          <a:p>
            <a:pPr algn="l" rtl="0">
              <a:buSzPct val="85000"/>
              <a:buBlip>
                <a:blip r:embed="rId2"/>
              </a:buBlip>
              <a:defRPr/>
            </a:pPr>
            <a:r>
              <a:rPr lang="en-US" sz="2500" b="1" dirty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Dr. </a:t>
            </a:r>
            <a:r>
              <a:rPr lang="en-US" sz="2500" b="1" dirty="0" err="1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Ifat</a:t>
            </a:r>
            <a:r>
              <a:rPr lang="en-US" sz="2500" b="1" dirty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Sher</a:t>
            </a:r>
            <a:endParaRPr lang="en-US" sz="2500" b="1" dirty="0" smtClean="0">
              <a:solidFill>
                <a:srgbClr val="002060"/>
              </a:solidFill>
              <a:ea typeface="Arial" charset="0"/>
              <a:cs typeface="Arial" charset="0"/>
              <a:sym typeface="Comic Sans MS" charset="0"/>
            </a:endParaRPr>
          </a:p>
          <a:p>
            <a:pPr algn="l" rtl="0">
              <a:buSzPct val="85000"/>
              <a:buBlip>
                <a:blip r:embed="rId2"/>
              </a:buBlip>
              <a:defRPr/>
            </a:pPr>
            <a:r>
              <a:rPr lang="en-US" sz="2500" b="1" dirty="0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Dr. </a:t>
            </a: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Mohamad</a:t>
            </a:r>
            <a:r>
              <a:rPr lang="en-US" sz="2500" b="1" dirty="0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Mahjna</a:t>
            </a:r>
            <a:endParaRPr lang="en-US" sz="2500" b="1" dirty="0" smtClean="0">
              <a:solidFill>
                <a:srgbClr val="002060"/>
              </a:solidFill>
              <a:ea typeface="Arial" charset="0"/>
              <a:cs typeface="Arial" charset="0"/>
              <a:sym typeface="Comic Sans MS" charset="0"/>
            </a:endParaRPr>
          </a:p>
          <a:p>
            <a:pPr algn="l" rtl="0">
              <a:buSzPct val="85000"/>
              <a:buBlip>
                <a:blip r:embed="rId2"/>
              </a:buBlip>
              <a:defRPr/>
            </a:pPr>
            <a:r>
              <a:rPr lang="en-US" sz="2500" b="1" dirty="0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Dr </a:t>
            </a: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Asaf</a:t>
            </a:r>
            <a:r>
              <a:rPr lang="en-US" sz="2500" b="1" dirty="0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Ahiron</a:t>
            </a:r>
            <a:endParaRPr lang="en-US" sz="2500" b="1" dirty="0">
              <a:solidFill>
                <a:srgbClr val="002060"/>
              </a:solidFill>
              <a:ea typeface="Arial" charset="0"/>
              <a:cs typeface="Arial" charset="0"/>
              <a:sym typeface="Comic Sans MS" charset="0"/>
            </a:endParaRPr>
          </a:p>
          <a:p>
            <a:pPr algn="l" rtl="0">
              <a:buSzPct val="85000"/>
              <a:buBlip>
                <a:blip r:embed="rId2"/>
              </a:buBlip>
              <a:defRPr/>
            </a:pPr>
            <a:r>
              <a:rPr lang="en-US" sz="2500" b="1" dirty="0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Dr</a:t>
            </a:r>
            <a:r>
              <a:rPr lang="en-US" sz="2500" b="1" dirty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. </a:t>
            </a:r>
            <a:r>
              <a:rPr lang="en-US" sz="2500" b="1" dirty="0" err="1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Soad</a:t>
            </a:r>
            <a:r>
              <a:rPr lang="en-US" sz="2500" b="1" dirty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  </a:t>
            </a:r>
            <a:r>
              <a:rPr lang="en-US" sz="2500" b="1" dirty="0" err="1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Haj</a:t>
            </a:r>
            <a:r>
              <a:rPr lang="en-US" sz="2500" b="1" dirty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Yahia</a:t>
            </a:r>
            <a:endParaRPr lang="en-US" sz="2500" b="1" dirty="0" smtClean="0">
              <a:solidFill>
                <a:srgbClr val="002060"/>
              </a:solidFill>
              <a:ea typeface="Arial" charset="0"/>
              <a:cs typeface="Arial" charset="0"/>
              <a:sym typeface="Comic Sans MS" charset="0"/>
            </a:endParaRPr>
          </a:p>
          <a:p>
            <a:pPr algn="l" rtl="0">
              <a:buSzPct val="85000"/>
              <a:buBlip>
                <a:blip r:embed="rId2"/>
              </a:buBlip>
              <a:defRPr/>
            </a:pP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Roni</a:t>
            </a:r>
            <a:r>
              <a:rPr lang="en-US" sz="2500" b="1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ea typeface="Arial" charset="0"/>
                <a:cs typeface="Arial" charset="0"/>
              </a:rPr>
              <a:t>Chibel</a:t>
            </a:r>
            <a:endParaRPr lang="en-US" sz="2500" b="1" dirty="0">
              <a:solidFill>
                <a:srgbClr val="002060"/>
              </a:solidFill>
              <a:ea typeface="Arial" charset="0"/>
              <a:cs typeface="Arial" charset="0"/>
              <a:sym typeface="Comic Sans MS" panose="030F0702030302020204" pitchFamily="66" charset="0"/>
            </a:endParaRPr>
          </a:p>
          <a:p>
            <a:pPr algn="l" rtl="0">
              <a:buSzPct val="85000"/>
              <a:buBlip>
                <a:blip r:embed="rId2"/>
              </a:buBlip>
              <a:defRPr/>
            </a:pP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Luba</a:t>
            </a:r>
            <a:r>
              <a:rPr lang="en-US" sz="2500" b="1" dirty="0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Biniaminov</a:t>
            </a:r>
            <a:r>
              <a:rPr lang="en-US" sz="2500" b="1" dirty="0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 </a:t>
            </a:r>
          </a:p>
          <a:p>
            <a:pPr algn="l" rtl="0">
              <a:buSzPct val="85000"/>
              <a:buBlip>
                <a:blip r:embed="rId2"/>
              </a:buBlip>
              <a:defRPr/>
            </a:pP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Ravit</a:t>
            </a:r>
            <a:r>
              <a:rPr lang="en-US" sz="2500" b="1" dirty="0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ea typeface="Arial" charset="0"/>
                <a:cs typeface="Arial" charset="0"/>
                <a:sym typeface="Comic Sans MS" charset="0"/>
              </a:rPr>
              <a:t>Gatenuo</a:t>
            </a:r>
            <a:endParaRPr lang="en-US" sz="2500" b="1" dirty="0" smtClean="0">
              <a:solidFill>
                <a:srgbClr val="002060"/>
              </a:solidFill>
              <a:ea typeface="Arial" charset="0"/>
              <a:cs typeface="Arial" charset="0"/>
              <a:sym typeface="Comic Sans MS" charset="0"/>
            </a:endParaRPr>
          </a:p>
          <a:p>
            <a:pPr algn="l" rtl="0">
              <a:buSzPct val="85000"/>
              <a:buBlip>
                <a:blip r:embed="rId2"/>
              </a:buBlip>
              <a:defRPr/>
            </a:pPr>
            <a:endParaRPr lang="en-US" sz="2500" b="1" dirty="0">
              <a:solidFill>
                <a:srgbClr val="002060"/>
              </a:solidFill>
              <a:ea typeface="Arial" charset="0"/>
              <a:cs typeface="Arial" charset="0"/>
              <a:sym typeface="Comic Sans MS" charset="0"/>
            </a:endParaRPr>
          </a:p>
          <a:p>
            <a:pPr algn="l" rtl="0">
              <a:buSzPct val="85000"/>
              <a:defRPr/>
            </a:pPr>
            <a:endParaRPr lang="he-IL" sz="1600" dirty="0">
              <a:solidFill>
                <a:srgbClr val="002060"/>
              </a:solidFill>
              <a:ea typeface="Arial" charset="0"/>
            </a:endParaRPr>
          </a:p>
        </p:txBody>
      </p:sp>
      <p:pic>
        <p:nvPicPr>
          <p:cNvPr id="20483" name="Picture 94" descr="logo"/>
          <p:cNvPicPr>
            <a:picLocks noChangeAspect="1" noChangeArrowheads="1"/>
          </p:cNvPicPr>
          <p:nvPr/>
        </p:nvPicPr>
        <p:blipFill>
          <a:blip r:embed="rId3" cstate="print">
            <a:lum bright="-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608806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"/>
          <a:stretch>
            <a:fillRect/>
          </a:stretch>
        </p:blipFill>
        <p:spPr bwMode="auto">
          <a:xfrm>
            <a:off x="9355962" y="35719"/>
            <a:ext cx="512069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מציין מיקום תוכן 5"/>
          <p:cNvSpPr txBox="1">
            <a:spLocks/>
          </p:cNvSpPr>
          <p:nvPr/>
        </p:nvSpPr>
        <p:spPr bwMode="auto">
          <a:xfrm>
            <a:off x="4034634" y="1112304"/>
            <a:ext cx="557736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>
              <a:buSzPct val="85000"/>
              <a:buFontTx/>
              <a:buNone/>
            </a:pPr>
            <a:r>
              <a:rPr lang="en-US" altLang="he-IL" sz="2400" b="1" u="sng" dirty="0" smtClean="0">
                <a:solidFill>
                  <a:srgbClr val="002060"/>
                </a:solidFill>
                <a:sym typeface="Comic Sans MS" pitchFamily="66" charset="0"/>
              </a:rPr>
              <a:t>Collaboration:</a:t>
            </a:r>
            <a:endParaRPr lang="en-US" altLang="he-IL" sz="2400" b="1" u="sng" dirty="0">
              <a:solidFill>
                <a:srgbClr val="002060"/>
              </a:solidFill>
              <a:sym typeface="Comic Sans MS" pitchFamily="66" charset="0"/>
            </a:endParaRPr>
          </a:p>
          <a:p>
            <a:pPr algn="l" rtl="0" eaLnBrk="1" hangingPunct="1">
              <a:buSzPct val="85000"/>
              <a:buFontTx/>
              <a:buBlip>
                <a:blip r:embed="rId2"/>
              </a:buBlip>
            </a:pPr>
            <a:r>
              <a:rPr lang="en-US" altLang="he-IL" sz="2400" b="1" dirty="0">
                <a:solidFill>
                  <a:srgbClr val="002060"/>
                </a:solidFill>
                <a:sym typeface="Comic Sans MS" pitchFamily="66" charset="0"/>
              </a:rPr>
              <a:t>Prof. Belkin </a:t>
            </a: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Michael, Tel </a:t>
            </a:r>
            <a:r>
              <a:rPr lang="en-US" altLang="he-IL" sz="2400" b="1" dirty="0">
                <a:solidFill>
                  <a:srgbClr val="002060"/>
                </a:solidFill>
                <a:sym typeface="Comic Sans MS" pitchFamily="66" charset="0"/>
              </a:rPr>
              <a:t>Aviv University, </a:t>
            </a: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Israel</a:t>
            </a:r>
          </a:p>
          <a:p>
            <a:pPr eaLnBrk="1" hangingPunct="1">
              <a:buSzPct val="85000"/>
              <a:buBlip>
                <a:blip r:embed="rId2"/>
              </a:buBlip>
            </a:pP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Prof. Laurence Freedman, The </a:t>
            </a:r>
            <a:r>
              <a:rPr lang="en-US" altLang="he-IL" sz="2400" b="1" dirty="0" err="1" smtClean="0">
                <a:solidFill>
                  <a:srgbClr val="002060"/>
                </a:solidFill>
                <a:sym typeface="Comic Sans MS" pitchFamily="66" charset="0"/>
              </a:rPr>
              <a:t>Gertner</a:t>
            </a: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 Institute, Israel</a:t>
            </a:r>
          </a:p>
          <a:p>
            <a:pPr eaLnBrk="1" hangingPunct="1">
              <a:buSzPct val="85000"/>
              <a:buBlip>
                <a:blip r:embed="rId2"/>
              </a:buBlip>
            </a:pP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Dr. </a:t>
            </a:r>
            <a:r>
              <a:rPr lang="en-US" altLang="he-IL" sz="2400" b="1" dirty="0" err="1" smtClean="0">
                <a:solidFill>
                  <a:srgbClr val="002060"/>
                </a:solidFill>
                <a:sym typeface="Comic Sans MS" pitchFamily="66" charset="0"/>
              </a:rPr>
              <a:t>Ofra</a:t>
            </a: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 </a:t>
            </a:r>
            <a:r>
              <a:rPr lang="en-US" altLang="he-IL" sz="2400" b="1" dirty="0" err="1" smtClean="0">
                <a:solidFill>
                  <a:srgbClr val="002060"/>
                </a:solidFill>
                <a:sym typeface="Comic Sans MS" pitchFamily="66" charset="0"/>
              </a:rPr>
              <a:t>Kalter-Leibovici</a:t>
            </a:r>
            <a:r>
              <a:rPr lang="en-US" altLang="he-IL" sz="2400" b="1" dirty="0">
                <a:solidFill>
                  <a:srgbClr val="002060"/>
                </a:solidFill>
                <a:sym typeface="Comic Sans MS" pitchFamily="66" charset="0"/>
              </a:rPr>
              <a:t>,</a:t>
            </a: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 The </a:t>
            </a:r>
            <a:r>
              <a:rPr lang="en-US" altLang="he-IL" sz="2400" b="1" dirty="0" err="1" smtClean="0">
                <a:solidFill>
                  <a:srgbClr val="002060"/>
                </a:solidFill>
                <a:sym typeface="Comic Sans MS" pitchFamily="66" charset="0"/>
              </a:rPr>
              <a:t>Gertner</a:t>
            </a: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 Institute, Israel</a:t>
            </a:r>
          </a:p>
          <a:p>
            <a:pPr eaLnBrk="1" hangingPunct="1">
              <a:buSzPct val="85000"/>
              <a:buBlip>
                <a:blip r:embed="rId2"/>
              </a:buBlip>
            </a:pP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Dr. </a:t>
            </a:r>
            <a:r>
              <a:rPr lang="en-US" altLang="he-IL" sz="2400" b="1" dirty="0" err="1" smtClean="0">
                <a:solidFill>
                  <a:srgbClr val="002060"/>
                </a:solidFill>
                <a:sym typeface="Comic Sans MS" pitchFamily="66" charset="0"/>
              </a:rPr>
              <a:t>Yakir</a:t>
            </a: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 </a:t>
            </a:r>
            <a:r>
              <a:rPr lang="en-US" altLang="he-IL" sz="2400" b="1" dirty="0" err="1" smtClean="0">
                <a:solidFill>
                  <a:srgbClr val="002060"/>
                </a:solidFill>
                <a:sym typeface="Comic Sans MS" pitchFamily="66" charset="0"/>
              </a:rPr>
              <a:t>Berchenko</a:t>
            </a: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, The </a:t>
            </a:r>
            <a:r>
              <a:rPr lang="en-US" altLang="he-IL" sz="2400" b="1" dirty="0" err="1" smtClean="0">
                <a:solidFill>
                  <a:srgbClr val="002060"/>
                </a:solidFill>
                <a:sym typeface="Comic Sans MS" pitchFamily="66" charset="0"/>
              </a:rPr>
              <a:t>Gertner</a:t>
            </a: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 Institute, Israel</a:t>
            </a:r>
          </a:p>
          <a:p>
            <a:pPr eaLnBrk="1" hangingPunct="1">
              <a:buSzPct val="85000"/>
              <a:buBlip>
                <a:blip r:embed="rId2"/>
              </a:buBlip>
            </a:pPr>
            <a:r>
              <a:rPr lang="en-US" altLang="he-IL" sz="2400" b="1" dirty="0">
                <a:solidFill>
                  <a:srgbClr val="002060"/>
                </a:solidFill>
                <a:sym typeface="Comic Sans MS" pitchFamily="66" charset="0"/>
              </a:rPr>
              <a:t>Bernice </a:t>
            </a:r>
            <a:r>
              <a:rPr lang="en-US" altLang="he-IL" sz="2400" b="1" dirty="0" err="1">
                <a:solidFill>
                  <a:srgbClr val="002060"/>
                </a:solidFill>
                <a:sym typeface="Comic Sans MS" pitchFamily="66" charset="0"/>
              </a:rPr>
              <a:t>Oberman</a:t>
            </a:r>
            <a:r>
              <a:rPr lang="en-US" altLang="he-IL" sz="2400" b="1" dirty="0">
                <a:solidFill>
                  <a:srgbClr val="002060"/>
                </a:solidFill>
                <a:sym typeface="Comic Sans MS" pitchFamily="66" charset="0"/>
              </a:rPr>
              <a:t>, </a:t>
            </a: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The </a:t>
            </a:r>
            <a:r>
              <a:rPr lang="en-US" altLang="he-IL" sz="2400" b="1" dirty="0" err="1" smtClean="0">
                <a:solidFill>
                  <a:srgbClr val="002060"/>
                </a:solidFill>
                <a:sym typeface="Comic Sans MS" pitchFamily="66" charset="0"/>
              </a:rPr>
              <a:t>Gertner</a:t>
            </a:r>
            <a:r>
              <a:rPr lang="en-US" altLang="he-IL" sz="2400" b="1" dirty="0" smtClean="0">
                <a:solidFill>
                  <a:srgbClr val="002060"/>
                </a:solidFill>
                <a:sym typeface="Comic Sans MS" pitchFamily="66" charset="0"/>
              </a:rPr>
              <a:t> Institute, Israel</a:t>
            </a:r>
          </a:p>
          <a:p>
            <a:pPr algn="l" rtl="0" eaLnBrk="1" hangingPunct="1">
              <a:buSzPct val="85000"/>
              <a:buFontTx/>
              <a:buBlip>
                <a:blip r:embed="rId2"/>
              </a:buBlip>
            </a:pPr>
            <a:endParaRPr lang="en-US" altLang="he-IL" sz="1600" b="1" dirty="0">
              <a:solidFill>
                <a:srgbClr val="002060"/>
              </a:solidFill>
              <a:sym typeface="Comic Sans MS" pitchFamily="66" charset="0"/>
            </a:endParaRPr>
          </a:p>
        </p:txBody>
      </p:sp>
      <p:sp>
        <p:nvSpPr>
          <p:cNvPr id="20487" name="Rectangle 3"/>
          <p:cNvSpPr>
            <a:spLocks/>
          </p:cNvSpPr>
          <p:nvPr/>
        </p:nvSpPr>
        <p:spPr bwMode="auto">
          <a:xfrm>
            <a:off x="3908215" y="6342915"/>
            <a:ext cx="6493216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>
            <a:lvl1pPr marL="384175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313"/>
              </a:spcBef>
              <a:buNone/>
            </a:pPr>
            <a:r>
              <a:rPr lang="en-US" altLang="he-IL" sz="1800" b="1" dirty="0">
                <a:solidFill>
                  <a:srgbClr val="002060"/>
                </a:solidFill>
                <a:sym typeface="Times New Roman Bold" pitchFamily="18" charset="0"/>
              </a:rPr>
              <a:t>Financial Disclosure : patent owned by Sheba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36536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0" y="259967"/>
            <a:ext cx="4444422" cy="707886"/>
          </a:xfrm>
        </p:spPr>
        <p:txBody>
          <a:bodyPr wrap="square">
            <a:spAutoFit/>
          </a:bodyPr>
          <a:lstStyle/>
          <a:p>
            <a:pPr algn="l" rtl="0"/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The Rods and Cones </a:t>
            </a:r>
            <a:endParaRPr lang="he-IL" sz="4000" b="1" dirty="0" smtClean="0"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מציין מיקום תוכן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4528456"/>
            <a:ext cx="3643086" cy="20840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73712" y="6314495"/>
            <a:ext cx="1219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640nm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484" y="6299200"/>
            <a:ext cx="93617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485nm</a:t>
            </a:r>
            <a:endParaRPr lang="he-IL" dirty="0">
              <a:solidFill>
                <a:srgbClr val="0070C0"/>
              </a:solidFill>
            </a:endParaRPr>
          </a:p>
        </p:txBody>
      </p:sp>
      <p:pic>
        <p:nvPicPr>
          <p:cNvPr id="8" name="תמונה 7" descr="rcdi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6686" y="4408358"/>
            <a:ext cx="3708400" cy="2449642"/>
          </a:xfrm>
          <a:prstGeom prst="rect">
            <a:avLst/>
          </a:prstGeom>
        </p:spPr>
      </p:pic>
      <p:pic>
        <p:nvPicPr>
          <p:cNvPr id="9" name="תמונה 8" descr="vision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5646" y="1945594"/>
            <a:ext cx="2762250" cy="2066925"/>
          </a:xfrm>
          <a:prstGeom prst="rect">
            <a:avLst/>
          </a:prstGeom>
        </p:spPr>
      </p:pic>
      <p:pic>
        <p:nvPicPr>
          <p:cNvPr id="3074" name="Picture 2" descr="https://s-media-cache-ak0.pinimg.com/736x/d0/5c/25/d05c259d6dd057e49f91a7e41e9def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950" y="1069478"/>
            <a:ext cx="5961193" cy="3289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0" y="235345"/>
            <a:ext cx="8915400" cy="707886"/>
          </a:xfrm>
        </p:spPr>
        <p:txBody>
          <a:bodyPr wrap="square">
            <a:spAutoFit/>
          </a:bodyPr>
          <a:lstStyle/>
          <a:p>
            <a:pPr rtl="0"/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Visual field testing</a:t>
            </a:r>
            <a:r>
              <a:rPr lang="he-IL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24523" y="2968291"/>
            <a:ext cx="9304481" cy="4525963"/>
          </a:xfrm>
        </p:spPr>
        <p:txBody>
          <a:bodyPr>
            <a:normAutofit/>
          </a:bodyPr>
          <a:lstStyle/>
          <a:p>
            <a:pPr marL="514350" indent="-514350" algn="l" rtl="0">
              <a:buFont typeface="+mj-lt"/>
              <a:buAutoNum type="arabicPeriod"/>
            </a:pPr>
            <a:r>
              <a:rPr lang="en-US" sz="2800" dirty="0" err="1" smtClean="0"/>
              <a:t>Goldmann</a:t>
            </a:r>
            <a:r>
              <a:rPr lang="en-US" sz="2800" dirty="0" smtClean="0"/>
              <a:t> </a:t>
            </a:r>
            <a:r>
              <a:rPr lang="en-US" sz="2800" dirty="0" err="1" smtClean="0"/>
              <a:t>perimetry</a:t>
            </a:r>
            <a:r>
              <a:rPr lang="en-US" sz="2800" dirty="0" smtClean="0"/>
              <a:t> kinetic - subjective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sz="2800" dirty="0" smtClean="0"/>
              <a:t>Humphrey perimetry – subjective</a:t>
            </a:r>
          </a:p>
          <a:p>
            <a:pPr marL="514350" indent="-514350" algn="l" rtl="0">
              <a:buNone/>
            </a:pPr>
            <a:r>
              <a:rPr lang="en-US" sz="2800" dirty="0" smtClean="0"/>
              <a:t>       VF tests are used for -job selection, visual competence assessment, school or community screenings, military selection, and disability classifications, monitoring of disease progress and treatment evaluation</a:t>
            </a:r>
          </a:p>
          <a:p>
            <a:pPr marL="514350" indent="-514350" algn="l" rtl="0">
              <a:buFont typeface="+mj-lt"/>
              <a:buAutoNum type="arabicPeriod"/>
            </a:pPr>
            <a:endParaRPr lang="en-US" sz="2800" dirty="0" smtClean="0"/>
          </a:p>
          <a:p>
            <a:pPr marL="514350" indent="-514350" algn="l" rtl="0">
              <a:buNone/>
            </a:pPr>
            <a:endParaRPr lang="en-US" sz="2800" dirty="0" smtClean="0"/>
          </a:p>
          <a:p>
            <a:pPr marL="514350" indent="-514350" algn="l" rtl="0">
              <a:buFont typeface="+mj-lt"/>
              <a:buAutoNum type="arabicPeriod"/>
            </a:pPr>
            <a:endParaRPr lang="en-US" sz="2800" u="sng" dirty="0" smtClean="0"/>
          </a:p>
          <a:p>
            <a:pPr marL="514350" indent="-514350" algn="l" rtl="0">
              <a:buFont typeface="+mj-lt"/>
              <a:buAutoNum type="arabicPeriod"/>
            </a:pPr>
            <a:endParaRPr lang="en-US" sz="2800" dirty="0" smtClean="0"/>
          </a:p>
        </p:txBody>
      </p:sp>
      <p:grpSp>
        <p:nvGrpSpPr>
          <p:cNvPr id="4" name="קבוצה 23"/>
          <p:cNvGrpSpPr>
            <a:grpSpLocks/>
          </p:cNvGrpSpPr>
          <p:nvPr/>
        </p:nvGrpSpPr>
        <p:grpSpPr bwMode="auto">
          <a:xfrm>
            <a:off x="1014994" y="1040113"/>
            <a:ext cx="7838394" cy="1852158"/>
            <a:chOff x="0" y="0"/>
            <a:chExt cx="52669" cy="8266"/>
          </a:xfrm>
        </p:grpSpPr>
        <p:pic>
          <p:nvPicPr>
            <p:cNvPr id="5" name="Picture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46"/>
              <a:ext cx="15947" cy="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800" y="0"/>
              <a:ext cx="15800" cy="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088" y="146"/>
              <a:ext cx="15581" cy="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חץ ימינה 19"/>
            <p:cNvSpPr>
              <a:spLocks noChangeArrowheads="1"/>
            </p:cNvSpPr>
            <p:nvPr/>
          </p:nvSpPr>
          <p:spPr bwMode="auto">
            <a:xfrm>
              <a:off x="16239" y="3730"/>
              <a:ext cx="2358" cy="1390"/>
            </a:xfrm>
            <a:prstGeom prst="rightArrow">
              <a:avLst>
                <a:gd name="adj1" fmla="val 50000"/>
                <a:gd name="adj2" fmla="val 49997"/>
              </a:avLst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9" name="חץ ימינה 22"/>
            <p:cNvSpPr>
              <a:spLocks noChangeArrowheads="1"/>
            </p:cNvSpPr>
            <p:nvPr/>
          </p:nvSpPr>
          <p:spPr bwMode="auto">
            <a:xfrm>
              <a:off x="34674" y="3438"/>
              <a:ext cx="2357" cy="1390"/>
            </a:xfrm>
            <a:prstGeom prst="rightArrow">
              <a:avLst>
                <a:gd name="adj1" fmla="val 50000"/>
                <a:gd name="adj2" fmla="val 49976"/>
              </a:avLst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05574" y="101777"/>
            <a:ext cx="8915400" cy="707886"/>
          </a:xfrm>
        </p:spPr>
        <p:txBody>
          <a:bodyPr wrap="square">
            <a:spAutoFit/>
          </a:bodyPr>
          <a:lstStyle/>
          <a:p>
            <a:pPr rtl="0"/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1. </a:t>
            </a:r>
            <a:r>
              <a:rPr lang="en-US" sz="4000" b="1" dirty="0" err="1" smtClean="0">
                <a:latin typeface="Calibri" panose="020F0502020204030204" pitchFamily="34" charset="0"/>
                <a:sym typeface="Arial" panose="020B0604020202020204" pitchFamily="34" charset="0"/>
              </a:rPr>
              <a:t>Goldmann</a:t>
            </a:r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Calibri" panose="020F0502020204030204" pitchFamily="34" charset="0"/>
                <a:sym typeface="Arial" panose="020B0604020202020204" pitchFamily="34" charset="0"/>
              </a:rPr>
              <a:t>perimetry</a:t>
            </a:r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 kinetic</a:t>
            </a:r>
            <a:endParaRPr lang="he-IL" sz="4000" b="1" dirty="0" smtClean="0"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קבוצה 11"/>
          <p:cNvGrpSpPr>
            <a:grpSpLocks/>
          </p:cNvGrpSpPr>
          <p:nvPr/>
        </p:nvGrpSpPr>
        <p:grpSpPr bwMode="auto">
          <a:xfrm>
            <a:off x="638628" y="1436914"/>
            <a:ext cx="8665029" cy="3004457"/>
            <a:chOff x="0" y="0"/>
            <a:chExt cx="84781" cy="27348"/>
          </a:xfrm>
        </p:grpSpPr>
        <p:pic>
          <p:nvPicPr>
            <p:cNvPr id="77" name="Picture 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95" y="581"/>
              <a:ext cx="32809" cy="26767"/>
            </a:xfrm>
            <a:prstGeom prst="rect">
              <a:avLst/>
            </a:prstGeom>
            <a:noFill/>
          </p:spPr>
        </p:pic>
        <p:pic>
          <p:nvPicPr>
            <p:cNvPr id="78" name="תמונה 718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84"/>
              <a:ext cx="16097" cy="26765"/>
            </a:xfrm>
            <a:prstGeom prst="rect">
              <a:avLst/>
            </a:prstGeom>
            <a:noFill/>
          </p:spPr>
        </p:pic>
        <p:sp>
          <p:nvSpPr>
            <p:cNvPr id="79" name="תיבת טקסט 7868"/>
            <p:cNvSpPr txBox="1">
              <a:spLocks/>
            </p:cNvSpPr>
            <p:nvPr/>
          </p:nvSpPr>
          <p:spPr bwMode="auto">
            <a:xfrm>
              <a:off x="186" y="352"/>
              <a:ext cx="2822" cy="252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206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David" pitchFamily="34" charset="-79"/>
                </a:rPr>
                <a:t>A</a:t>
              </a:r>
              <a:endParaRPr kumimoji="0" lang="he-I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0" name="Picture 2" descr="Visual field, OD, in 1997. All fields in the right eye remained completely normal over the course of care. 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846" y="0"/>
              <a:ext cx="34935" cy="26949"/>
            </a:xfrm>
            <a:prstGeom prst="rect">
              <a:avLst/>
            </a:prstGeom>
            <a:noFill/>
          </p:spPr>
        </p:pic>
        <p:sp>
          <p:nvSpPr>
            <p:cNvPr id="81" name="תיבת טקסט 7868"/>
            <p:cNvSpPr txBox="1">
              <a:spLocks/>
            </p:cNvSpPr>
            <p:nvPr/>
          </p:nvSpPr>
          <p:spPr bwMode="auto">
            <a:xfrm>
              <a:off x="17123" y="368"/>
              <a:ext cx="2822" cy="252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206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David" pitchFamily="34" charset="-79"/>
                </a:rPr>
                <a:t>B</a:t>
              </a:r>
              <a:endParaRPr kumimoji="0" lang="he-I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תיבת טקסט 7868"/>
            <p:cNvSpPr txBox="1">
              <a:spLocks/>
            </p:cNvSpPr>
            <p:nvPr/>
          </p:nvSpPr>
          <p:spPr bwMode="auto">
            <a:xfrm>
              <a:off x="50663" y="581"/>
              <a:ext cx="2822" cy="252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206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Arial" pitchFamily="34" charset="0"/>
                  <a:cs typeface="David" pitchFamily="34" charset="-79"/>
                </a:rPr>
                <a:t>C</a:t>
              </a:r>
              <a:endParaRPr kumimoji="0" lang="he-I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מציין מיקום תוכן 10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82" y="4519433"/>
            <a:ext cx="6059949" cy="193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04923" y="-92467"/>
            <a:ext cx="8915400" cy="707886"/>
          </a:xfrm>
        </p:spPr>
        <p:txBody>
          <a:bodyPr wrap="square">
            <a:spAutoFit/>
          </a:bodyPr>
          <a:lstStyle/>
          <a:p>
            <a:pPr rtl="0"/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2. </a:t>
            </a:r>
            <a:r>
              <a:rPr lang="en-US" sz="4000" b="1" dirty="0" err="1" smtClean="0">
                <a:latin typeface="Calibri" panose="020F0502020204030204" pitchFamily="34" charset="0"/>
                <a:sym typeface="Arial" panose="020B0604020202020204" pitchFamily="34" charset="0"/>
              </a:rPr>
              <a:t>Humphery</a:t>
            </a:r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 perimetry </a:t>
            </a:r>
            <a:endParaRPr lang="he-IL" sz="4000" b="1" dirty="0" smtClean="0"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70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487" y="940210"/>
            <a:ext cx="1848662" cy="2522029"/>
          </a:xfrm>
          <a:prstGeom prst="rect">
            <a:avLst/>
          </a:prstGeom>
          <a:noFill/>
        </p:spPr>
      </p:pic>
      <p:pic>
        <p:nvPicPr>
          <p:cNvPr id="71" name="Picture 2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241" y="3772915"/>
            <a:ext cx="1937229" cy="2343045"/>
          </a:xfrm>
          <a:prstGeom prst="rect">
            <a:avLst/>
          </a:prstGeom>
          <a:noFill/>
        </p:spPr>
      </p:pic>
      <p:sp>
        <p:nvSpPr>
          <p:cNvPr id="72" name="Text Box 26"/>
          <p:cNvSpPr txBox="1">
            <a:spLocks/>
          </p:cNvSpPr>
          <p:nvPr/>
        </p:nvSpPr>
        <p:spPr bwMode="auto">
          <a:xfrm>
            <a:off x="1509487" y="3776553"/>
            <a:ext cx="333578" cy="1935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Arial" pitchFamily="34" charset="0"/>
                <a:cs typeface="David" pitchFamily="34" charset="-79"/>
              </a:rPr>
              <a:t>B</a:t>
            </a:r>
            <a:endParaRPr kumimoji="0" lang="he-IL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3" name="תיבת טקסט 7177"/>
          <p:cNvSpPr txBox="1">
            <a:spLocks/>
          </p:cNvSpPr>
          <p:nvPr/>
        </p:nvSpPr>
        <p:spPr bwMode="auto">
          <a:xfrm>
            <a:off x="3867966" y="916900"/>
            <a:ext cx="333691" cy="21851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David" pitchFamily="34" charset="-79"/>
              </a:rPr>
              <a:t>C</a:t>
            </a:r>
            <a:endParaRPr kumimoji="0" lang="he-IL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4" name="תיבת טקסט 7178"/>
          <p:cNvSpPr txBox="1">
            <a:spLocks/>
          </p:cNvSpPr>
          <p:nvPr/>
        </p:nvSpPr>
        <p:spPr bwMode="auto">
          <a:xfrm>
            <a:off x="1429641" y="940210"/>
            <a:ext cx="333578" cy="24858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David" pitchFamily="34" charset="-79"/>
              </a:rPr>
              <a:t>A</a:t>
            </a:r>
            <a:endParaRPr kumimoji="0" lang="he-IL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3" t="15741" r="31066" b="6068"/>
          <a:stretch/>
        </p:blipFill>
        <p:spPr bwMode="auto">
          <a:xfrm>
            <a:off x="4106730" y="830952"/>
            <a:ext cx="4284324" cy="536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0" y="492195"/>
            <a:ext cx="8915400" cy="707886"/>
          </a:xfrm>
        </p:spPr>
        <p:txBody>
          <a:bodyPr wrap="square">
            <a:spAutoFit/>
          </a:bodyPr>
          <a:lstStyle/>
          <a:p>
            <a:pPr rtl="0"/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The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sz="4000" b="1" dirty="0" smtClean="0">
                <a:latin typeface="Calibri" panose="020F0502020204030204" pitchFamily="34" charset="0"/>
                <a:sym typeface="Arial" panose="020B0604020202020204" pitchFamily="34" charset="0"/>
              </a:rPr>
              <a:t>current VF tests disadvantages</a:t>
            </a:r>
            <a:endParaRPr lang="he-IL" sz="4000" b="1" dirty="0" smtClean="0"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Subjective! </a:t>
            </a:r>
          </a:p>
          <a:p>
            <a:pPr algn="l" rtl="0"/>
            <a:r>
              <a:rPr lang="en-US" dirty="0" smtClean="0"/>
              <a:t>Are totally dependent on patient cooperation</a:t>
            </a:r>
          </a:p>
          <a:p>
            <a:pPr algn="l" rtl="0"/>
            <a:r>
              <a:rPr lang="en-US" dirty="0" smtClean="0"/>
              <a:t>Stressful</a:t>
            </a:r>
          </a:p>
          <a:p>
            <a:pPr algn="l" rtl="0"/>
            <a:r>
              <a:rPr lang="en-US" dirty="0" smtClean="0"/>
              <a:t>High test-retest variability </a:t>
            </a:r>
          </a:p>
          <a:p>
            <a:pPr algn="l" rtl="0"/>
            <a:r>
              <a:rPr lang="en-US" dirty="0" smtClean="0"/>
              <a:t>Not chromatic</a:t>
            </a:r>
            <a:br>
              <a:rPr lang="en-US" dirty="0" smtClean="0"/>
            </a:br>
            <a:endParaRPr lang="en-US" dirty="0" smtClean="0"/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8125</TotalTime>
  <Words>1467</Words>
  <Application>Microsoft Office PowerPoint</Application>
  <PresentationFormat>A4 Paper (210x297 mm)</PresentationFormat>
  <Paragraphs>317</Paragraphs>
  <Slides>41</Slides>
  <Notes>9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41</vt:i4>
      </vt:variant>
    </vt:vector>
  </HeadingPairs>
  <TitlesOfParts>
    <vt:vector size="42" baseType="lpstr">
      <vt:lpstr>ערכת נושא Office</vt:lpstr>
      <vt:lpstr>OBJECTIVE CHROMATIC PUPILLOMETER-BASED PERIMETRY IN PATIENTS WITH RETINAL AND MACULAR DYSTROPHYS</vt:lpstr>
      <vt:lpstr>Lecture structure</vt:lpstr>
      <vt:lpstr>The Human Eye</vt:lpstr>
      <vt:lpstr>The Retina</vt:lpstr>
      <vt:lpstr>The Rods and Cones </vt:lpstr>
      <vt:lpstr>Visual field testing </vt:lpstr>
      <vt:lpstr>1. Goldmann perimetry kinetic</vt:lpstr>
      <vt:lpstr>2. Humphery perimetry </vt:lpstr>
      <vt:lpstr>The current VF tests disadvantages</vt:lpstr>
      <vt:lpstr>מצגת של PowerPoint</vt:lpstr>
      <vt:lpstr>מצגת של PowerPoint</vt:lpstr>
      <vt:lpstr>מצגת של PowerPoint</vt:lpstr>
      <vt:lpstr>מצגת של PowerPoint</vt:lpstr>
      <vt:lpstr>Previous work - Retinitis Pigmentosa  (RP)</vt:lpstr>
      <vt:lpstr>מצגת של PowerPoint</vt:lpstr>
      <vt:lpstr>The test protocol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BEST - Study design</vt:lpstr>
      <vt:lpstr>The mean pupillary response of BEST patients in response to red and blue stimuli</vt:lpstr>
      <vt:lpstr>Patient #2 – BCVA 6/6 </vt:lpstr>
      <vt:lpstr>Patient #1 – BCVA 6/45 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Conclusions:</vt:lpstr>
      <vt:lpstr>Plans for the future</vt:lpstr>
      <vt:lpstr>Thank you arrow project!</vt:lpstr>
      <vt:lpstr>Acknowledgements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CHROMATIC PUPILLOMETER-BASED PERIMETRY IN PATIENTS WITH BEST\'S VITELLIFORM MACULAR DYSTROPHY</dc:title>
  <dc:creator>Abo Omar</dc:creator>
  <cp:lastModifiedBy>Lenovo</cp:lastModifiedBy>
  <cp:revision>192</cp:revision>
  <dcterms:created xsi:type="dcterms:W3CDTF">2014-03-12T09:18:22Z</dcterms:created>
  <dcterms:modified xsi:type="dcterms:W3CDTF">2016-07-12T11:10:52Z</dcterms:modified>
</cp:coreProperties>
</file>