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390" r:id="rId2"/>
    <p:sldId id="332" r:id="rId3"/>
    <p:sldId id="400" r:id="rId4"/>
    <p:sldId id="321" r:id="rId5"/>
    <p:sldId id="263" r:id="rId6"/>
    <p:sldId id="396" r:id="rId7"/>
    <p:sldId id="352" r:id="rId8"/>
    <p:sldId id="296" r:id="rId9"/>
    <p:sldId id="397" r:id="rId10"/>
    <p:sldId id="372" r:id="rId11"/>
    <p:sldId id="373" r:id="rId12"/>
    <p:sldId id="398" r:id="rId13"/>
    <p:sldId id="401" r:id="rId14"/>
    <p:sldId id="402" r:id="rId15"/>
    <p:sldId id="341" r:id="rId16"/>
    <p:sldId id="404" r:id="rId17"/>
    <p:sldId id="403" r:id="rId18"/>
    <p:sldId id="392" r:id="rId19"/>
    <p:sldId id="405" r:id="rId20"/>
    <p:sldId id="406" r:id="rId21"/>
    <p:sldId id="394" r:id="rId22"/>
    <p:sldId id="395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EF5"/>
    <a:srgbClr val="0DA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185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7BEC5B-75EF-49B4-A6AA-481C7E6C7149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E2DADF-1E28-4B75-A1FF-FDC50E0A2C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85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lectric_field" TargetMode="External"/><Relationship Id="rId3" Type="http://schemas.openxmlformats.org/officeDocument/2006/relationships/hyperlink" Target="https://en.wikipedia.org/wiki/Molecular_biology" TargetMode="External"/><Relationship Id="rId7" Type="http://schemas.openxmlformats.org/officeDocument/2006/relationships/hyperlink" Target="https://en.wikipedia.org/wiki/Interface_and_colloid_scienc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NA_sequence" TargetMode="External"/><Relationship Id="rId5" Type="http://schemas.openxmlformats.org/officeDocument/2006/relationships/hyperlink" Target="https://en.wikipedia.org/wiki/DNA" TargetMode="External"/><Relationship Id="rId4" Type="http://schemas.openxmlformats.org/officeDocument/2006/relationships/hyperlink" Target="https://en.wikipedia.org/wiki/Amplification_(molecular_biology)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שלום לכולם,</a:t>
            </a:r>
          </a:p>
          <a:p>
            <a:r>
              <a:rPr lang="he-IL" dirty="0" smtClean="0"/>
              <a:t>שמי</a:t>
            </a:r>
            <a:r>
              <a:rPr lang="he-IL" baseline="0" dirty="0" smtClean="0"/>
              <a:t> ברק כרמלי ואני סטודנט שנה ב' בתכנית השש שנתית.</a:t>
            </a:r>
          </a:p>
          <a:p>
            <a:r>
              <a:rPr lang="he-IL" baseline="0" dirty="0" smtClean="0"/>
              <a:t>היום אספר לכם על הפרויקט בו אני לוקח חלק במעבדתו של פרופ' שי יזעאלי, תחת עבודתה של הילה פישמן.</a:t>
            </a:r>
          </a:p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54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 smtClean="0"/>
              <a:t>לשקול להוריד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279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our research questions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088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בעיות</a:t>
            </a:r>
            <a:r>
              <a:rPr lang="he-IL" baseline="0" dirty="0" smtClean="0"/>
              <a:t> שנתקלנו בהן: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Cell of origin- </a:t>
            </a:r>
            <a:r>
              <a:rPr lang="he-IL" baseline="0" dirty="0" smtClean="0"/>
              <a:t>האם אנחנו פוגעים בתא הנכון?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Trunsduction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afficiency</a:t>
            </a:r>
            <a:r>
              <a:rPr lang="en-US" baseline="0" dirty="0" smtClean="0"/>
              <a:t>- low. </a:t>
            </a:r>
            <a:endParaRPr lang="he-IL" baseline="0" dirty="0" smtClean="0"/>
          </a:p>
          <a:p>
            <a:pPr marL="0" indent="0">
              <a:buNone/>
            </a:pPr>
            <a:endParaRPr lang="he-IL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מה זה עכבר טרנסגני-</a:t>
            </a:r>
            <a:r>
              <a:rPr lang="he-IL" baseline="0" dirty="0" smtClean="0"/>
              <a:t> עכבר טרנסגני הוא עכבר שמבטא בכל תאי גופו את אותו הגנוטיפ, כך שנוכל להחליא בין עכברים טרנסגניים עם </a:t>
            </a:r>
            <a:r>
              <a:rPr lang="en-US" baseline="0" dirty="0" smtClean="0"/>
              <a:t>tel-tif2</a:t>
            </a:r>
            <a:r>
              <a:rPr lang="he-IL" baseline="0" dirty="0" smtClean="0"/>
              <a:t> לבין כאלו עם </a:t>
            </a:r>
            <a:r>
              <a:rPr lang="en-US" baseline="0" dirty="0" err="1" smtClean="0"/>
              <a:t>cre</a:t>
            </a:r>
            <a:r>
              <a:rPr lang="en-US" baseline="0" dirty="0" smtClean="0"/>
              <a:t> recombines </a:t>
            </a:r>
            <a:r>
              <a:rPr lang="he-IL" baseline="0" dirty="0" smtClean="0"/>
              <a:t> שיודעים לחתוך ב-</a:t>
            </a:r>
            <a:r>
              <a:rPr lang="en-US" baseline="0" dirty="0" err="1" smtClean="0"/>
              <a:t>vav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promotor</a:t>
            </a:r>
            <a:r>
              <a:rPr lang="en-US" baseline="0" dirty="0" smtClean="0"/>
              <a:t>\</a:t>
            </a:r>
            <a:r>
              <a:rPr lang="en-US" baseline="0" dirty="0" err="1" smtClean="0"/>
              <a:t>lck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promotor</a:t>
            </a:r>
            <a:r>
              <a:rPr lang="en-US" baseline="0" dirty="0" smtClean="0"/>
              <a:t> </a:t>
            </a:r>
            <a:r>
              <a:rPr lang="he-IL" baseline="0" dirty="0" smtClean="0"/>
              <a:t>את ה-</a:t>
            </a:r>
            <a:r>
              <a:rPr lang="en-US" baseline="0" dirty="0" smtClean="0"/>
              <a:t>stop </a:t>
            </a:r>
            <a:r>
              <a:rPr lang="en-US" baseline="0" dirty="0" err="1" smtClean="0"/>
              <a:t>kaset</a:t>
            </a:r>
            <a:r>
              <a:rPr lang="he-IL" baseline="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he-IL" dirty="0" smtClean="0"/>
              <a:t>החלק</a:t>
            </a:r>
            <a:r>
              <a:rPr lang="he-IL" baseline="0" dirty="0" smtClean="0"/>
              <a:t> שלי הוא הוא לדאוג להכלאות בין העכברים.</a:t>
            </a:r>
          </a:p>
          <a:p>
            <a:r>
              <a:rPr lang="he-IL" baseline="0" dirty="0" smtClean="0"/>
              <a:t>ההכלאות מתקיימות בין עכברים הטרוזיגוטיים עם </a:t>
            </a:r>
            <a:r>
              <a:rPr lang="en-US" baseline="0" dirty="0" smtClean="0"/>
              <a:t>TEL-TIF2  </a:t>
            </a:r>
            <a:r>
              <a:rPr lang="he-IL" baseline="0" dirty="0" smtClean="0"/>
              <a:t>לבין כאלו עם </a:t>
            </a:r>
            <a:r>
              <a:rPr lang="en-US" baseline="0" dirty="0" err="1" smtClean="0"/>
              <a:t>cre</a:t>
            </a:r>
            <a:r>
              <a:rPr lang="en-US" baseline="0" dirty="0" smtClean="0"/>
              <a:t> recombines </a:t>
            </a:r>
            <a:r>
              <a:rPr lang="he-IL" baseline="0" dirty="0" smtClean="0"/>
              <a:t> שיודעים לחתוך ב-</a:t>
            </a:r>
            <a:r>
              <a:rPr lang="en-US" baseline="0" dirty="0" err="1" smtClean="0"/>
              <a:t>vav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promotor</a:t>
            </a:r>
            <a:r>
              <a:rPr lang="en-US" baseline="0" dirty="0" smtClean="0"/>
              <a:t>\</a:t>
            </a:r>
            <a:r>
              <a:rPr lang="en-US" baseline="0" dirty="0" err="1" smtClean="0"/>
              <a:t>lck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promotor</a:t>
            </a:r>
            <a:r>
              <a:rPr lang="he-IL" baseline="0" dirty="0" smtClean="0"/>
              <a:t>.</a:t>
            </a:r>
          </a:p>
          <a:p>
            <a:endParaRPr lang="he-IL" baseline="0" dirty="0" smtClean="0"/>
          </a:p>
          <a:p>
            <a:pPr marL="0" indent="0">
              <a:buNone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9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491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להסביר בחלק הזה את תחילת אופן הבדיקה- לוקח חתיכת רקמה זנב או אוזן, מבצע ליזיס</a:t>
            </a:r>
            <a:r>
              <a:rPr lang="he-IL" baseline="0" dirty="0" smtClean="0"/>
              <a:t> לרקמה שמפרק את החלבונים והשומנים ושומר את ה-</a:t>
            </a:r>
            <a:r>
              <a:rPr lang="en-US" baseline="0" dirty="0" smtClean="0"/>
              <a:t>DNA</a:t>
            </a:r>
            <a:r>
              <a:rPr lang="he-IL" baseline="0" dirty="0" smtClean="0"/>
              <a:t> תקין, בחלקים.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464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להסביר שאלו המכשירים שאני משתמש בהם, והלסביר בקצרה את התהליך</a:t>
            </a:r>
          </a:p>
          <a:p>
            <a:pPr algn="l" rt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PCR-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Polymerase chain reaction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technique used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olecular biology"/>
              </a:rPr>
              <a:t>molecular biology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mplification (molecular biology)"/>
              </a:rPr>
              <a:t>amplify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single copy or a few copies of a segment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DNA"/>
              </a:rPr>
              <a:t>DNA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across several orders of magnitude, generating thousands to millions of copies of a particular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NA sequence"/>
              </a:rPr>
              <a:t>DNA sequence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l" rtl="0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Electrophoresis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motion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terface and colloid science"/>
              </a:rPr>
              <a:t>dispersed particles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relative to a fluid under the influence of a spatially uniform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Electric field"/>
              </a:rPr>
              <a:t>electric field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3795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841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להציג</a:t>
            </a:r>
            <a:r>
              <a:rPr lang="he-IL" baseline="0" dirty="0" smtClean="0"/>
              <a:t> תוצאות </a:t>
            </a:r>
            <a:r>
              <a:rPr lang="en-US" baseline="0" dirty="0" err="1" smtClean="0"/>
              <a:t>pcr</a:t>
            </a:r>
            <a:r>
              <a:rPr lang="he-IL" baseline="0" dirty="0" smtClean="0"/>
              <a:t> והרצות ג'לים.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המטרה היא להחליא בין העכברים ולעקוב אחר העכברים שמבטאים </a:t>
            </a:r>
            <a:r>
              <a:rPr lang="en-US" baseline="0" dirty="0" smtClean="0"/>
              <a:t>tel-tif2</a:t>
            </a:r>
            <a:r>
              <a:rPr lang="he-IL" baseline="0" dirty="0" smtClean="0"/>
              <a:t> באופן פעיל, על מנת לראות אם העכברים יפתחו מחלה.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150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</a:t>
            </a:r>
            <a:r>
              <a:rPr lang="en-US" baseline="0" dirty="0" smtClean="0"/>
              <a:t> blood cell begin it process as a </a:t>
            </a:r>
            <a:r>
              <a:rPr lang="en-US" baseline="0" dirty="0" err="1" smtClean="0"/>
              <a:t>hsc</a:t>
            </a:r>
            <a:r>
              <a:rPr lang="en-US" baseline="0" dirty="0" smtClean="0"/>
              <a:t>  and differentiate in to mature cell. in general, the hematopoietic system include myeloid branch and lymphoid branch.</a:t>
            </a:r>
          </a:p>
          <a:p>
            <a:endParaRPr lang="he-IL" dirty="0" smtClean="0"/>
          </a:p>
          <a:p>
            <a:pPr algn="just" rtl="0"/>
            <a:endParaRPr lang="he-IL" baseline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Acute leukemia results from uncontrolled proliferation of hematopoietic</a:t>
            </a:r>
            <a:r>
              <a:rPr lang="en-US" baseline="0" dirty="0" smtClean="0"/>
              <a:t> </a:t>
            </a:r>
            <a:r>
              <a:rPr lang="en-US" dirty="0" smtClean="0"/>
              <a:t>cell, arrested in a certain hematopoietic differentiation stage.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how can we classify it? Every cell has some unique proteins, usually receptors,</a:t>
            </a:r>
            <a:r>
              <a:rPr lang="en-US" baseline="0" dirty="0" smtClean="0"/>
              <a:t> that defined as it’s </a:t>
            </a:r>
            <a:r>
              <a:rPr lang="en-US" baseline="0" dirty="0" err="1" smtClean="0"/>
              <a:t>immunophenotype</a:t>
            </a:r>
            <a:r>
              <a:rPr lang="en-US" baseline="0" dirty="0" smtClean="0"/>
              <a:t> markers.</a:t>
            </a:r>
            <a:endParaRPr lang="en-US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Therefore, They are broadly classified based on their </a:t>
            </a:r>
            <a:r>
              <a:rPr lang="en-US" dirty="0" err="1" smtClean="0"/>
              <a:t>immunophenotype</a:t>
            </a:r>
            <a:r>
              <a:rPr lang="en-US" dirty="0" smtClean="0"/>
              <a:t>, most of acute </a:t>
            </a:r>
            <a:r>
              <a:rPr lang="en-US" dirty="0" err="1" smtClean="0"/>
              <a:t>leukemias</a:t>
            </a:r>
            <a:r>
              <a:rPr lang="en-US" dirty="0" smtClean="0"/>
              <a:t> display either a lymphoid or myeloid phenotype but rarely we can identify leukemic population co-expressing both myeloid and lymphoid markers on the same cell, and those leukemia called mix-</a:t>
            </a:r>
            <a:r>
              <a:rPr lang="en-US" dirty="0" err="1" smtClean="0"/>
              <a:t>phenotipic</a:t>
            </a:r>
            <a:r>
              <a:rPr lang="en-US" dirty="0" smtClean="0"/>
              <a:t> leukemia.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19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</a:t>
            </a:r>
            <a:r>
              <a:rPr lang="en-US" baseline="0" dirty="0" smtClean="0"/>
              <a:t> a leukemic patient </a:t>
            </a:r>
            <a:r>
              <a:rPr lang="he-IL" baseline="0" dirty="0" smtClean="0"/>
              <a:t>(מטופל)</a:t>
            </a:r>
            <a:r>
              <a:rPr lang="en-US" baseline="0" dirty="0" smtClean="0"/>
              <a:t> comes to the clinic, it is important to diagnose with leukemia he has, because every leukemia is treated differently.</a:t>
            </a:r>
            <a:endParaRPr lang="he-IL" baseline="0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aseline="0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baseline="0" dirty="0" smtClean="0"/>
              <a:t>הבעיה היא שאין לנו מודל עליוניתן לעבוד!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5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</a:t>
            </a:r>
            <a:r>
              <a:rPr lang="he-IL" dirty="0" smtClean="0"/>
              <a:t>לפני מספר שנים נעשה מחקר במהלכו נמצאו</a:t>
            </a:r>
            <a:r>
              <a:rPr lang="he-IL" baseline="0" dirty="0" smtClean="0"/>
              <a:t> שישה ילדים חולים בלויקמיה בי-פנוטיפית (תאים בעלי מרקרים המאפיינים תאים לימפוציטים ותאים מיילואידים)- </a:t>
            </a:r>
          </a:p>
          <a:p>
            <a:pPr algn="l" rtl="0"/>
            <a:r>
              <a:rPr lang="en-US" baseline="0" dirty="0" smtClean="0"/>
              <a:t>T- Lymphoid and </a:t>
            </a:r>
            <a:r>
              <a:rPr lang="en-US" baseline="0" dirty="0" err="1" smtClean="0"/>
              <a:t>Myleoid</a:t>
            </a:r>
            <a:r>
              <a:rPr lang="he-IL" baseline="0" dirty="0" smtClean="0"/>
              <a:t>.</a:t>
            </a:r>
            <a:endParaRPr lang="en-US" dirty="0" smtClean="0"/>
          </a:p>
          <a:p>
            <a:pPr algn="l" defTabSz="914343" rtl="0">
              <a:defRPr/>
            </a:pPr>
            <a:r>
              <a:rPr lang="en-US" dirty="0" smtClean="0"/>
              <a:t>Our lab has previously characterized the TEL-TIF2 fusion protein in mix</a:t>
            </a:r>
            <a:r>
              <a:rPr lang="en-US" baseline="0" dirty="0" smtClean="0"/>
              <a:t> </a:t>
            </a:r>
            <a:r>
              <a:rPr lang="en-US" dirty="0" err="1" smtClean="0"/>
              <a:t>iphenotypic</a:t>
            </a:r>
            <a:r>
              <a:rPr lang="en-US" dirty="0" smtClean="0"/>
              <a:t> myeloid/T lymphoid </a:t>
            </a:r>
            <a:r>
              <a:rPr lang="en-US" dirty="0" err="1" smtClean="0"/>
              <a:t>leukemias</a:t>
            </a:r>
            <a:r>
              <a:rPr lang="en-US" dirty="0" smtClean="0"/>
              <a:t>.</a:t>
            </a:r>
          </a:p>
          <a:p>
            <a:pPr algn="l" defTabSz="914343" rtl="0">
              <a:defRPr/>
            </a:pPr>
            <a:r>
              <a:rPr lang="en-US" dirty="0" smtClean="0"/>
              <a:t>This unique translocation was found in</a:t>
            </a:r>
            <a:r>
              <a:rPr lang="en-US" baseline="0" dirty="0" smtClean="0"/>
              <a:t> 6</a:t>
            </a:r>
            <a:r>
              <a:rPr lang="en-US" dirty="0" smtClean="0"/>
              <a:t> pediatric patients , always correlates with mix-</a:t>
            </a:r>
            <a:r>
              <a:rPr lang="en-US" dirty="0" err="1" smtClean="0"/>
              <a:t>phenotipic</a:t>
            </a:r>
            <a:r>
              <a:rPr lang="en-US" dirty="0" smtClean="0"/>
              <a:t> leukemia.</a:t>
            </a:r>
          </a:p>
          <a:p>
            <a:pPr algn="l" defTabSz="914343" rtl="0">
              <a:defRPr/>
            </a:pPr>
            <a:endParaRPr lang="en-US" dirty="0" smtClean="0"/>
          </a:p>
          <a:p>
            <a:pPr algn="l" defTabSz="914343" rtl="0">
              <a:defRPr/>
            </a:pPr>
            <a:r>
              <a:rPr lang="en-US" dirty="0" smtClean="0"/>
              <a:t>We can see in all the patients t lymphoid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mayloid</a:t>
            </a:r>
            <a:r>
              <a:rPr lang="en-US" dirty="0" smtClean="0"/>
              <a:t> phenotype. </a:t>
            </a:r>
          </a:p>
          <a:p>
            <a:pPr algn="l" rtl="0"/>
            <a:endParaRPr lang="he-IL" dirty="0" smtClean="0"/>
          </a:p>
          <a:p>
            <a:pPr algn="r" rtl="1"/>
            <a:r>
              <a:rPr lang="he-IL" dirty="0" smtClean="0">
                <a:solidFill>
                  <a:srgbClr val="FF0000"/>
                </a:solidFill>
              </a:rPr>
              <a:t>המשותף לכל הילדים היה</a:t>
            </a:r>
            <a:r>
              <a:rPr lang="he-IL" baseline="0" dirty="0" smtClean="0">
                <a:solidFill>
                  <a:srgbClr val="FF0000"/>
                </a:solidFill>
              </a:rPr>
              <a:t> רקומבינציה שאיחתה בין שני גנים-</a:t>
            </a:r>
            <a:r>
              <a:rPr lang="en-US" baseline="0" dirty="0" smtClean="0">
                <a:solidFill>
                  <a:srgbClr val="FF0000"/>
                </a:solidFill>
              </a:rPr>
              <a:t>Tel (ETV6) and Tif2 (NCOA2)</a:t>
            </a:r>
            <a:r>
              <a:rPr lang="he-IL" baseline="0" dirty="0" smtClean="0">
                <a:solidFill>
                  <a:srgbClr val="FF0000"/>
                </a:solidFill>
              </a:rPr>
              <a:t>. מעבר לכך, נמצאה גם מוטציה בגן </a:t>
            </a:r>
            <a:r>
              <a:rPr lang="en-US" baseline="0" dirty="0" smtClean="0">
                <a:solidFill>
                  <a:srgbClr val="FF0000"/>
                </a:solidFill>
              </a:rPr>
              <a:t>Notch1 </a:t>
            </a:r>
            <a:r>
              <a:rPr lang="he-IL" baseline="0" dirty="0" smtClean="0">
                <a:solidFill>
                  <a:srgbClr val="FF0000"/>
                </a:solidFill>
              </a:rPr>
              <a:t> אצל מרבית הילדים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86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Tel have important role in normal hematopoiesis,</a:t>
            </a:r>
            <a:r>
              <a:rPr lang="en-US" baseline="0" dirty="0" smtClean="0"/>
              <a:t> </a:t>
            </a:r>
            <a:r>
              <a:rPr lang="en-US" dirty="0" smtClean="0"/>
              <a:t> and tif2 is involved</a:t>
            </a:r>
            <a:r>
              <a:rPr lang="en-US" baseline="0" dirty="0" smtClean="0"/>
              <a:t> in some several translocations. </a:t>
            </a:r>
            <a:r>
              <a:rPr lang="en-US" dirty="0" smtClean="0"/>
              <a:t> </a:t>
            </a:r>
            <a:endParaRPr lang="en-US" b="1" dirty="0" smtClean="0"/>
          </a:p>
          <a:p>
            <a:pPr algn="l" defTabSz="914343" rtl="0">
              <a:defRPr/>
            </a:pPr>
            <a:r>
              <a:rPr lang="en-US" b="1" dirty="0" smtClean="0"/>
              <a:t>Tel </a:t>
            </a:r>
            <a:r>
              <a:rPr lang="en-US" b="1" dirty="0"/>
              <a:t>is a transcriptional repressor and tif2 is a transcription co-activator.</a:t>
            </a:r>
          </a:p>
          <a:p>
            <a:pPr algn="l" defTabSz="914343" rtl="0">
              <a:defRPr/>
            </a:pPr>
            <a:endParaRPr lang="en-US" baseline="30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3E7F-C5AB-40BD-9F70-129544E87F33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93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</a:t>
            </a:r>
            <a:r>
              <a:rPr lang="en-US" baseline="0" dirty="0" smtClean="0"/>
              <a:t> our hypothesis is that </a:t>
            </a:r>
            <a:r>
              <a:rPr lang="en-US" sz="1200" b="0" dirty="0" smtClean="0"/>
              <a:t>TEL-TIF2 fusion protein is a major 'driver' of T/M </a:t>
            </a:r>
            <a:r>
              <a:rPr lang="en-US" sz="1200" b="0" dirty="0" err="1" smtClean="0"/>
              <a:t>leukemias</a:t>
            </a:r>
            <a:r>
              <a:rPr lang="en-US" sz="1200" b="0" dirty="0" smtClean="0"/>
              <a:t> through epigenetic transcriptional </a:t>
            </a:r>
            <a:r>
              <a:rPr lang="en-US" sz="1200" b="0" dirty="0" err="1" smtClean="0"/>
              <a:t>dysregulation</a:t>
            </a:r>
            <a:endParaRPr lang="he-IL" sz="1200" b="0" dirty="0" smtClean="0"/>
          </a:p>
          <a:p>
            <a:pPr algn="l" defTabSz="914343" rtl="0">
              <a:defRPr/>
            </a:pPr>
            <a:r>
              <a:rPr lang="en-US" dirty="0" smtClean="0"/>
              <a:t>Here</a:t>
            </a:r>
            <a:r>
              <a:rPr lang="en-US" baseline="0" dirty="0" smtClean="0"/>
              <a:t> you can see the result of this translocation:</a:t>
            </a:r>
            <a:endParaRPr lang="en-US" dirty="0" smtClean="0"/>
          </a:p>
          <a:p>
            <a:pPr algn="l" defTabSz="914343" rtl="0">
              <a:defRPr/>
            </a:pPr>
            <a:r>
              <a:rPr lang="en-US" dirty="0" smtClean="0"/>
              <a:t>The fusion protein preserves the PNT dimerization domain of </a:t>
            </a:r>
            <a:r>
              <a:rPr lang="en-US" dirty="0" err="1" smtClean="0"/>
              <a:t>tel</a:t>
            </a:r>
            <a:r>
              <a:rPr lang="en-US" dirty="0" smtClean="0"/>
              <a:t> which responsible for </a:t>
            </a:r>
            <a:r>
              <a:rPr lang="en-US" dirty="0" err="1" smtClean="0"/>
              <a:t>tel’s</a:t>
            </a:r>
            <a:r>
              <a:rPr lang="en-US" dirty="0" smtClean="0"/>
              <a:t> repression  </a:t>
            </a:r>
          </a:p>
          <a:p>
            <a:pPr algn="l" defTabSz="914343" rtl="0">
              <a:defRPr/>
            </a:pPr>
            <a:r>
              <a:rPr lang="en-US" dirty="0" smtClean="0"/>
              <a:t>and the AD domains of tif2, which recruits epigenetic modifiers as </a:t>
            </a:r>
            <a:r>
              <a:rPr lang="en-US" dirty="0" err="1" smtClean="0"/>
              <a:t>acethyltransferases</a:t>
            </a:r>
            <a:r>
              <a:rPr lang="en-US" dirty="0" smtClean="0"/>
              <a:t> and </a:t>
            </a:r>
            <a:r>
              <a:rPr lang="en-US" dirty="0" err="1" smtClean="0"/>
              <a:t>methyltransferases</a:t>
            </a:r>
            <a:r>
              <a:rPr lang="en-US" dirty="0" smtClean="0"/>
              <a:t>.</a:t>
            </a:r>
          </a:p>
          <a:p>
            <a:pPr algn="l" defTabSz="914343" rtl="0">
              <a:defRPr/>
            </a:pPr>
            <a:r>
              <a:rPr lang="en-US" dirty="0" smtClean="0"/>
              <a:t>So, understanding tel-tif2 mechanism will help us better understand mix-</a:t>
            </a:r>
            <a:r>
              <a:rPr lang="en-US" dirty="0" err="1" smtClean="0"/>
              <a:t>phenotipic</a:t>
            </a:r>
            <a:r>
              <a:rPr lang="en-US" dirty="0" smtClean="0"/>
              <a:t> leukemia.</a:t>
            </a:r>
          </a:p>
          <a:p>
            <a:pPr algn="l" defTabSz="914343" rtl="0">
              <a:defRPr/>
            </a:pPr>
            <a:endParaRPr lang="en-US" dirty="0" smtClean="0"/>
          </a:p>
          <a:p>
            <a:pPr algn="l" defTabSz="914343" rtl="0">
              <a:defRPr/>
            </a:pPr>
            <a:r>
              <a:rPr lang="he-IL" dirty="0" smtClean="0"/>
              <a:t>להבנתנו,</a:t>
            </a:r>
            <a:r>
              <a:rPr lang="he-IL" baseline="0" dirty="0" smtClean="0"/>
              <a:t> לטרנסלוקציה מספר משמעויות: (רק אם ישאלו)</a:t>
            </a:r>
          </a:p>
          <a:p>
            <a:pPr marL="228600" indent="-228600" algn="r" defTabSz="914343" rtl="1">
              <a:buAutoNum type="arabicPeriod"/>
              <a:defRPr/>
            </a:pPr>
            <a:r>
              <a:rPr lang="he-IL" baseline="0" dirty="0" smtClean="0"/>
              <a:t>קישור </a:t>
            </a:r>
            <a:r>
              <a:rPr lang="en-US" baseline="0" dirty="0" smtClean="0"/>
              <a:t>co-factors</a:t>
            </a:r>
            <a:r>
              <a:rPr lang="he-IL" baseline="0" dirty="0" smtClean="0"/>
              <a:t> וגרימת חסר בפעילות הנורמלית בתא.</a:t>
            </a:r>
          </a:p>
          <a:p>
            <a:pPr marL="228600" indent="-228600" algn="r" defTabSz="914343" rtl="1">
              <a:buAutoNum type="arabicPeriod"/>
              <a:defRPr/>
            </a:pPr>
            <a:r>
              <a:rPr lang="he-IL" baseline="0" dirty="0" smtClean="0"/>
              <a:t>קישור של הומו והטרודימריזציה של </a:t>
            </a:r>
            <a:r>
              <a:rPr lang="en-US" baseline="0" dirty="0" smtClean="0"/>
              <a:t>PNT</a:t>
            </a:r>
            <a:r>
              <a:rPr lang="he-IL" baseline="0" dirty="0" smtClean="0"/>
              <a:t> וקשירתה לאזורים שונים ב-</a:t>
            </a:r>
            <a:r>
              <a:rPr lang="en-US" baseline="0" dirty="0" smtClean="0"/>
              <a:t>DNA</a:t>
            </a:r>
            <a:r>
              <a:rPr lang="he-IL" baseline="0" dirty="0" smtClean="0"/>
              <a:t>.</a:t>
            </a:r>
          </a:p>
          <a:p>
            <a:pPr marL="228600" indent="-228600" algn="r" defTabSz="914343" rtl="1">
              <a:buAutoNum type="arabicPeriod"/>
              <a:defRPr/>
            </a:pPr>
            <a:r>
              <a:rPr lang="en-US" baseline="0" dirty="0" smtClean="0"/>
              <a:t>PNT</a:t>
            </a:r>
            <a:r>
              <a:rPr lang="he-IL" baseline="0" dirty="0" smtClean="0"/>
              <a:t> יקשר ל</a:t>
            </a:r>
            <a:r>
              <a:rPr lang="en-US" baseline="0" dirty="0" smtClean="0"/>
              <a:t>TEL</a:t>
            </a:r>
            <a:r>
              <a:rPr lang="he-IL" baseline="0" dirty="0" smtClean="0"/>
              <a:t> ולא יאפשר לו לעבוד כנדרש (</a:t>
            </a:r>
            <a:r>
              <a:rPr lang="en-US" baseline="0" dirty="0" smtClean="0"/>
              <a:t>this is calls Dominant negative</a:t>
            </a:r>
            <a:r>
              <a:rPr lang="he-IL" baseline="0" dirty="0" smtClean="0"/>
              <a:t>).</a:t>
            </a:r>
          </a:p>
          <a:p>
            <a:pPr marL="228600" indent="-228600" algn="l" defTabSz="914343" rtl="0">
              <a:buAutoNum type="arabicPeriod"/>
              <a:defRPr/>
            </a:pPr>
            <a:endParaRPr lang="en-US" baseline="300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3E7F-C5AB-40BD-9F70-129544E87F33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178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our research questions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139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Irradiation-&gt; </a:t>
            </a:r>
            <a:r>
              <a:rPr lang="en-US" smtClean="0"/>
              <a:t>immune compromised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755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על</a:t>
            </a:r>
            <a:r>
              <a:rPr lang="he-IL" baseline="0" dirty="0" smtClean="0"/>
              <a:t> מנת לעשות החדרה של </a:t>
            </a:r>
            <a:r>
              <a:rPr lang="en-US" baseline="0" dirty="0" smtClean="0"/>
              <a:t>tel-tif2</a:t>
            </a:r>
            <a:r>
              <a:rPr lang="he-IL" baseline="0" dirty="0" smtClean="0"/>
              <a:t> לעכבר, קיימות שתי אופציות- (רק אם ישאלו)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מוציאים </a:t>
            </a:r>
            <a:r>
              <a:rPr lang="en-US" baseline="0" dirty="0" err="1" smtClean="0"/>
              <a:t>bm</a:t>
            </a:r>
            <a:r>
              <a:rPr lang="en-US" baseline="0" dirty="0" smtClean="0"/>
              <a:t> </a:t>
            </a:r>
            <a:r>
              <a:rPr lang="he-IL" baseline="0" dirty="0" smtClean="0"/>
              <a:t>מעכבר ועושים הפרדה על </a:t>
            </a:r>
            <a:r>
              <a:rPr lang="en-US" baseline="0" dirty="0" err="1" smtClean="0"/>
              <a:t>lin</a:t>
            </a:r>
            <a:r>
              <a:rPr lang="en-US" baseline="0" dirty="0" smtClean="0"/>
              <a:t>-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טיפול בכימוטרפיה, שפוגעת בתאים הבגרים שמתחלקים מהר וכך נשארים בעיקר תאים לא בשלים ו</a:t>
            </a:r>
            <a:r>
              <a:rPr lang="en-US" baseline="0" dirty="0" err="1" smtClean="0"/>
              <a:t>hsc</a:t>
            </a:r>
            <a:r>
              <a:rPr lang="he-IL" baseline="0" dirty="0" smtClean="0"/>
              <a:t>, אותם ניתן להוציא.</a:t>
            </a:r>
          </a:p>
          <a:p>
            <a:pPr marL="457200" lvl="1" indent="0">
              <a:buNone/>
            </a:pPr>
            <a:endParaRPr lang="he-IL" baseline="0" dirty="0" smtClean="0"/>
          </a:p>
          <a:p>
            <a:pPr marL="0" indent="0">
              <a:buNone/>
            </a:pPr>
            <a:r>
              <a:rPr lang="he-IL" baseline="0" dirty="0" smtClean="0"/>
              <a:t>לאחר מכן מדביקים את התאים בוקטורים השונים ומשתילים בחזרה לעכבר (מזיקים לעורק הראשי של הזנב ומשם זה מועבר למח העצם).</a:t>
            </a:r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DADF-1E28-4B75-A1FF-FDC50E0A2C5E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8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1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64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33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315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7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48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18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058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4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7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4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ט"ו/סיון/תשע"ז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48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Arrow project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>May 2017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0256"/>
            <a:ext cx="6400800" cy="2639144"/>
          </a:xfrm>
        </p:spPr>
        <p:txBody>
          <a:bodyPr>
            <a:normAutofit/>
          </a:bodyPr>
          <a:lstStyle/>
          <a:p>
            <a:r>
              <a:rPr lang="en-US" dirty="0" smtClean="0"/>
              <a:t>Barak </a:t>
            </a:r>
            <a:r>
              <a:rPr lang="en-US" dirty="0" err="1" smtClean="0"/>
              <a:t>Carmeli</a:t>
            </a:r>
            <a:endParaRPr lang="he-IL" dirty="0" smtClean="0"/>
          </a:p>
          <a:p>
            <a:endParaRPr lang="he-IL" dirty="0" smtClean="0"/>
          </a:p>
          <a:p>
            <a:r>
              <a:rPr lang="en-US" dirty="0" smtClean="0"/>
              <a:t>Prof </a:t>
            </a:r>
            <a:r>
              <a:rPr lang="en-US" dirty="0" err="1" smtClean="0"/>
              <a:t>Shai</a:t>
            </a:r>
            <a:r>
              <a:rPr lang="en-US" dirty="0" smtClean="0"/>
              <a:t> </a:t>
            </a:r>
            <a:r>
              <a:rPr lang="en-US" dirty="0" err="1" smtClean="0"/>
              <a:t>Izraeli</a:t>
            </a:r>
            <a:endParaRPr lang="en-US" dirty="0" smtClean="0"/>
          </a:p>
          <a:p>
            <a:r>
              <a:rPr lang="en-US" dirty="0" smtClean="0"/>
              <a:t>Hila Fishman</a:t>
            </a:r>
            <a:endParaRPr lang="he-IL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9632" y="2158008"/>
            <a:ext cx="6400800" cy="26391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role of TEL-TIF2 (ETV6-NCOA2) in acute leukemia with a combined T-cell and myeloid phenotype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340019" y="34178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600" b="1" dirty="0" smtClean="0"/>
              <a:t>TEL-TIF2 induces hematopoietic malignancies </a:t>
            </a:r>
            <a:r>
              <a:rPr lang="en-US" sz="3600" b="1" i="1" dirty="0" smtClean="0"/>
              <a:t>in-vivo</a:t>
            </a:r>
            <a:endParaRPr kumimoji="0" lang="he-IL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11581" y="3318477"/>
            <a:ext cx="3558038" cy="991162"/>
            <a:chOff x="354977" y="3008384"/>
            <a:chExt cx="3558038" cy="991162"/>
          </a:xfrm>
        </p:grpSpPr>
        <p:cxnSp>
          <p:nvCxnSpPr>
            <p:cNvPr id="48" name="מחבר ישר 12"/>
            <p:cNvCxnSpPr/>
            <p:nvPr/>
          </p:nvCxnSpPr>
          <p:spPr>
            <a:xfrm>
              <a:off x="888959" y="3327516"/>
              <a:ext cx="5230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354977" y="3008384"/>
              <a:ext cx="3558038" cy="991162"/>
              <a:chOff x="450641" y="3238859"/>
              <a:chExt cx="3558038" cy="991162"/>
            </a:xfrm>
          </p:grpSpPr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42" t="45443" r="30044" b="36185"/>
              <a:stretch/>
            </p:blipFill>
            <p:spPr bwMode="auto">
              <a:xfrm>
                <a:off x="1650480" y="3640851"/>
                <a:ext cx="679643" cy="557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01" t="49767" r="54331" b="36052"/>
              <a:stretch/>
            </p:blipFill>
            <p:spPr bwMode="auto">
              <a:xfrm>
                <a:off x="1024601" y="3640249"/>
                <a:ext cx="455659" cy="557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04" t="50947" r="31674" b="27691"/>
              <a:stretch/>
            </p:blipFill>
            <p:spPr bwMode="auto">
              <a:xfrm>
                <a:off x="2481016" y="3634271"/>
                <a:ext cx="743269" cy="59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30" t="17560" b="19879"/>
              <a:stretch/>
            </p:blipFill>
            <p:spPr bwMode="auto">
              <a:xfrm>
                <a:off x="3351889" y="3650253"/>
                <a:ext cx="656790" cy="579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450641" y="3679820"/>
                <a:ext cx="473976" cy="3231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500" b="1" dirty="0" smtClean="0"/>
                  <a:t>TT2</a:t>
                </a:r>
                <a:endParaRPr lang="he-IL" sz="15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31081" y="3249493"/>
                <a:ext cx="712247" cy="3231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500" b="1" dirty="0" smtClean="0"/>
                  <a:t>Lymph</a:t>
                </a:r>
                <a:endParaRPr lang="he-IL" sz="15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330123" y="3238859"/>
                <a:ext cx="699417" cy="3231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500" b="1" dirty="0" smtClean="0"/>
                  <a:t>liver</a:t>
                </a:r>
                <a:endParaRPr lang="he-IL" sz="1500" b="1" dirty="0"/>
              </a:p>
            </p:txBody>
          </p:sp>
          <p:cxnSp>
            <p:nvCxnSpPr>
              <p:cNvPr id="57" name="מחבר ישר 13"/>
              <p:cNvCxnSpPr/>
              <p:nvPr/>
            </p:nvCxnSpPr>
            <p:spPr>
              <a:xfrm>
                <a:off x="1728769" y="3562024"/>
                <a:ext cx="21951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683568" y="3091237"/>
            <a:ext cx="3823669" cy="1982731"/>
            <a:chOff x="683568" y="3091237"/>
            <a:chExt cx="3823669" cy="1982731"/>
          </a:xfrm>
        </p:grpSpPr>
        <p:sp>
          <p:nvSpPr>
            <p:cNvPr id="24" name="TextBox 23"/>
            <p:cNvSpPr txBox="1"/>
            <p:nvPr/>
          </p:nvSpPr>
          <p:spPr>
            <a:xfrm>
              <a:off x="3385288" y="4569752"/>
              <a:ext cx="772969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b="1" dirty="0"/>
                <a:t>P&lt;0.0001</a:t>
              </a:r>
              <a:endParaRPr lang="he-IL" sz="1200" b="1" dirty="0"/>
            </a:p>
          </p:txBody>
        </p:sp>
        <p:graphicFrame>
          <p:nvGraphicFramePr>
            <p:cNvPr id="36" name="אובייקט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136769"/>
                </p:ext>
              </p:extLst>
            </p:nvPr>
          </p:nvGraphicFramePr>
          <p:xfrm>
            <a:off x="683568" y="3091237"/>
            <a:ext cx="3823669" cy="1982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2" name="Prism 7" r:id="rId8" imgW="5136908" imgH="2663716" progId="Prism7.Document">
                    <p:embed/>
                  </p:oleObj>
                </mc:Choice>
                <mc:Fallback>
                  <p:oleObj name="Prism 7" r:id="rId8" imgW="5136908" imgH="2663716" progId="Prism7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3568" y="3091237"/>
                          <a:ext cx="3823669" cy="19827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3944425" y="4011764"/>
              <a:ext cx="208779" cy="132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9252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1"/>
          <p:cNvSpPr txBox="1">
            <a:spLocks/>
          </p:cNvSpPr>
          <p:nvPr/>
        </p:nvSpPr>
        <p:spPr>
          <a:xfrm>
            <a:off x="346232" y="22744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4000" b="1" noProof="0" dirty="0" smtClean="0">
                <a:latin typeface="+mj-lt"/>
                <a:ea typeface="+mj-ea"/>
                <a:cs typeface="+mj-cs"/>
              </a:rPr>
              <a:t>The percentage of mix phenotype cells</a:t>
            </a:r>
            <a:endParaRPr kumimoji="0" lang="he-IL" sz="4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560" y="1370445"/>
            <a:ext cx="7566509" cy="3930763"/>
            <a:chOff x="1115616" y="1370445"/>
            <a:chExt cx="7062453" cy="3138675"/>
          </a:xfrm>
        </p:grpSpPr>
        <p:grpSp>
          <p:nvGrpSpPr>
            <p:cNvPr id="3" name="Group 2"/>
            <p:cNvGrpSpPr/>
            <p:nvPr/>
          </p:nvGrpSpPr>
          <p:grpSpPr>
            <a:xfrm>
              <a:off x="1331640" y="1370445"/>
              <a:ext cx="6846429" cy="3066667"/>
              <a:chOff x="1331640" y="1370445"/>
              <a:chExt cx="6846429" cy="3066667"/>
            </a:xfrm>
          </p:grpSpPr>
          <p:pic>
            <p:nvPicPr>
              <p:cNvPr id="39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54243" t="16792" b="8141"/>
              <a:stretch/>
            </p:blipFill>
            <p:spPr>
              <a:xfrm>
                <a:off x="6311282" y="1995373"/>
                <a:ext cx="1866787" cy="1715689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0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53925" t="16400" b="7750"/>
              <a:stretch/>
            </p:blipFill>
            <p:spPr>
              <a:xfrm>
                <a:off x="2606449" y="2013390"/>
                <a:ext cx="1865972" cy="1656131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41" name="קבוצה 57"/>
              <p:cNvGrpSpPr/>
              <p:nvPr/>
            </p:nvGrpSpPr>
            <p:grpSpPr>
              <a:xfrm>
                <a:off x="1331640" y="2182601"/>
                <a:ext cx="1927258" cy="2212180"/>
                <a:chOff x="-728654" y="1108365"/>
                <a:chExt cx="2388515" cy="1510881"/>
              </a:xfrm>
              <a:solidFill>
                <a:schemeClr val="bg1"/>
              </a:solidFill>
            </p:grpSpPr>
            <p:cxnSp>
              <p:nvCxnSpPr>
                <p:cNvPr id="48" name="מחבר חץ ישר 58"/>
                <p:cNvCxnSpPr/>
                <p:nvPr/>
              </p:nvCxnSpPr>
              <p:spPr>
                <a:xfrm flipV="1">
                  <a:off x="609600" y="1108365"/>
                  <a:ext cx="0" cy="1175561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מחבר חץ ישר 59"/>
                <p:cNvCxnSpPr/>
                <p:nvPr/>
              </p:nvCxnSpPr>
              <p:spPr>
                <a:xfrm>
                  <a:off x="609600" y="2283926"/>
                  <a:ext cx="1050261" cy="0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-728654" y="1719794"/>
                  <a:ext cx="1150702" cy="339287"/>
                </a:xfrm>
                <a:prstGeom prst="rect">
                  <a:avLst/>
                </a:prstGeom>
                <a:grp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15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CD11b</a:t>
                  </a:r>
                  <a:endParaRPr lang="he-IL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-237914" y="2279959"/>
                  <a:ext cx="1157171" cy="339287"/>
                </a:xfrm>
                <a:prstGeom prst="rect">
                  <a:avLst/>
                </a:prstGeom>
                <a:grp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15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Thy1.2</a:t>
                  </a:r>
                  <a:endParaRPr lang="he-IL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2330250" y="1413146"/>
                <a:ext cx="1985654" cy="4967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MOZ-TIF2 (BM)</a:t>
                </a:r>
                <a:endParaRPr lang="he-IL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20424" y="1370445"/>
                <a:ext cx="1339061" cy="4967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TT2 (liver)</a:t>
                </a:r>
                <a:endParaRPr lang="he-IL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467703" y="2014311"/>
                <a:ext cx="887653" cy="3231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3.74%</a:t>
                </a:r>
                <a:endParaRPr lang="en-US" sz="1500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173014" y="2002350"/>
                <a:ext cx="899931" cy="3231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85.92%</a:t>
                </a:r>
                <a:endParaRPr lang="en-US" sz="1500" b="1" dirty="0"/>
              </a:p>
            </p:txBody>
          </p:sp>
          <p:sp>
            <p:nvSpPr>
              <p:cNvPr id="2" name="Oval 1"/>
              <p:cNvSpPr/>
              <p:nvPr/>
            </p:nvSpPr>
            <p:spPr>
              <a:xfrm rot="1011951">
                <a:off x="6626416" y="2664563"/>
                <a:ext cx="564973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9" name="מחבר חץ ישר 58"/>
              <p:cNvCxnSpPr/>
              <p:nvPr/>
            </p:nvCxnSpPr>
            <p:spPr>
              <a:xfrm flipV="1">
                <a:off x="6100824" y="2224932"/>
                <a:ext cx="0" cy="1721216"/>
              </a:xfrm>
              <a:prstGeom prst="straightConnector1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חץ ישר 59"/>
              <p:cNvCxnSpPr/>
              <p:nvPr/>
            </p:nvCxnSpPr>
            <p:spPr>
              <a:xfrm>
                <a:off x="6100824" y="3946148"/>
                <a:ext cx="847440" cy="0"/>
              </a:xfrm>
              <a:prstGeom prst="straightConnector1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021006" y="3120165"/>
                <a:ext cx="928485" cy="4967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CD11b</a:t>
                </a:r>
                <a:endParaRPr lang="he-IL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16977" y="3940340"/>
                <a:ext cx="933704" cy="4967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Thy1.2</a:t>
                </a:r>
                <a:endParaRPr lang="he-IL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533792" y="4091560"/>
              <a:ext cx="15929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b="1" dirty="0">
                  <a:solidFill>
                    <a:srgbClr val="FF5050"/>
                  </a:solidFill>
                </a:rPr>
                <a:t>T cell </a:t>
              </a:r>
              <a:r>
                <a:rPr lang="en-US" b="1" dirty="0" smtClean="0">
                  <a:solidFill>
                    <a:srgbClr val="FF5050"/>
                  </a:solidFill>
                </a:rPr>
                <a:t>marker</a:t>
              </a:r>
              <a:endParaRPr lang="en-US" b="1" dirty="0">
                <a:solidFill>
                  <a:srgbClr val="FF5050"/>
                </a:solidFill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292080" y="4139788"/>
              <a:ext cx="15929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b="1" dirty="0">
                  <a:solidFill>
                    <a:srgbClr val="FF5050"/>
                  </a:solidFill>
                </a:rPr>
                <a:t>T cell </a:t>
              </a:r>
              <a:r>
                <a:rPr lang="en-US" b="1" dirty="0" smtClean="0">
                  <a:solidFill>
                    <a:srgbClr val="FF5050"/>
                  </a:solidFill>
                </a:rPr>
                <a:t>marker</a:t>
              </a:r>
              <a:endParaRPr lang="en-US" b="1" dirty="0">
                <a:solidFill>
                  <a:srgbClr val="FF5050"/>
                </a:solidFill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788024" y="2594993"/>
              <a:ext cx="15480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b="1" dirty="0">
                  <a:solidFill>
                    <a:srgbClr val="FF5050"/>
                  </a:solidFill>
                </a:rPr>
                <a:t>Myeloid </a:t>
              </a:r>
              <a:r>
                <a:rPr lang="en-US" b="1" dirty="0" smtClean="0">
                  <a:solidFill>
                    <a:srgbClr val="FF5050"/>
                  </a:solidFill>
                </a:rPr>
                <a:t>marker</a:t>
              </a:r>
              <a:endParaRPr lang="en-US" b="1" dirty="0">
                <a:solidFill>
                  <a:srgbClr val="FF5050"/>
                </a:solidFill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115616" y="2564904"/>
              <a:ext cx="15480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b="1" dirty="0">
                  <a:solidFill>
                    <a:srgbClr val="FF5050"/>
                  </a:solidFill>
                </a:rPr>
                <a:t>Myeloid </a:t>
              </a:r>
              <a:r>
                <a:rPr lang="en-US" b="1" dirty="0" smtClean="0">
                  <a:solidFill>
                    <a:srgbClr val="FF5050"/>
                  </a:solidFill>
                </a:rPr>
                <a:t>marker</a:t>
              </a:r>
              <a:endParaRPr lang="en-US" b="1" dirty="0">
                <a:solidFill>
                  <a:srgbClr val="FF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1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0" cy="2736304"/>
          </a:xfrm>
        </p:spPr>
        <p:txBody>
          <a:bodyPr>
            <a:normAutofit fontScale="85000" lnSpcReduction="10000"/>
          </a:bodyPr>
          <a:lstStyle/>
          <a:p>
            <a:pPr marL="742950" indent="-742950" algn="l" rtl="0"/>
            <a:r>
              <a:rPr lang="en-US" b="1" dirty="0" smtClean="0"/>
              <a:t>Does TEL-TIF2 causes leukemia?</a:t>
            </a:r>
          </a:p>
          <a:p>
            <a:pPr marL="742950" indent="-742950" algn="l" rtl="0">
              <a:buNone/>
            </a:pPr>
            <a:endParaRPr lang="en-US" b="1" dirty="0" smtClean="0"/>
          </a:p>
          <a:p>
            <a:pPr marL="742950" indent="-742950" algn="l" rtl="0"/>
            <a:r>
              <a:rPr lang="en-US" b="1" dirty="0" smtClean="0"/>
              <a:t>Does TEL-TIF2 causes the T/M phenotype?</a:t>
            </a:r>
          </a:p>
          <a:p>
            <a:pPr marL="742950" indent="-742950" algn="l" rtl="0">
              <a:buNone/>
            </a:pPr>
            <a:endParaRPr lang="en-US" b="1" dirty="0" smtClean="0"/>
          </a:p>
          <a:p>
            <a:pPr marL="742950" indent="-742950" algn="l" rtl="0"/>
            <a:r>
              <a:rPr lang="en-US" b="1" dirty="0" smtClean="0"/>
              <a:t>What is the mechanism through which TEL-TIF2 causes T/M leukemia?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332656"/>
            <a:ext cx="56166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our research questions </a:t>
            </a:r>
            <a:endParaRPr lang="he-IL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4653136"/>
            <a:ext cx="2143125" cy="21431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5536" y="1556792"/>
            <a:ext cx="1008112" cy="1944216"/>
            <a:chOff x="395536" y="1556792"/>
            <a:chExt cx="1008112" cy="1944216"/>
          </a:xfrm>
        </p:grpSpPr>
        <p:pic>
          <p:nvPicPr>
            <p:cNvPr id="4098" name="Picture 2" descr="תוצאת תמונה עבור ‪v‬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56792"/>
              <a:ext cx="100811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תוצאת תמונה עבור ‪v‬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92896"/>
              <a:ext cx="100811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372200" y="1599183"/>
            <a:ext cx="1339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Yes!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898" y="2505670"/>
            <a:ext cx="1339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Yes!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11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is the </a:t>
            </a:r>
            <a:r>
              <a:rPr lang="en-US" sz="4000" b="1" dirty="0" smtClean="0"/>
              <a:t>mechanism?</a:t>
            </a:r>
            <a:endParaRPr lang="he-IL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25144"/>
            <a:ext cx="3524250" cy="180022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700" dirty="0" smtClean="0"/>
              <a:t>What other genetic events are required to cause leukemia?</a:t>
            </a:r>
          </a:p>
          <a:p>
            <a:pPr algn="l" rtl="0"/>
            <a:r>
              <a:rPr lang="en-US" sz="2700" dirty="0" smtClean="0"/>
              <a:t>What is the cell of origin of TT2 translocation?</a:t>
            </a:r>
          </a:p>
          <a:p>
            <a:pPr algn="l" rtl="0"/>
            <a:r>
              <a:rPr lang="en-US" sz="2700" dirty="0" smtClean="0"/>
              <a:t>When the translocation is occurs- at embryonic stage or at the adult stage? </a:t>
            </a:r>
          </a:p>
          <a:p>
            <a:pPr algn="l" rtl="0"/>
            <a:endParaRPr lang="en-US" sz="2700" dirty="0" smtClean="0"/>
          </a:p>
          <a:p>
            <a:pPr algn="l" rtl="0"/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32504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GR-TV.jpg"/>
          <p:cNvPicPr/>
          <p:nvPr/>
        </p:nvPicPr>
        <p:blipFill rotWithShape="1">
          <a:blip r:embed="rId2" cstate="print"/>
          <a:srcRect t="31266" b="39442"/>
          <a:stretch/>
        </p:blipFill>
        <p:spPr>
          <a:xfrm>
            <a:off x="4572000" y="1844824"/>
            <a:ext cx="4217726" cy="1296144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The transgene model </a:t>
            </a:r>
            <a:endParaRPr lang="he-IL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347700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CRE Recombinase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3347700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TT2 Translocation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23425" r="13364" b="11337"/>
          <a:stretch/>
        </p:blipFill>
        <p:spPr>
          <a:xfrm>
            <a:off x="971600" y="4669969"/>
            <a:ext cx="2728492" cy="185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23425" r="13364" b="11337"/>
          <a:stretch/>
        </p:blipFill>
        <p:spPr>
          <a:xfrm>
            <a:off x="5515916" y="4669969"/>
            <a:ext cx="2728492" cy="18553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058101" y="3895893"/>
            <a:ext cx="277745" cy="657364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Down Arrow 10"/>
          <p:cNvSpPr/>
          <p:nvPr/>
        </p:nvSpPr>
        <p:spPr>
          <a:xfrm>
            <a:off x="6670519" y="3898364"/>
            <a:ext cx="277745" cy="657364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60"/>
          <a:stretch/>
        </p:blipFill>
        <p:spPr>
          <a:xfrm>
            <a:off x="827584" y="1595884"/>
            <a:ext cx="3312368" cy="23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l="14450" t="29587" r="68091" b="60780"/>
          <a:stretch/>
        </p:blipFill>
        <p:spPr>
          <a:xfrm>
            <a:off x="3963421" y="2195120"/>
            <a:ext cx="1718310" cy="533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656662">
            <a:off x="4113706" y="1750202"/>
            <a:ext cx="824265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TT202x VAV CRE</a:t>
            </a:r>
            <a:endParaRPr lang="he-IL" sz="750" dirty="0"/>
          </a:p>
        </p:txBody>
      </p:sp>
      <p:sp>
        <p:nvSpPr>
          <p:cNvPr id="7" name="TextBox 6"/>
          <p:cNvSpPr txBox="1"/>
          <p:nvPr/>
        </p:nvSpPr>
        <p:spPr>
          <a:xfrm rot="18656662">
            <a:off x="4458215" y="1916255"/>
            <a:ext cx="421910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TT202</a:t>
            </a:r>
            <a:endParaRPr lang="he-IL" sz="750" dirty="0"/>
          </a:p>
        </p:txBody>
      </p:sp>
      <p:sp>
        <p:nvSpPr>
          <p:cNvPr id="8" name="TextBox 7"/>
          <p:cNvSpPr txBox="1"/>
          <p:nvPr/>
        </p:nvSpPr>
        <p:spPr>
          <a:xfrm rot="18656662">
            <a:off x="4756983" y="1910409"/>
            <a:ext cx="316112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WT</a:t>
            </a:r>
            <a:endParaRPr lang="he-IL" sz="750" dirty="0"/>
          </a:p>
        </p:txBody>
      </p:sp>
      <p:sp>
        <p:nvSpPr>
          <p:cNvPr id="9" name="TextBox 8"/>
          <p:cNvSpPr txBox="1"/>
          <p:nvPr/>
        </p:nvSpPr>
        <p:spPr>
          <a:xfrm rot="18656662">
            <a:off x="4915805" y="1835161"/>
            <a:ext cx="647934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N.C primers</a:t>
            </a:r>
            <a:endParaRPr lang="he-IL" sz="750" dirty="0"/>
          </a:p>
        </p:txBody>
      </p:sp>
      <p:sp>
        <p:nvSpPr>
          <p:cNvPr id="10" name="TextBox 9"/>
          <p:cNvSpPr txBox="1"/>
          <p:nvPr/>
        </p:nvSpPr>
        <p:spPr>
          <a:xfrm rot="18656662">
            <a:off x="5137819" y="1835160"/>
            <a:ext cx="609462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N.C mouse</a:t>
            </a:r>
            <a:endParaRPr lang="he-IL" sz="750" dirty="0"/>
          </a:p>
        </p:txBody>
      </p:sp>
      <p:sp>
        <p:nvSpPr>
          <p:cNvPr id="11" name="TextBox 10"/>
          <p:cNvSpPr txBox="1"/>
          <p:nvPr/>
        </p:nvSpPr>
        <p:spPr>
          <a:xfrm rot="18656662">
            <a:off x="5409422" y="1915885"/>
            <a:ext cx="399526" cy="2077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50" dirty="0"/>
              <a:t>P.C</a:t>
            </a:r>
            <a:endParaRPr lang="he-IL" sz="75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832421" y="1840426"/>
            <a:ext cx="109150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dirty="0"/>
              <a:t>DNA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 smtClean="0"/>
              <a:t>TT2</a:t>
            </a:r>
            <a:endParaRPr lang="he-IL" sz="105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874782" y="3017038"/>
            <a:ext cx="1091507" cy="9002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dirty="0"/>
              <a:t>mRNA</a:t>
            </a:r>
          </a:p>
          <a:p>
            <a:endParaRPr lang="en-US" sz="1050" dirty="0"/>
          </a:p>
          <a:p>
            <a:r>
              <a:rPr lang="en-US" sz="1050" dirty="0" smtClean="0"/>
              <a:t>TT2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CRE</a:t>
            </a:r>
            <a:endParaRPr lang="he-IL" sz="1050" dirty="0"/>
          </a:p>
        </p:txBody>
      </p:sp>
      <p:sp>
        <p:nvSpPr>
          <p:cNvPr id="15" name="TextBox 14"/>
          <p:cNvSpPr txBox="1"/>
          <p:nvPr/>
        </p:nvSpPr>
        <p:spPr>
          <a:xfrm rot="18749114">
            <a:off x="4590300" y="2894993"/>
            <a:ext cx="651140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TT202x VAV</a:t>
            </a:r>
            <a:endParaRPr lang="he-IL" sz="750" dirty="0"/>
          </a:p>
        </p:txBody>
      </p:sp>
      <p:sp>
        <p:nvSpPr>
          <p:cNvPr id="16" name="TextBox 15"/>
          <p:cNvSpPr txBox="1"/>
          <p:nvPr/>
        </p:nvSpPr>
        <p:spPr>
          <a:xfrm rot="18720342">
            <a:off x="4981775" y="2934905"/>
            <a:ext cx="421910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TT202</a:t>
            </a:r>
            <a:endParaRPr lang="he-IL" sz="750" dirty="0"/>
          </a:p>
        </p:txBody>
      </p:sp>
      <p:sp>
        <p:nvSpPr>
          <p:cNvPr id="17" name="TextBox 16"/>
          <p:cNvSpPr txBox="1"/>
          <p:nvPr/>
        </p:nvSpPr>
        <p:spPr>
          <a:xfrm rot="18554391">
            <a:off x="4427084" y="2999255"/>
            <a:ext cx="316112" cy="2077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50" dirty="0"/>
              <a:t>WT</a:t>
            </a:r>
            <a:endParaRPr lang="he-IL" sz="750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4"/>
          <a:srcRect l="33293" t="26686" r="55785" b="68129"/>
          <a:stretch/>
        </p:blipFill>
        <p:spPr>
          <a:xfrm>
            <a:off x="4126094" y="3253691"/>
            <a:ext cx="1169900" cy="31242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4"/>
          <a:srcRect l="48698" t="30021" r="40661" b="63388"/>
          <a:stretch/>
        </p:blipFill>
        <p:spPr>
          <a:xfrm>
            <a:off x="4126094" y="3662215"/>
            <a:ext cx="1169900" cy="312420"/>
          </a:xfrm>
          <a:prstGeom prst="rect">
            <a:avLst/>
          </a:prstGeom>
        </p:spPr>
      </p:pic>
      <p:sp>
        <p:nvSpPr>
          <p:cNvPr id="39" name="כותרת 1"/>
          <p:cNvSpPr txBox="1">
            <a:spLocks/>
          </p:cNvSpPr>
          <p:nvPr/>
        </p:nvSpPr>
        <p:spPr>
          <a:xfrm>
            <a:off x="467544" y="1257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0">
              <a:spcBef>
                <a:spcPct val="0"/>
              </a:spcBef>
            </a:pPr>
            <a:r>
              <a:rPr lang="en-US" sz="2600" b="1" dirty="0" smtClean="0"/>
              <a:t>Tg-TT2 conditionally expresses TT2 under the control of </a:t>
            </a:r>
            <a:r>
              <a:rPr lang="en-US" sz="2600" b="1" dirty="0" err="1" smtClean="0"/>
              <a:t>Cre-recombinase</a:t>
            </a:r>
            <a:endParaRPr lang="he-IL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4365104"/>
            <a:ext cx="2953297" cy="2116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2060848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DNA</a:t>
            </a:r>
            <a:endParaRPr lang="he-IL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43608" y="3214717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mRNA</a:t>
            </a:r>
            <a:endParaRPr lang="he-IL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5374957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protein</a:t>
            </a:r>
            <a:endParaRPr lang="he-IL" sz="3600" dirty="0"/>
          </a:p>
        </p:txBody>
      </p:sp>
      <p:sp>
        <p:nvSpPr>
          <p:cNvPr id="4" name="Oval 3"/>
          <p:cNvSpPr/>
          <p:nvPr/>
        </p:nvSpPr>
        <p:spPr>
          <a:xfrm>
            <a:off x="4177296" y="2067753"/>
            <a:ext cx="588277" cy="7447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631795" y="3260307"/>
            <a:ext cx="768018" cy="7447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4283968" y="5733257"/>
            <a:ext cx="741103" cy="5040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2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</a:t>
            </a:r>
            <a:r>
              <a:rPr lang="en-US" dirty="0" smtClean="0"/>
              <a:t> </a:t>
            </a:r>
            <a:r>
              <a:rPr lang="en-US" dirty="0" err="1" smtClean="0"/>
              <a:t>Recombinase</a:t>
            </a:r>
            <a:r>
              <a:rPr lang="en-US" dirty="0" smtClean="0"/>
              <a:t> promoters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171419"/>
              </p:ext>
            </p:extLst>
          </p:nvPr>
        </p:nvGraphicFramePr>
        <p:xfrm>
          <a:off x="1907704" y="2132856"/>
          <a:ext cx="5486400" cy="3131813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743200"/>
                <a:gridCol w="2743200"/>
              </a:tblGrid>
              <a:tr h="1089653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LCK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Promoter</a:t>
                      </a:r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VAV Promoter</a:t>
                      </a:r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896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Activated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in T cells</a:t>
                      </a:r>
                      <a:endParaRPr lang="he-IL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he-IL" sz="3200" dirty="0" smtClean="0"/>
                    </a:p>
                    <a:p>
                      <a:pPr algn="ctr" rtl="1"/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Activated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in all </a:t>
                      </a:r>
                      <a:r>
                        <a:rPr lang="en-US" sz="3200" b="0" dirty="0" smtClean="0"/>
                        <a:t>hematopoietic cells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e-IL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he-IL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mating outcomes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23425" r="13364" b="11337"/>
          <a:stretch/>
        </p:blipFill>
        <p:spPr>
          <a:xfrm>
            <a:off x="963788" y="1772816"/>
            <a:ext cx="2728492" cy="185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23425" r="13364" b="11337"/>
          <a:stretch/>
        </p:blipFill>
        <p:spPr>
          <a:xfrm>
            <a:off x="5508104" y="1772816"/>
            <a:ext cx="2728492" cy="1855375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4067944" y="2204864"/>
            <a:ext cx="1080120" cy="100811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522044" y="1441919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TT2 Translocation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1484784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VAV CRE</a:t>
            </a:r>
            <a:endParaRPr lang="he-IL" dirty="0"/>
          </a:p>
        </p:txBody>
      </p:sp>
      <p:sp>
        <p:nvSpPr>
          <p:cNvPr id="18" name="Down Arrow 17"/>
          <p:cNvSpPr/>
          <p:nvPr/>
        </p:nvSpPr>
        <p:spPr>
          <a:xfrm>
            <a:off x="4525392" y="3356992"/>
            <a:ext cx="14401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Group 23"/>
          <p:cNvGrpSpPr/>
          <p:nvPr/>
        </p:nvGrpSpPr>
        <p:grpSpPr>
          <a:xfrm>
            <a:off x="708942" y="4719321"/>
            <a:ext cx="7751490" cy="1034098"/>
            <a:chOff x="780950" y="4719321"/>
            <a:chExt cx="7751490" cy="1034098"/>
          </a:xfrm>
        </p:grpSpPr>
        <p:grpSp>
          <p:nvGrpSpPr>
            <p:cNvPr id="23" name="Group 22"/>
            <p:cNvGrpSpPr/>
            <p:nvPr/>
          </p:nvGrpSpPr>
          <p:grpSpPr>
            <a:xfrm>
              <a:off x="780950" y="4719321"/>
              <a:ext cx="5671716" cy="1034096"/>
              <a:chOff x="780950" y="4719321"/>
              <a:chExt cx="5671716" cy="103409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08" t="23425" r="13364" b="11337"/>
              <a:stretch/>
            </p:blipFill>
            <p:spPr>
              <a:xfrm>
                <a:off x="780950" y="4719321"/>
                <a:ext cx="1512168" cy="102827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08" t="23425" r="13364" b="11337"/>
              <a:stretch/>
            </p:blipFill>
            <p:spPr>
              <a:xfrm>
                <a:off x="2860724" y="4725142"/>
                <a:ext cx="1512168" cy="102827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08" t="23425" r="13364" b="11337"/>
              <a:stretch/>
            </p:blipFill>
            <p:spPr>
              <a:xfrm>
                <a:off x="4940498" y="4725142"/>
                <a:ext cx="1512168" cy="1028275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23425" r="13364" b="11337"/>
            <a:stretch/>
          </p:blipFill>
          <p:spPr>
            <a:xfrm>
              <a:off x="7020272" y="4725144"/>
              <a:ext cx="1512168" cy="102827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12" y="425412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TT2-\</a:t>
            </a:r>
            <a:r>
              <a:rPr lang="en-US" dirty="0"/>
              <a:t>VAV CRE-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6" y="4258404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TT2+\VAV CRE-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4283968" y="4258404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TT2-\VAV CRE+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6444208" y="4259188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TT2+\VAV CRE+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53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My main research Device </a:t>
            </a:r>
            <a:endParaRPr lang="he-IL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" y="1988840"/>
            <a:ext cx="3043087" cy="410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474752" cy="331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2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of the sequences </a:t>
            </a:r>
            <a:endParaRPr lang="he-IL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23728" y="1916832"/>
            <a:ext cx="5184576" cy="1851117"/>
            <a:chOff x="3059832" y="2099283"/>
            <a:chExt cx="5472608" cy="1821073"/>
          </a:xfrm>
        </p:grpSpPr>
        <p:pic>
          <p:nvPicPr>
            <p:cNvPr id="4" name="Picture 3" descr="TEGR-TV.jpg"/>
            <p:cNvPicPr/>
            <p:nvPr/>
          </p:nvPicPr>
          <p:blipFill rotWithShape="1">
            <a:blip r:embed="rId3" cstate="print"/>
            <a:srcRect l="9459" t="37667" r="8955" b="48908"/>
            <a:stretch/>
          </p:blipFill>
          <p:spPr>
            <a:xfrm>
              <a:off x="3059832" y="2099283"/>
              <a:ext cx="5472608" cy="79208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0" y="3573016"/>
              <a:ext cx="936104" cy="3473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r>
                <a:rPr lang="en-US" dirty="0">
                  <a:solidFill>
                    <a:schemeClr val="tx1"/>
                  </a:solidFill>
                </a:rPr>
                <a:t>6</a:t>
              </a:r>
              <a:r>
                <a:rPr lang="en-US" dirty="0" smtClean="0">
                  <a:solidFill>
                    <a:schemeClr val="tx1"/>
                  </a:solidFill>
                </a:rPr>
                <a:t>0 bp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572000" y="3023595"/>
              <a:ext cx="0" cy="5227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72000" y="3022352"/>
              <a:ext cx="0" cy="5227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86896" y="3009652"/>
              <a:ext cx="0" cy="5227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779912" y="2266554"/>
            <a:ext cx="1008112" cy="382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TT2</a:t>
            </a:r>
            <a:endParaRPr lang="he-IL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31542" y="4797152"/>
            <a:ext cx="3856682" cy="1656184"/>
            <a:chOff x="2787675" y="4797152"/>
            <a:chExt cx="3856682" cy="1656184"/>
          </a:xfrm>
        </p:grpSpPr>
        <p:grpSp>
          <p:nvGrpSpPr>
            <p:cNvPr id="28" name="Group 27"/>
            <p:cNvGrpSpPr/>
            <p:nvPr/>
          </p:nvGrpSpPr>
          <p:grpSpPr>
            <a:xfrm>
              <a:off x="2787675" y="4797152"/>
              <a:ext cx="3856682" cy="288032"/>
              <a:chOff x="98996" y="4869160"/>
              <a:chExt cx="4833044" cy="576064"/>
            </a:xfrm>
          </p:grpSpPr>
          <p:sp>
            <p:nvSpPr>
              <p:cNvPr id="23" name="Round Single Corner Rectangle 22"/>
              <p:cNvSpPr/>
              <p:nvPr/>
            </p:nvSpPr>
            <p:spPr>
              <a:xfrm>
                <a:off x="1619672" y="4869160"/>
                <a:ext cx="1800200" cy="576064"/>
              </a:xfrm>
              <a:prstGeom prst="round1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VAV CRE</a:t>
                </a:r>
                <a:endParaRPr lang="he-IL" sz="2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>
              <a:xfrm>
                <a:off x="3419872" y="5157192"/>
                <a:ext cx="151216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8996" y="5157192"/>
                <a:ext cx="151216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4189222" y="5884242"/>
              <a:ext cx="685970" cy="5690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450 bp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189221" y="5324493"/>
              <a:ext cx="0" cy="53140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60032" y="5311583"/>
              <a:ext cx="0" cy="53140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ight Arrow 25"/>
          <p:cNvSpPr/>
          <p:nvPr/>
        </p:nvSpPr>
        <p:spPr>
          <a:xfrm>
            <a:off x="4015884" y="4605490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ight Arrow 34"/>
          <p:cNvSpPr/>
          <p:nvPr/>
        </p:nvSpPr>
        <p:spPr>
          <a:xfrm>
            <a:off x="3481535" y="2041809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Left Arrow 35"/>
          <p:cNvSpPr/>
          <p:nvPr/>
        </p:nvSpPr>
        <p:spPr>
          <a:xfrm flipV="1">
            <a:off x="4659039" y="4594522"/>
            <a:ext cx="298942" cy="66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Left Arrow 37"/>
          <p:cNvSpPr/>
          <p:nvPr/>
        </p:nvSpPr>
        <p:spPr>
          <a:xfrm>
            <a:off x="4211960" y="2072319"/>
            <a:ext cx="304191" cy="60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67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332656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4000" b="1" dirty="0" smtClean="0"/>
              <a:t>The hematopoietic system</a:t>
            </a:r>
            <a:endParaRPr lang="en-US" sz="4000" b="1" dirty="0"/>
          </a:p>
        </p:txBody>
      </p:sp>
      <p:sp>
        <p:nvSpPr>
          <p:cNvPr id="5" name="מלבן 4"/>
          <p:cNvSpPr/>
          <p:nvPr/>
        </p:nvSpPr>
        <p:spPr>
          <a:xfrm>
            <a:off x="7460560" y="6488668"/>
            <a:ext cx="168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Dick et al. 2012</a:t>
            </a:r>
            <a:endParaRPr lang="he-IL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6680" y="1628800"/>
            <a:ext cx="8737319" cy="4536504"/>
            <a:chOff x="406680" y="1628800"/>
            <a:chExt cx="8737319" cy="4536504"/>
          </a:xfrm>
        </p:grpSpPr>
        <p:grpSp>
          <p:nvGrpSpPr>
            <p:cNvPr id="6" name="Group 5"/>
            <p:cNvGrpSpPr/>
            <p:nvPr/>
          </p:nvGrpSpPr>
          <p:grpSpPr>
            <a:xfrm>
              <a:off x="406680" y="1628800"/>
              <a:ext cx="7621704" cy="4536504"/>
              <a:chOff x="406680" y="980728"/>
              <a:chExt cx="8341784" cy="518457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2512" t="50653" r="19165" b="5043"/>
              <a:stretch/>
            </p:blipFill>
            <p:spPr bwMode="auto">
              <a:xfrm>
                <a:off x="406680" y="1412776"/>
                <a:ext cx="8341784" cy="4752528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83568" y="981889"/>
                <a:ext cx="3105968" cy="43088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200" b="1" dirty="0" smtClean="0"/>
                  <a:t>Stem Cell</a:t>
                </a:r>
                <a:endParaRPr lang="he-IL" sz="2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61544" y="981889"/>
                <a:ext cx="1646560" cy="430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200" b="1" dirty="0" smtClean="0"/>
                  <a:t>Progenitor</a:t>
                </a:r>
                <a:endParaRPr lang="he-IL" sz="22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75176" y="980728"/>
                <a:ext cx="2381200" cy="43088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200" b="1" dirty="0" smtClean="0"/>
                  <a:t>Mature Cell</a:t>
                </a:r>
                <a:endParaRPr lang="he-IL" sz="2200" b="1" dirty="0"/>
              </a:p>
            </p:txBody>
          </p:sp>
        </p:grpSp>
        <p:sp>
          <p:nvSpPr>
            <p:cNvPr id="9" name="Right Brace 8"/>
            <p:cNvSpPr/>
            <p:nvPr/>
          </p:nvSpPr>
          <p:spPr>
            <a:xfrm>
              <a:off x="7524328" y="2492896"/>
              <a:ext cx="207784" cy="108012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524328" y="3717032"/>
              <a:ext cx="207784" cy="216024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12360" y="2636912"/>
              <a:ext cx="1331639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200" b="1" dirty="0" smtClean="0"/>
                <a:t>Lymphoid Branch</a:t>
              </a:r>
              <a:endParaRPr lang="he-IL" sz="2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12360" y="4459759"/>
              <a:ext cx="1331639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200" b="1" dirty="0" smtClean="0"/>
                <a:t>Myeloid Branch</a:t>
              </a:r>
              <a:endParaRPr lang="he-IL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060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8720"/>
            <a:ext cx="4320480" cy="49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 Electrophoresis examples</a:t>
            </a:r>
            <a:r>
              <a:rPr lang="he-IL" sz="4000" b="1" dirty="0" smtClean="0"/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2433" r="6295"/>
          <a:stretch/>
        </p:blipFill>
        <p:spPr>
          <a:xfrm>
            <a:off x="611560" y="1435146"/>
            <a:ext cx="3960440" cy="387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5" r="7058" b="10937"/>
          <a:stretch/>
        </p:blipFill>
        <p:spPr>
          <a:xfrm rot="16200000">
            <a:off x="4618860" y="1404017"/>
            <a:ext cx="3820665" cy="3914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450876"/>
            <a:ext cx="2185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Vav-Cre</a:t>
            </a:r>
            <a:r>
              <a:rPr lang="en-US" b="1" dirty="0" smtClean="0"/>
              <a:t> examination</a:t>
            </a:r>
            <a:endParaRPr lang="he-I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9225" y="1484164"/>
            <a:ext cx="2185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Tel-Tif2 examination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2273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</a:t>
            </a:r>
            <a:endParaRPr lang="he-IL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First time in a lab</a:t>
            </a:r>
            <a:endParaRPr lang="he-IL" dirty="0" smtClean="0"/>
          </a:p>
          <a:p>
            <a:pPr algn="l" rtl="0"/>
            <a:r>
              <a:rPr lang="en-US" dirty="0" smtClean="0"/>
              <a:t>Practical research tools</a:t>
            </a:r>
            <a:endParaRPr lang="he-IL" dirty="0" smtClean="0"/>
          </a:p>
          <a:p>
            <a:pPr algn="l" rtl="0"/>
            <a:r>
              <a:rPr lang="en-US" dirty="0" smtClean="0"/>
              <a:t>How  to conduct an experiment </a:t>
            </a:r>
            <a:endParaRPr lang="he-IL" dirty="0" smtClean="0"/>
          </a:p>
          <a:p>
            <a:pPr algn="l" rtl="0"/>
            <a:r>
              <a:rPr lang="en-US" b="1" dirty="0" smtClean="0"/>
              <a:t>The need of patience!</a:t>
            </a:r>
            <a:endParaRPr lang="he-IL" b="1" dirty="0" smtClean="0"/>
          </a:p>
          <a:p>
            <a:pPr algn="l" rtl="0"/>
            <a:endParaRPr lang="he-IL" b="1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93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Mix </a:t>
            </a:r>
            <a:r>
              <a:rPr lang="en-US" sz="4000" b="1" dirty="0" smtClean="0"/>
              <a:t>phenotype acute leukemia</a:t>
            </a:r>
            <a:endParaRPr lang="he-IL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483768" y="1988840"/>
            <a:ext cx="3672408" cy="3102471"/>
            <a:chOff x="3059832" y="3140968"/>
            <a:chExt cx="3024336" cy="22383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575" y="3140968"/>
              <a:ext cx="2228850" cy="22383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59832" y="3861048"/>
              <a:ext cx="3024336" cy="11324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T cell markers</a:t>
              </a:r>
            </a:p>
            <a:p>
              <a:pPr algn="ctr"/>
              <a:r>
                <a:rPr lang="en-US" sz="2400" b="1" dirty="0"/>
                <a:t>&amp;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Myeloid markers</a:t>
              </a:r>
            </a:p>
            <a:p>
              <a:pPr algn="ctr"/>
              <a:endParaRPr lang="he-IL" sz="24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5805264"/>
            <a:ext cx="87129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Mix phenotype acute leukemia - 2-5% of acute leukemia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T/M – 25% of MPAL</a:t>
            </a:r>
            <a:endParaRPr lang="he-IL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048672" cy="2016224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0650"/>
            <a:ext cx="7992888" cy="1626871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41784" y="2564904"/>
            <a:ext cx="7780789" cy="2384301"/>
            <a:chOff x="240" y="883"/>
            <a:chExt cx="5088" cy="1813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924" y="892"/>
              <a:ext cx="2517" cy="686"/>
              <a:chOff x="951" y="892"/>
              <a:chExt cx="2182" cy="686"/>
            </a:xfrm>
          </p:grpSpPr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536" y="892"/>
                <a:ext cx="903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5050"/>
                    </a:solidFill>
                  </a:rPr>
                  <a:t>T cell markers</a:t>
                </a:r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 rot="5400000" flipV="1">
                <a:off x="1905" y="351"/>
                <a:ext cx="273" cy="2182"/>
              </a:xfrm>
              <a:prstGeom prst="leftBrace">
                <a:avLst>
                  <a:gd name="adj1" fmla="val 80904"/>
                  <a:gd name="adj2" fmla="val 5053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 dirty="0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409" y="892"/>
              <a:ext cx="1342" cy="686"/>
              <a:chOff x="3456" y="892"/>
              <a:chExt cx="1296" cy="686"/>
            </a:xfrm>
          </p:grpSpPr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3456" y="892"/>
                <a:ext cx="110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5050"/>
                    </a:solidFill>
                  </a:rPr>
                  <a:t>Myeloid markers</a:t>
                </a:r>
              </a:p>
            </p:txBody>
          </p:sp>
          <p:sp>
            <p:nvSpPr>
              <p:cNvPr id="17" name="AutoShape 11"/>
              <p:cNvSpPr>
                <a:spLocks/>
              </p:cNvSpPr>
              <p:nvPr/>
            </p:nvSpPr>
            <p:spPr bwMode="auto">
              <a:xfrm rot="5400000" flipV="1">
                <a:off x="3982" y="809"/>
                <a:ext cx="273" cy="1266"/>
              </a:xfrm>
              <a:prstGeom prst="leftBrace">
                <a:avLst>
                  <a:gd name="adj1" fmla="val 51485"/>
                  <a:gd name="adj2" fmla="val 5053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368" y="883"/>
              <a:ext cx="960" cy="701"/>
              <a:chOff x="2688" y="892"/>
              <a:chExt cx="960" cy="701"/>
            </a:xfrm>
          </p:grpSpPr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2688" y="892"/>
                <a:ext cx="960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5050"/>
                    </a:solidFill>
                  </a:rPr>
                  <a:t>NK cell marker</a:t>
                </a:r>
              </a:p>
            </p:txBody>
          </p:sp>
          <p:sp>
            <p:nvSpPr>
              <p:cNvPr id="15" name="AutoShape 24"/>
              <p:cNvSpPr>
                <a:spLocks/>
              </p:cNvSpPr>
              <p:nvPr/>
            </p:nvSpPr>
            <p:spPr bwMode="auto">
              <a:xfrm rot="5400000" flipV="1">
                <a:off x="3077" y="1309"/>
                <a:ext cx="288" cy="279"/>
              </a:xfrm>
              <a:prstGeom prst="leftBrace">
                <a:avLst>
                  <a:gd name="adj1" fmla="val 11032"/>
                  <a:gd name="adj2" fmla="val 5053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 dirty="0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40" y="883"/>
              <a:ext cx="960" cy="701"/>
              <a:chOff x="2688" y="892"/>
              <a:chExt cx="960" cy="701"/>
            </a:xfrm>
          </p:grpSpPr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2688" y="892"/>
                <a:ext cx="960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5050"/>
                    </a:solidFill>
                  </a:rPr>
                  <a:t>progenitors marker</a:t>
                </a:r>
              </a:p>
            </p:txBody>
          </p:sp>
          <p:sp>
            <p:nvSpPr>
              <p:cNvPr id="13" name="AutoShape 27"/>
              <p:cNvSpPr>
                <a:spLocks/>
              </p:cNvSpPr>
              <p:nvPr/>
            </p:nvSpPr>
            <p:spPr bwMode="auto">
              <a:xfrm rot="5400000" flipV="1">
                <a:off x="3077" y="1309"/>
                <a:ext cx="288" cy="279"/>
              </a:xfrm>
              <a:prstGeom prst="leftBrace">
                <a:avLst>
                  <a:gd name="adj1" fmla="val 11032"/>
                  <a:gd name="adj2" fmla="val 5053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 dirty="0"/>
              </a:p>
            </p:txBody>
          </p:sp>
        </p:grpSp>
        <p:sp>
          <p:nvSpPr>
            <p:cNvPr id="9" name="Line 28"/>
            <p:cNvSpPr>
              <a:spLocks noChangeShapeType="1"/>
            </p:cNvSpPr>
            <p:nvPr/>
          </p:nvSpPr>
          <p:spPr bwMode="auto">
            <a:xfrm flipH="1">
              <a:off x="898" y="1584"/>
              <a:ext cx="14" cy="1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>
              <a:off x="3440" y="1584"/>
              <a:ext cx="0" cy="1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4752" y="1584"/>
              <a:ext cx="7" cy="1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7"/>
          <a:stretch>
            <a:fillRect/>
          </a:stretch>
        </p:blipFill>
        <p:spPr bwMode="auto">
          <a:xfrm>
            <a:off x="6064536" y="520824"/>
            <a:ext cx="3048000" cy="10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67699" y="1484784"/>
            <a:ext cx="15113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T/M leukemia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9129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60648"/>
            <a:ext cx="1832103" cy="7026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152" y="3417448"/>
            <a:ext cx="4669059" cy="779314"/>
          </a:xfrm>
          <a:prstGeom prst="rect">
            <a:avLst/>
          </a:prstGeom>
          <a:noFill/>
          <a:ln w="38100">
            <a:solidFill>
              <a:srgbClr val="06C025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13465" y="185654"/>
            <a:ext cx="16902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ETV6</a:t>
            </a:r>
          </a:p>
          <a:p>
            <a:pPr algn="ctr" rtl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Transcriptional </a:t>
            </a:r>
          </a:p>
          <a:p>
            <a:pPr algn="ctr" rtl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repressor</a:t>
            </a:r>
          </a:p>
          <a:p>
            <a:pPr marL="0" lvl="2" algn="ctr" rtl="0"/>
            <a:endParaRPr lang="he-IL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3844" y="3342074"/>
            <a:ext cx="14917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2" algn="ctr" rtl="0">
              <a:buSzPct val="70000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NCOA2</a:t>
            </a:r>
          </a:p>
          <a:p>
            <a:pPr marL="0" lvl="2" algn="ctr" rtl="0">
              <a:buSzPct val="70000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Transcriptional</a:t>
            </a:r>
          </a:p>
          <a:p>
            <a:pPr marL="0" lvl="2" algn="ctr" rtl="0">
              <a:buSzPct val="70000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co-activator</a:t>
            </a:r>
          </a:p>
          <a:p>
            <a:pPr marL="285750" lvl="2" indent="-285750" algn="ctr" rtl="0">
              <a:buFont typeface="Arial" pitchFamily="34" charset="0"/>
              <a:buChar char="•"/>
            </a:pPr>
            <a:endParaRPr lang="he-IL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5606851" y="4232752"/>
            <a:ext cx="3384749" cy="2004560"/>
            <a:chOff x="1979712" y="3424514"/>
            <a:chExt cx="4004819" cy="2289685"/>
          </a:xfrm>
        </p:grpSpPr>
        <p:sp>
          <p:nvSpPr>
            <p:cNvPr id="12" name="TextBox 11"/>
            <p:cNvSpPr txBox="1"/>
            <p:nvPr/>
          </p:nvSpPr>
          <p:spPr>
            <a:xfrm>
              <a:off x="1979712" y="4806103"/>
              <a:ext cx="2304237" cy="6199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lvl="2" algn="ctr" rtl="0">
                <a:buSzPct val="70000"/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Repression</a:t>
              </a:r>
            </a:p>
            <a:p>
              <a:pPr marL="285750" lvl="2" indent="-285750" algn="ctr" rtl="0">
                <a:buFont typeface="Arial" pitchFamily="34" charset="0"/>
                <a:buChar char="•"/>
              </a:pPr>
              <a:endParaRPr lang="he-IL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0294" y="4839031"/>
              <a:ext cx="2304237" cy="8751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lvl="2" algn="ctr" rtl="0">
                <a:buSzPct val="70000"/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Epigenetic modification</a:t>
              </a:r>
            </a:p>
            <a:p>
              <a:pPr marL="285750" lvl="2" indent="-285750" algn="ctr" rtl="0">
                <a:buFont typeface="Arial" pitchFamily="34" charset="0"/>
                <a:buChar char="•"/>
              </a:pPr>
              <a:endParaRPr lang="he-IL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68383" y="3424514"/>
              <a:ext cx="3253016" cy="75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מחבר חץ ישר 2"/>
            <p:cNvCxnSpPr/>
            <p:nvPr/>
          </p:nvCxnSpPr>
          <p:spPr>
            <a:xfrm>
              <a:off x="3131830" y="4211956"/>
              <a:ext cx="0" cy="6270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חץ ישר 13"/>
            <p:cNvCxnSpPr/>
            <p:nvPr/>
          </p:nvCxnSpPr>
          <p:spPr>
            <a:xfrm>
              <a:off x="3897262" y="4211956"/>
              <a:ext cx="720080" cy="594148"/>
            </a:xfrm>
            <a:prstGeom prst="straightConnector1">
              <a:avLst/>
            </a:prstGeom>
            <a:ln w="19050">
              <a:solidFill>
                <a:srgbClr val="06C02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4832413" y="4203163"/>
              <a:ext cx="567680" cy="602941"/>
            </a:xfrm>
            <a:prstGeom prst="straightConnector1">
              <a:avLst/>
            </a:prstGeom>
            <a:ln w="19050">
              <a:solidFill>
                <a:srgbClr val="06C02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>
              <a:off x="2684733" y="3424514"/>
              <a:ext cx="8108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>
              <a:off x="2673126" y="4144594"/>
              <a:ext cx="8108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flipV="1">
              <a:off x="2684733" y="3424514"/>
              <a:ext cx="0" cy="7200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3483989" y="3424514"/>
              <a:ext cx="2429497" cy="0"/>
            </a:xfrm>
            <a:prstGeom prst="line">
              <a:avLst/>
            </a:prstGeom>
            <a:ln w="38100">
              <a:solidFill>
                <a:srgbClr val="06C0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/>
            <p:nvPr/>
          </p:nvCxnSpPr>
          <p:spPr>
            <a:xfrm>
              <a:off x="3483989" y="4144594"/>
              <a:ext cx="2429497" cy="0"/>
            </a:xfrm>
            <a:prstGeom prst="line">
              <a:avLst/>
            </a:prstGeom>
            <a:ln w="38100">
              <a:solidFill>
                <a:srgbClr val="06C0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V="1">
              <a:off x="5913486" y="3424514"/>
              <a:ext cx="0" cy="720080"/>
            </a:xfrm>
            <a:prstGeom prst="line">
              <a:avLst/>
            </a:prstGeom>
            <a:ln w="38100">
              <a:solidFill>
                <a:srgbClr val="06C0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1520" y="1011019"/>
            <a:ext cx="87400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transcriptional repressor.</a:t>
            </a:r>
            <a:endParaRPr lang="en-US" sz="2000" dirty="0"/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Required </a:t>
            </a:r>
            <a:r>
              <a:rPr lang="en-US" sz="2000" dirty="0"/>
              <a:t>for the </a:t>
            </a:r>
            <a:r>
              <a:rPr lang="en-US" sz="2000" dirty="0" smtClean="0"/>
              <a:t>generation and </a:t>
            </a:r>
            <a:r>
              <a:rPr lang="en-US" sz="2000" dirty="0"/>
              <a:t>maintenance of </a:t>
            </a:r>
            <a:r>
              <a:rPr lang="en-US" sz="2000" dirty="0" smtClean="0"/>
              <a:t>BM hematopoietic </a:t>
            </a:r>
            <a:r>
              <a:rPr lang="en-US" sz="2000" dirty="0"/>
              <a:t>stem cells (HSC</a:t>
            </a:r>
            <a:r>
              <a:rPr lang="en-US" sz="2000" dirty="0" smtClean="0"/>
              <a:t>).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Involved </a:t>
            </a:r>
            <a:r>
              <a:rPr lang="en-US" sz="2000" dirty="0"/>
              <a:t>in over </a:t>
            </a:r>
            <a:r>
              <a:rPr lang="en-US" sz="2000" dirty="0" smtClean="0"/>
              <a:t>50 translocations</a:t>
            </a:r>
            <a:endParaRPr lang="en-US" sz="20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7544" y="4274017"/>
            <a:ext cx="8289032" cy="18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 transcriptional </a:t>
            </a:r>
            <a:r>
              <a:rPr lang="en-US" sz="2000" dirty="0" err="1" smtClean="0"/>
              <a:t>coactivator</a:t>
            </a:r>
            <a:endParaRPr lang="en-US" sz="2000" dirty="0"/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2000" dirty="0"/>
              <a:t>Involved in </a:t>
            </a:r>
            <a:r>
              <a:rPr lang="en-US" sz="2000" dirty="0" smtClean="0"/>
              <a:t>translocations</a:t>
            </a:r>
            <a:endParaRPr lang="en-US" sz="2000" dirty="0"/>
          </a:p>
          <a:p>
            <a:pPr algn="l" rtl="0">
              <a:lnSpc>
                <a:spcPct val="150000"/>
              </a:lnSpc>
              <a:buFontTx/>
              <a:buChar char="•"/>
            </a:pPr>
            <a:endParaRPr lang="en-US" sz="2000" dirty="0" smtClean="0"/>
          </a:p>
          <a:p>
            <a:pPr algn="l" rtl="0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55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18"/>
          <p:cNvSpPr/>
          <p:nvPr/>
        </p:nvSpPr>
        <p:spPr>
          <a:xfrm>
            <a:off x="809830" y="548679"/>
            <a:ext cx="7434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Our </a:t>
            </a:r>
            <a:r>
              <a:rPr lang="en-US" sz="4000" b="1" dirty="0" smtClean="0"/>
              <a:t>Hypothesis: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600" b="1" dirty="0" smtClean="0"/>
              <a:t>TEL-TIF2 </a:t>
            </a:r>
            <a:r>
              <a:rPr lang="en-US" sz="2600" b="1" dirty="0"/>
              <a:t>fusion protein is a major 'driver' of T/M </a:t>
            </a:r>
            <a:r>
              <a:rPr lang="en-US" sz="2600" b="1" dirty="0" err="1" smtClean="0"/>
              <a:t>leukemias</a:t>
            </a:r>
            <a:endParaRPr lang="he-IL" sz="2600" dirty="0"/>
          </a:p>
        </p:txBody>
      </p:sp>
      <p:pic>
        <p:nvPicPr>
          <p:cNvPr id="4098" name="Picture 2" descr="תוצאת תמונה עבור ‪man in maze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6739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2433760"/>
            <a:ext cx="3447003" cy="2473332"/>
            <a:chOff x="3059832" y="3140968"/>
            <a:chExt cx="3024336" cy="22383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576" y="3140968"/>
              <a:ext cx="2228851" cy="22383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59832" y="3861048"/>
              <a:ext cx="3024336" cy="11324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T cell markers</a:t>
              </a:r>
            </a:p>
            <a:p>
              <a:pPr algn="ctr"/>
              <a:r>
                <a:rPr lang="en-US" sz="2400" b="1" dirty="0"/>
                <a:t>&amp;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Myeloid markers</a:t>
              </a:r>
            </a:p>
            <a:p>
              <a:pPr algn="ctr"/>
              <a:endParaRPr lang="he-IL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00192" y="2433760"/>
            <a:ext cx="2556207" cy="2473332"/>
            <a:chOff x="3143480" y="783460"/>
            <a:chExt cx="3249744" cy="33753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480" y="783460"/>
              <a:ext cx="3249744" cy="3375369"/>
            </a:xfrm>
            <a:prstGeom prst="rect">
              <a:avLst/>
            </a:prstGeom>
          </p:spPr>
        </p:pic>
        <p:grpSp>
          <p:nvGrpSpPr>
            <p:cNvPr id="7" name="קבוצה 6"/>
            <p:cNvGrpSpPr/>
            <p:nvPr/>
          </p:nvGrpSpPr>
          <p:grpSpPr>
            <a:xfrm>
              <a:off x="3489255" y="2060848"/>
              <a:ext cx="2567576" cy="539540"/>
              <a:chOff x="2668384" y="3424514"/>
              <a:chExt cx="3253016" cy="754921"/>
            </a:xfrm>
          </p:grpSpPr>
          <p:pic>
            <p:nvPicPr>
              <p:cNvPr id="10" name="Picture 1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668384" y="3424514"/>
                <a:ext cx="3253016" cy="754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" name="מחבר ישר 21"/>
              <p:cNvCxnSpPr/>
              <p:nvPr/>
            </p:nvCxnSpPr>
            <p:spPr>
              <a:xfrm>
                <a:off x="2684733" y="3424514"/>
                <a:ext cx="81086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מחבר ישר 22"/>
              <p:cNvCxnSpPr/>
              <p:nvPr/>
            </p:nvCxnSpPr>
            <p:spPr>
              <a:xfrm>
                <a:off x="2673126" y="4144594"/>
                <a:ext cx="81086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ישר 23"/>
              <p:cNvCxnSpPr/>
              <p:nvPr/>
            </p:nvCxnSpPr>
            <p:spPr>
              <a:xfrm flipV="1">
                <a:off x="2684733" y="3424514"/>
                <a:ext cx="0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/>
              <p:cNvCxnSpPr/>
              <p:nvPr/>
            </p:nvCxnSpPr>
            <p:spPr>
              <a:xfrm>
                <a:off x="3483989" y="3424514"/>
                <a:ext cx="2429497" cy="0"/>
              </a:xfrm>
              <a:prstGeom prst="line">
                <a:avLst/>
              </a:prstGeom>
              <a:ln w="38100">
                <a:solidFill>
                  <a:srgbClr val="06C0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מחבר ישר 30"/>
              <p:cNvCxnSpPr/>
              <p:nvPr/>
            </p:nvCxnSpPr>
            <p:spPr>
              <a:xfrm>
                <a:off x="3483989" y="4144594"/>
                <a:ext cx="2429497" cy="0"/>
              </a:xfrm>
              <a:prstGeom prst="line">
                <a:avLst/>
              </a:prstGeom>
              <a:ln w="38100">
                <a:solidFill>
                  <a:srgbClr val="06C0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מחבר ישר 31"/>
              <p:cNvCxnSpPr/>
              <p:nvPr/>
            </p:nvCxnSpPr>
            <p:spPr>
              <a:xfrm flipV="1">
                <a:off x="5913486" y="3424514"/>
                <a:ext cx="0" cy="720080"/>
              </a:xfrm>
              <a:prstGeom prst="line">
                <a:avLst/>
              </a:prstGeom>
              <a:ln w="38100">
                <a:solidFill>
                  <a:srgbClr val="06C0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Left Arrow 13"/>
          <p:cNvSpPr/>
          <p:nvPr/>
        </p:nvSpPr>
        <p:spPr>
          <a:xfrm>
            <a:off x="3898497" y="3229425"/>
            <a:ext cx="1732576" cy="91965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827584" y="1959223"/>
            <a:ext cx="20882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Leukemic cell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845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0" cy="2736304"/>
          </a:xfrm>
        </p:spPr>
        <p:txBody>
          <a:bodyPr>
            <a:normAutofit fontScale="85000" lnSpcReduction="10000"/>
          </a:bodyPr>
          <a:lstStyle/>
          <a:p>
            <a:pPr marL="742950" indent="-742950" algn="l" rtl="0"/>
            <a:r>
              <a:rPr lang="en-US" b="1" dirty="0" smtClean="0"/>
              <a:t>Does TEL-TIF2 causes leukemia?</a:t>
            </a:r>
          </a:p>
          <a:p>
            <a:pPr marL="742950" indent="-742950" algn="l" rtl="0">
              <a:buNone/>
            </a:pPr>
            <a:endParaRPr lang="en-US" b="1" dirty="0" smtClean="0"/>
          </a:p>
          <a:p>
            <a:pPr marL="742950" indent="-742950" algn="l" rtl="0"/>
            <a:r>
              <a:rPr lang="en-US" b="1" dirty="0" smtClean="0"/>
              <a:t>Does TEL-TIF2 causes the T/M phenotype?</a:t>
            </a:r>
          </a:p>
          <a:p>
            <a:pPr marL="742950" indent="-742950" algn="l" rtl="0">
              <a:buNone/>
            </a:pPr>
            <a:endParaRPr lang="en-US" b="1" dirty="0" smtClean="0"/>
          </a:p>
          <a:p>
            <a:pPr marL="742950" indent="-742950" algn="l" rtl="0"/>
            <a:r>
              <a:rPr lang="en-US" b="1" dirty="0" smtClean="0"/>
              <a:t>What is the mechanism through which TEL-TIF2 causes T/M leukemia?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332656"/>
            <a:ext cx="56166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our research questions </a:t>
            </a:r>
            <a:endParaRPr lang="he-IL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46531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8047062" cy="42795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332656"/>
            <a:ext cx="59046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The transplantation model 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2676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7549</TotalTime>
  <Words>1102</Words>
  <Application>Microsoft Office PowerPoint</Application>
  <PresentationFormat>‫הצגה על המסך (4:3)</PresentationFormat>
  <Paragraphs>207</Paragraphs>
  <Slides>22</Slides>
  <Notes>17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4" baseType="lpstr">
      <vt:lpstr>ערכת נושא Office</vt:lpstr>
      <vt:lpstr>Prism 7</vt:lpstr>
      <vt:lpstr>Arrow project May 2017</vt:lpstr>
      <vt:lpstr>מצגת של PowerPoint</vt:lpstr>
      <vt:lpstr>Mix phenotype acute leukemia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What is the mechanism?</vt:lpstr>
      <vt:lpstr>The transgene model </vt:lpstr>
      <vt:lpstr>מצגת של PowerPoint</vt:lpstr>
      <vt:lpstr>Cre Recombinase promoters</vt:lpstr>
      <vt:lpstr>The mating outcomes</vt:lpstr>
      <vt:lpstr>My main research Device </vt:lpstr>
      <vt:lpstr>The length of the sequences </vt:lpstr>
      <vt:lpstr>מצגת של PowerPoint</vt:lpstr>
      <vt:lpstr> Electrophoresis examples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hila</dc:creator>
  <cp:lastModifiedBy>Lenovo</cp:lastModifiedBy>
  <cp:revision>821</cp:revision>
  <dcterms:modified xsi:type="dcterms:W3CDTF">2017-06-09T09:22:42Z</dcterms:modified>
</cp:coreProperties>
</file>