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5-469D-8266-AB0AC7E891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5-469D-8266-AB0AC7E891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5-469D-8266-AB0AC7E891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75-469D-8266-AB0AC7E891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75-469D-8266-AB0AC7E891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75-469D-8266-AB0AC7E891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75-469D-8266-AB0AC7E8915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75-469D-8266-AB0AC7E8915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875-469D-8266-AB0AC7E8915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875-469D-8266-AB0AC7E8915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875-469D-8266-AB0AC7E8915E}"/>
              </c:ext>
            </c:extLst>
          </c:dPt>
          <c:dLbls>
            <c:dLbl>
              <c:idx val="0"/>
              <c:layout>
                <c:manualLayout>
                  <c:x val="-2.6533993484948348E-2"/>
                  <c:y val="3.06337446375871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5-469D-8266-AB0AC7E8915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Sheet1!$B$2:$B$12</c:f>
              <c:strCache>
                <c:ptCount val="11"/>
                <c:pt idx="0">
                  <c:v>Other</c:v>
                </c:pt>
                <c:pt idx="1">
                  <c:v>HL</c:v>
                </c:pt>
                <c:pt idx="2">
                  <c:v>AA</c:v>
                </c:pt>
                <c:pt idx="3">
                  <c:v>CLL</c:v>
                </c:pt>
                <c:pt idx="4">
                  <c:v>CML</c:v>
                </c:pt>
                <c:pt idx="5">
                  <c:v>MPD</c:v>
                </c:pt>
                <c:pt idx="6">
                  <c:v>MM</c:v>
                </c:pt>
                <c:pt idx="7">
                  <c:v>ALL</c:v>
                </c:pt>
                <c:pt idx="8">
                  <c:v>MDS</c:v>
                </c:pt>
                <c:pt idx="9">
                  <c:v>NHL</c:v>
                </c:pt>
                <c:pt idx="10">
                  <c:v>AML</c:v>
                </c:pt>
              </c:strCache>
            </c:strRef>
          </c:cat>
          <c:val>
            <c:numRef>
              <c:f>Sheet1!$C$2:$C$12</c:f>
              <c:numCache>
                <c:formatCode>###0</c:formatCode>
                <c:ptCount val="11"/>
                <c:pt idx="0">
                  <c:v>5</c:v>
                </c:pt>
                <c:pt idx="1">
                  <c:v>31</c:v>
                </c:pt>
                <c:pt idx="2">
                  <c:v>34</c:v>
                </c:pt>
                <c:pt idx="3">
                  <c:v>35</c:v>
                </c:pt>
                <c:pt idx="4">
                  <c:v>37</c:v>
                </c:pt>
                <c:pt idx="5">
                  <c:v>43</c:v>
                </c:pt>
                <c:pt idx="6">
                  <c:v>55</c:v>
                </c:pt>
                <c:pt idx="7">
                  <c:v>110</c:v>
                </c:pt>
                <c:pt idx="8">
                  <c:v>128</c:v>
                </c:pt>
                <c:pt idx="9">
                  <c:v>147</c:v>
                </c:pt>
                <c:pt idx="10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875-469D-8266-AB0AC7E89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86A1-35B7-4E54-B5C3-17F6B2C059CF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3742C-FB83-4E29-9C23-3FFB0354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Slides </a:t>
            </a:r>
            <a:r>
              <a:rPr lang="en-US" b="1"/>
              <a:t>20 &amp; </a:t>
            </a:r>
            <a:r>
              <a:rPr lang="en-US" b="1" dirty="0"/>
              <a:t>21: </a:t>
            </a:r>
            <a:r>
              <a:rPr lang="en-US" dirty="0"/>
              <a:t>The CIBMTR has data for 32,272 patients receiving an HLA-matched sibling (n=13,118) or unrelated donor (n=19,154) transplant for AML between 2004 and 2014. Their disease status at the time of transplant and the donor type are the major predictors of post-transplant survival. The 3-year probabilities of survival after HLA-matched sibling transplant in this cohort was 59% ± 1%, 51% ± 1%, and 27% ± 1% for patients with early, intermediate, and advanced disease, respectively. The probabilities of survival after an unrelated donor transplant were 51% ± 1%, 48%± 1%, and 25% ± 1%  for patients with early, intermediate, and advanced disease, respectively.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4579-0274-403C-A13E-BAB4FB40B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4963-8812-4480-A1CD-8379D4B69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Risk in allogeneic </a:t>
            </a:r>
            <a:r>
              <a:rPr lang="en-US" dirty="0" err="1"/>
              <a:t>hsct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C5BD1-5726-49D3-AFBD-7C34374A7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Joshua Fein</a:t>
            </a:r>
          </a:p>
          <a:p>
            <a:r>
              <a:rPr lang="en-US" dirty="0"/>
              <a:t>NY/American Program, Year 3</a:t>
            </a:r>
          </a:p>
          <a:p>
            <a:endParaRPr lang="en-US" dirty="0"/>
          </a:p>
          <a:p>
            <a:r>
              <a:rPr lang="en-US" dirty="0"/>
              <a:t>Mentor: Dr. Roni Shouval</a:t>
            </a:r>
          </a:p>
        </p:txBody>
      </p:sp>
    </p:spTree>
    <p:extLst>
      <p:ext uri="{BB962C8B-B14F-4D97-AF65-F5344CB8AC3E}">
        <p14:creationId xmlns:p14="http://schemas.microsoft.com/office/powerpoint/2010/main" val="246681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0FE4-8142-425B-8A75-B0A1CCE7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Non-relapse mortality: comorbidities</a:t>
            </a:r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48EC8BE-396D-4EBA-9EC9-B3D6A82EC3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856" y="2286000"/>
            <a:ext cx="4022725" cy="4022725"/>
          </a:xfrm>
        </p:spPr>
      </p:pic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4D1A9965-D429-42BE-8E69-3BBCF326C3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5556" y="2286000"/>
            <a:ext cx="4022725" cy="4022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216324-2CD5-4183-A781-B69057F1C1D6}"/>
              </a:ext>
            </a:extLst>
          </p:cNvPr>
          <p:cNvSpPr txBox="1"/>
          <p:nvPr/>
        </p:nvSpPr>
        <p:spPr>
          <a:xfrm>
            <a:off x="10189779" y="6442841"/>
            <a:ext cx="1860331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Poster, ASH 2016</a:t>
            </a:r>
          </a:p>
        </p:txBody>
      </p:sp>
    </p:spTree>
    <p:extLst>
      <p:ext uri="{BB962C8B-B14F-4D97-AF65-F5344CB8AC3E}">
        <p14:creationId xmlns:p14="http://schemas.microsoft.com/office/powerpoint/2010/main" val="51844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E0B3-6824-4B39-A6BE-7BDDBAF1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relapse – the disease risk index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032626-1609-4CD6-8638-C9FC69689810}"/>
              </a:ext>
            </a:extLst>
          </p:cNvPr>
          <p:cNvGrpSpPr/>
          <p:nvPr/>
        </p:nvGrpSpPr>
        <p:grpSpPr>
          <a:xfrm>
            <a:off x="677917" y="3179380"/>
            <a:ext cx="4915341" cy="3323795"/>
            <a:chOff x="3386944" y="1800574"/>
            <a:chExt cx="6296942" cy="4245864"/>
          </a:xfrm>
        </p:grpSpPr>
        <p:pic>
          <p:nvPicPr>
            <p:cNvPr id="30" name="Content Placeholder 7">
              <a:extLst>
                <a:ext uri="{FF2B5EF4-FFF2-40B4-BE49-F238E27FC236}">
                  <a16:creationId xmlns:a16="http://schemas.microsoft.com/office/drawing/2014/main" id="{1DA45BB0-743F-41C7-AE0F-81B0D293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944" y="1800574"/>
              <a:ext cx="5486400" cy="424586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6EA570-090B-4795-BB3E-AA6957E75B3B}"/>
                </a:ext>
              </a:extLst>
            </p:cNvPr>
            <p:cNvSpPr txBox="1"/>
            <p:nvPr/>
          </p:nvSpPr>
          <p:spPr>
            <a:xfrm>
              <a:off x="8739120" y="2895668"/>
              <a:ext cx="53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low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01FA65-F668-450F-AB5A-DA4467FE891F}"/>
                </a:ext>
              </a:extLst>
            </p:cNvPr>
            <p:cNvSpPr txBox="1"/>
            <p:nvPr/>
          </p:nvSpPr>
          <p:spPr>
            <a:xfrm>
              <a:off x="8752281" y="3389880"/>
              <a:ext cx="451373" cy="38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err="1">
                  <a:solidFill>
                    <a:srgbClr val="00B050"/>
                  </a:solidFill>
                </a:rPr>
                <a:t>int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9B1410-7775-45FC-A3B8-555A58EE384F}"/>
                </a:ext>
              </a:extLst>
            </p:cNvPr>
            <p:cNvSpPr txBox="1"/>
            <p:nvPr/>
          </p:nvSpPr>
          <p:spPr>
            <a:xfrm>
              <a:off x="8749127" y="392350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high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46C5CD-5789-4C44-A549-4B7ADC72871E}"/>
                </a:ext>
              </a:extLst>
            </p:cNvPr>
            <p:cNvSpPr txBox="1"/>
            <p:nvPr/>
          </p:nvSpPr>
          <p:spPr>
            <a:xfrm>
              <a:off x="8749128" y="4319350"/>
              <a:ext cx="934758" cy="38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v. high</a:t>
              </a:r>
            </a:p>
          </p:txBody>
        </p:sp>
      </p:grpSp>
      <p:pic>
        <p:nvPicPr>
          <p:cNvPr id="35" name="Content Placeholder 6">
            <a:extLst>
              <a:ext uri="{FF2B5EF4-FFF2-40B4-BE49-F238E27FC236}">
                <a16:creationId xmlns:a16="http://schemas.microsoft.com/office/drawing/2014/main" id="{90450804-E176-4E2A-849E-ADADE0AF2E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416"/>
          <a:stretch/>
        </p:blipFill>
        <p:spPr>
          <a:xfrm>
            <a:off x="677917" y="1868255"/>
            <a:ext cx="4754562" cy="121336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5E36371-FB1A-4553-A7AC-23EAEF254850}"/>
              </a:ext>
            </a:extLst>
          </p:cNvPr>
          <p:cNvSpPr txBox="1"/>
          <p:nvPr/>
        </p:nvSpPr>
        <p:spPr>
          <a:xfrm>
            <a:off x="215462" y="6542690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Armand, 2014</a:t>
            </a:r>
          </a:p>
        </p:txBody>
      </p:sp>
      <p:pic>
        <p:nvPicPr>
          <p:cNvPr id="5122" name="Picture 2" descr="Image result for ebmt">
            <a:extLst>
              <a:ext uri="{FF2B5EF4-FFF2-40B4-BE49-F238E27FC236}">
                <a16:creationId xmlns:a16="http://schemas.microsoft.com/office/drawing/2014/main" id="{25465305-163A-40F1-84DF-05D2363786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659" y="0"/>
            <a:ext cx="1609341" cy="16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ontent Placeholder 15">
            <a:extLst>
              <a:ext uri="{FF2B5EF4-FFF2-40B4-BE49-F238E27FC236}">
                <a16:creationId xmlns:a16="http://schemas.microsoft.com/office/drawing/2014/main" id="{DEDA2F03-3F48-453B-87BE-C91E6545D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91567" y="1868255"/>
            <a:ext cx="4195762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2941D19-55C7-460B-8876-71CEA5EB5974}"/>
              </a:ext>
            </a:extLst>
          </p:cNvPr>
          <p:cNvSpPr txBox="1"/>
          <p:nvPr/>
        </p:nvSpPr>
        <p:spPr>
          <a:xfrm>
            <a:off x="8655269" y="6395545"/>
            <a:ext cx="353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Shouval R, Fein J, et al. EBMT 2017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7CA2057-E8E8-4016-B1FD-510836A12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005" y="2631885"/>
            <a:ext cx="522472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6154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5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6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B70F014F-BD30-410E-AF5D-E7363BF01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31" y="788784"/>
            <a:ext cx="3530267" cy="2903644"/>
          </a:xfrm>
          <a:prstGeom prst="rect">
            <a:avLst/>
          </a:prstGeom>
        </p:spPr>
      </p:pic>
      <p:pic>
        <p:nvPicPr>
          <p:cNvPr id="6146" name="Picture 2" descr="Image result for redcap">
            <a:extLst>
              <a:ext uri="{FF2B5EF4-FFF2-40B4-BE49-F238E27FC236}">
                <a16:creationId xmlns:a16="http://schemas.microsoft.com/office/drawing/2014/main" id="{04C35A5C-0845-4E69-B526-BDE0750F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24" y="4696316"/>
            <a:ext cx="3291514" cy="11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1A20D-497B-4611-BE00-47A651E2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sheba registry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267D-358A-4A4B-918D-84F3123C9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728" y="2286000"/>
            <a:ext cx="5740739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Prospective</a:t>
            </a:r>
            <a:r>
              <a:rPr lang="en-US" dirty="0"/>
              <a:t> database of transplantations using </a:t>
            </a:r>
            <a:r>
              <a:rPr lang="en-US" dirty="0" err="1"/>
              <a:t>RedCap</a:t>
            </a:r>
            <a:r>
              <a:rPr lang="en-US" dirty="0"/>
              <a:t> for data capture/management</a:t>
            </a:r>
          </a:p>
          <a:p>
            <a:r>
              <a:rPr lang="en-US" dirty="0"/>
              <a:t>Currently &gt; 90 patients enrolled and with data collected</a:t>
            </a:r>
          </a:p>
          <a:p>
            <a:r>
              <a:rPr lang="en-US" dirty="0"/>
              <a:t>Can be linked to other ongoing trials and tissue banking for correlative science</a:t>
            </a:r>
          </a:p>
          <a:p>
            <a:r>
              <a:rPr lang="en-US" dirty="0"/>
              <a:t>Particularly interested in understanding the causes of </a:t>
            </a:r>
            <a:r>
              <a:rPr lang="en-US" dirty="0">
                <a:solidFill>
                  <a:schemeClr val="accent6"/>
                </a:solidFill>
              </a:rPr>
              <a:t>morbidity</a:t>
            </a:r>
            <a:r>
              <a:rPr lang="en-US" dirty="0"/>
              <a:t> in HSCT: GvHD, VOD, infection, mucositis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static01.nyt.com/images/2013/07/07/sunday-review/07PRIVATE/07PRIVATE-tmagArticle.jpg">
            <a:extLst>
              <a:ext uri="{FF2B5EF4-FFF2-40B4-BE49-F238E27FC236}">
                <a16:creationId xmlns:a16="http://schemas.microsoft.com/office/drawing/2014/main" id="{C022AA9C-C7E5-449A-A152-A5E315EC00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8904" b="1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FFB17E-E422-4AFE-A9E8-3899E6A5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Fecal microbiota transplantation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AB648-477E-40EA-A43C-8B9D3BED6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Phase I trial of fecal microbiota transplantation for management of steroid-resistant or steroid-dependent gut </a:t>
            </a:r>
            <a:r>
              <a:rPr lang="en-US" dirty="0" err="1">
                <a:solidFill>
                  <a:srgbClr val="FFFFFF"/>
                </a:solidFill>
              </a:rPr>
              <a:t>aGvHD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Recently approved by the Ministry of Health; expect to be begin enrollment soon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4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19" descr="A close up of a logo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356128"/>
            <a:ext cx="6909577" cy="4145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C2031-5152-4763-8FDE-331C8DEE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Searching for new ways to understand, assess and address risk in Allogeneic HSCT</a:t>
            </a:r>
          </a:p>
        </p:txBody>
      </p:sp>
    </p:spTree>
    <p:extLst>
      <p:ext uri="{BB962C8B-B14F-4D97-AF65-F5344CB8AC3E}">
        <p14:creationId xmlns:p14="http://schemas.microsoft.com/office/powerpoint/2010/main" val="85552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3082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E6B20D7-A928-4177-AAEE-E7E39F202A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1648" b="1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A97EC0-5ACE-492C-A92E-FBB3C941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3500">
                <a:solidFill>
                  <a:srgbClr val="FFFFFF"/>
                </a:solidFill>
              </a:rPr>
              <a:t>Allogeneic Hematopoietic stem cell transplantation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F839-890D-43AE-BD66-00CB81D1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Only curative therapy for many hematological malignancies and severe benign conditions, as well as certain autoimmune and other diseases</a:t>
            </a:r>
          </a:p>
          <a:p>
            <a:r>
              <a:rPr lang="en-US">
                <a:solidFill>
                  <a:srgbClr val="FFFFFF"/>
                </a:solidFill>
              </a:rPr>
              <a:t>Associated with a high rate of morbidity and mortality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63A70A"/>
                </a:solidFill>
              </a:rPr>
              <a:t>Survival after HLA-Matched Sibling Donor </a:t>
            </a:r>
            <a:r>
              <a:rPr lang="en-US" sz="3600"/>
              <a:t>HCT</a:t>
            </a:r>
            <a:r>
              <a:rPr lang="en-US" sz="3600">
                <a:solidFill>
                  <a:srgbClr val="63A70A"/>
                </a:solidFill>
              </a:rPr>
              <a:t> for AML, 2004-2014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47BB-DEDE-4B61-A18D-49FE8B41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we study –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48ED-64B3-400B-A41A-4BFD5A882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Mortality</a:t>
            </a:r>
          </a:p>
          <a:p>
            <a:r>
              <a:rPr lang="en-US" dirty="0"/>
              <a:t>Overall Mortality</a:t>
            </a:r>
          </a:p>
          <a:p>
            <a:r>
              <a:rPr lang="en-US" dirty="0"/>
              <a:t>Relapse</a:t>
            </a:r>
          </a:p>
          <a:p>
            <a:r>
              <a:rPr lang="en-US" dirty="0"/>
              <a:t>Non-Relapse Mortality</a:t>
            </a:r>
          </a:p>
          <a:p>
            <a:endParaRPr lang="en-US" dirty="0"/>
          </a:p>
          <a:p>
            <a:r>
              <a:rPr lang="en-US" b="1" dirty="0"/>
              <a:t>Morbidity (</a:t>
            </a:r>
            <a:r>
              <a:rPr lang="en-US" b="1" dirty="0">
                <a:sym typeface="Wingdings" panose="05000000000000000000" pitchFamily="2" charset="2"/>
              </a:rPr>
              <a:t> Mortality)</a:t>
            </a:r>
            <a:endParaRPr lang="en-US" b="1" dirty="0"/>
          </a:p>
          <a:p>
            <a:r>
              <a:rPr lang="en-US" dirty="0"/>
              <a:t>Acute Graft-versus-Host Disease</a:t>
            </a:r>
          </a:p>
          <a:p>
            <a:r>
              <a:rPr lang="en-US" i="1" dirty="0"/>
              <a:t>Chronic Graft-versus-Host Disease</a:t>
            </a:r>
            <a:endParaRPr lang="en-US" dirty="0"/>
          </a:p>
          <a:p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6D5D-1EC4-44B3-97B2-97A80C0F8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b="1" u="sng" dirty="0"/>
              <a:t>The Goal</a:t>
            </a:r>
          </a:p>
          <a:p>
            <a:r>
              <a:rPr lang="en-US" b="1" dirty="0"/>
              <a:t>Can we</a:t>
            </a:r>
          </a:p>
          <a:p>
            <a:pPr lvl="1"/>
            <a:r>
              <a:rPr lang="en-US" b="1" dirty="0"/>
              <a:t>make better decisions about which patients to transplant?</a:t>
            </a:r>
          </a:p>
          <a:p>
            <a:pPr lvl="1"/>
            <a:r>
              <a:rPr lang="en-US" b="1" dirty="0"/>
              <a:t>make better decisions about the parameters of the transplantation procedure?</a:t>
            </a:r>
          </a:p>
          <a:p>
            <a:pPr lvl="1"/>
            <a:r>
              <a:rPr lang="en-US" b="1" dirty="0"/>
              <a:t>prevent morbidity and mortality by dynamically predicting risk </a:t>
            </a:r>
            <a:r>
              <a:rPr lang="en-US" b="1" i="1" dirty="0"/>
              <a:t>after</a:t>
            </a:r>
            <a:r>
              <a:rPr lang="en-US" b="1" dirty="0"/>
              <a:t> HSCT and initiating better, timelier interventions?</a:t>
            </a:r>
          </a:p>
        </p:txBody>
      </p:sp>
    </p:spTree>
    <p:extLst>
      <p:ext uri="{BB962C8B-B14F-4D97-AF65-F5344CB8AC3E}">
        <p14:creationId xmlns:p14="http://schemas.microsoft.com/office/powerpoint/2010/main" val="9901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701D-FBAB-4482-8FDD-0142F7BC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projects and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7E33-5EAF-4706-8B81-CB3CB0C4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Shouval R, Ruggeri A, </a:t>
            </a:r>
            <a:r>
              <a:rPr lang="en-US" sz="1800" dirty="0" err="1"/>
              <a:t>Labopin</a:t>
            </a:r>
            <a:r>
              <a:rPr lang="en-US" sz="1800" dirty="0"/>
              <a:t> M, </a:t>
            </a:r>
            <a:r>
              <a:rPr lang="en-US" sz="1800" dirty="0" err="1"/>
              <a:t>Mohty</a:t>
            </a:r>
            <a:r>
              <a:rPr lang="en-US" sz="1800" dirty="0"/>
              <a:t> M, Sanz G, Michel G, </a:t>
            </a:r>
            <a:r>
              <a:rPr lang="en-US" sz="1800" dirty="0" err="1"/>
              <a:t>Kuball</a:t>
            </a:r>
            <a:r>
              <a:rPr lang="en-US" sz="1800" dirty="0"/>
              <a:t> J, </a:t>
            </a:r>
            <a:r>
              <a:rPr lang="en-US" sz="1800" dirty="0" err="1"/>
              <a:t>Chevallier</a:t>
            </a:r>
            <a:r>
              <a:rPr lang="en-US" sz="1800" dirty="0"/>
              <a:t> P, Al-</a:t>
            </a:r>
            <a:r>
              <a:rPr lang="en-US" sz="1800" dirty="0" err="1"/>
              <a:t>Seraihy</a:t>
            </a:r>
            <a:r>
              <a:rPr lang="en-US" sz="1800" dirty="0"/>
              <a:t> A, </a:t>
            </a:r>
            <a:r>
              <a:rPr lang="en-US" sz="1800" dirty="0" err="1"/>
              <a:t>Milpied</a:t>
            </a:r>
            <a:r>
              <a:rPr lang="en-US" sz="1800" dirty="0"/>
              <a:t> NJ, Diaz Heredia C, </a:t>
            </a:r>
            <a:r>
              <a:rPr lang="en-US" sz="1800" dirty="0" err="1"/>
              <a:t>Arcese</a:t>
            </a:r>
            <a:r>
              <a:rPr lang="en-US" sz="1800" dirty="0"/>
              <a:t> W, Blaise D, Rocha V, Fein J, Unger R, Baron F, Bader P, </a:t>
            </a:r>
            <a:r>
              <a:rPr lang="en-US" sz="1800" dirty="0" err="1"/>
              <a:t>Gluckman</a:t>
            </a:r>
            <a:r>
              <a:rPr lang="en-US" sz="1800" dirty="0"/>
              <a:t> E, Nagler A. </a:t>
            </a:r>
            <a:r>
              <a:rPr lang="en-US" sz="1800" b="1" dirty="0"/>
              <a:t>An Integrative Scoring System for Survival Prediction Following Umbilical Cord Blood Transplantation in Acute Leukemia. </a:t>
            </a:r>
            <a:r>
              <a:rPr lang="en-US" sz="1800" dirty="0" err="1"/>
              <a:t>Clin</a:t>
            </a:r>
            <a:r>
              <a:rPr lang="en-US" sz="1800" dirty="0"/>
              <a:t> </a:t>
            </a:r>
            <a:r>
              <a:rPr lang="en-US" sz="1800" dirty="0" err="1"/>
              <a:t>Canc</a:t>
            </a:r>
            <a:r>
              <a:rPr lang="en-US" sz="1800" dirty="0"/>
              <a:t> Research. Accepted.</a:t>
            </a:r>
          </a:p>
          <a:p>
            <a:r>
              <a:rPr lang="en-US" sz="1800" dirty="0"/>
              <a:t>Shouval R, </a:t>
            </a:r>
            <a:r>
              <a:rPr lang="en-US" sz="1800" dirty="0" err="1"/>
              <a:t>Bonifazi</a:t>
            </a:r>
            <a:r>
              <a:rPr lang="en-US" sz="1800" dirty="0"/>
              <a:t> C, Fein J, </a:t>
            </a:r>
            <a:r>
              <a:rPr lang="en-US" sz="1800" dirty="0" err="1"/>
              <a:t>Boschini</a:t>
            </a:r>
            <a:r>
              <a:rPr lang="en-US" sz="1800" dirty="0"/>
              <a:t> C, </a:t>
            </a:r>
            <a:r>
              <a:rPr lang="en-US" sz="1800" dirty="0" err="1"/>
              <a:t>Oldani</a:t>
            </a:r>
            <a:r>
              <a:rPr lang="en-US" sz="1800" dirty="0"/>
              <a:t> E, </a:t>
            </a:r>
            <a:r>
              <a:rPr lang="en-US" sz="1800" dirty="0" err="1"/>
              <a:t>Labopin</a:t>
            </a:r>
            <a:r>
              <a:rPr lang="en-US" sz="1800" dirty="0"/>
              <a:t> M, Raimondi R, </a:t>
            </a:r>
            <a:r>
              <a:rPr lang="en-US" sz="1800" dirty="0" err="1"/>
              <a:t>Sacchi</a:t>
            </a:r>
            <a:r>
              <a:rPr lang="en-US" sz="1800" dirty="0"/>
              <a:t> N, </a:t>
            </a:r>
            <a:r>
              <a:rPr lang="en-US" sz="1800" dirty="0" err="1"/>
              <a:t>Dabash</a:t>
            </a:r>
            <a:r>
              <a:rPr lang="en-US" sz="1800" dirty="0"/>
              <a:t> O, Unger R, </a:t>
            </a:r>
            <a:r>
              <a:rPr lang="en-US" sz="1800" dirty="0" err="1"/>
              <a:t>Mohty</a:t>
            </a:r>
            <a:r>
              <a:rPr lang="en-US" sz="1800" dirty="0"/>
              <a:t> M, </a:t>
            </a:r>
            <a:r>
              <a:rPr lang="en-US" sz="1800" dirty="0" err="1"/>
              <a:t>Rambaldi</a:t>
            </a:r>
            <a:r>
              <a:rPr lang="en-US" sz="1800" dirty="0"/>
              <a:t> A, Nagler A. </a:t>
            </a:r>
            <a:r>
              <a:rPr lang="en-US" sz="1800" b="1" dirty="0"/>
              <a:t>Validation of the acute leukemia-EBMT score for prediction of mortality following allogeneic stem cell transplantation in a multi-center GITMO cohort. </a:t>
            </a:r>
            <a:r>
              <a:rPr lang="en-US" sz="1800" dirty="0"/>
              <a:t>Am J </a:t>
            </a:r>
            <a:r>
              <a:rPr lang="en-US" sz="1800" dirty="0" err="1"/>
              <a:t>Hematol</a:t>
            </a:r>
            <a:r>
              <a:rPr lang="en-US" sz="1800" dirty="0"/>
              <a:t> 2017 May;(92)5. </a:t>
            </a:r>
          </a:p>
          <a:p>
            <a:r>
              <a:rPr lang="en-US" sz="1800" dirty="0"/>
              <a:t>Shouval R, Fein J, </a:t>
            </a:r>
            <a:r>
              <a:rPr lang="en-US" sz="1800" dirty="0" err="1"/>
              <a:t>Labopin</a:t>
            </a:r>
            <a:r>
              <a:rPr lang="en-US" sz="1800" dirty="0"/>
              <a:t> M, Kroger N, Duarte R, Bader P, </a:t>
            </a:r>
            <a:r>
              <a:rPr lang="en-US" sz="1800" dirty="0" err="1"/>
              <a:t>Bonini</a:t>
            </a:r>
            <a:r>
              <a:rPr lang="en-US" sz="1800" dirty="0"/>
              <a:t> C, Dreger P, DuFour C, </a:t>
            </a:r>
            <a:r>
              <a:rPr lang="en-US" sz="1800" dirty="0" err="1"/>
              <a:t>Gennery</a:t>
            </a:r>
            <a:r>
              <a:rPr lang="en-US" sz="1800" dirty="0"/>
              <a:t> A, </a:t>
            </a:r>
            <a:r>
              <a:rPr lang="en-US" sz="1800" dirty="0" err="1"/>
              <a:t>Kuball</a:t>
            </a:r>
            <a:r>
              <a:rPr lang="en-US" sz="1800" dirty="0"/>
              <a:t> J, Lanza F, </a:t>
            </a:r>
            <a:r>
              <a:rPr lang="en-US" sz="1800" dirty="0" err="1"/>
              <a:t>Montoto</a:t>
            </a:r>
            <a:r>
              <a:rPr lang="en-US" sz="1800" dirty="0"/>
              <a:t> S, </a:t>
            </a:r>
            <a:r>
              <a:rPr lang="en-US" sz="1800" dirty="0" err="1"/>
              <a:t>Polge</a:t>
            </a:r>
            <a:r>
              <a:rPr lang="en-US" sz="1800" dirty="0"/>
              <a:t> E, Snowden J, </a:t>
            </a:r>
            <a:r>
              <a:rPr lang="en-US" sz="1800" dirty="0" err="1"/>
              <a:t>Styczynski</a:t>
            </a:r>
            <a:r>
              <a:rPr lang="en-US" sz="1800" dirty="0"/>
              <a:t> J, </a:t>
            </a:r>
            <a:r>
              <a:rPr lang="en-US" sz="1800" dirty="0" err="1"/>
              <a:t>Sureda</a:t>
            </a:r>
            <a:r>
              <a:rPr lang="en-US" sz="1800" dirty="0"/>
              <a:t> A, </a:t>
            </a:r>
            <a:r>
              <a:rPr lang="en-US" sz="1800" dirty="0" err="1"/>
              <a:t>Mohty</a:t>
            </a:r>
            <a:r>
              <a:rPr lang="en-US" sz="1800" dirty="0"/>
              <a:t> M, Nagler A. </a:t>
            </a:r>
            <a:r>
              <a:rPr lang="en-US" sz="1800" b="1" dirty="0"/>
              <a:t>Application of the Disease Risk Index for Risk Stratification of Allogeneic Hematopoietic Stem Cell Transplantation in a Large Cohort of the EBMT. </a:t>
            </a:r>
            <a:r>
              <a:rPr lang="en-US" sz="1800" dirty="0"/>
              <a:t>Presidential Symposium, European Blood and Marrow Transplantation Congress 2017.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122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E46A-E26E-4421-BCEF-033FB824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74B-66F1-4FD0-B198-5A88120F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we create a rich and predictive model of Non-Relapse Mortality following HSCT?</a:t>
            </a:r>
          </a:p>
          <a:p>
            <a:pPr lvl="1"/>
            <a:r>
              <a:rPr lang="en-US" dirty="0"/>
              <a:t>Laboratory &amp; Clinical Biomarkers of Non-Relapse Mortality in HSCT</a:t>
            </a:r>
          </a:p>
          <a:p>
            <a:pPr lvl="1"/>
            <a:r>
              <a:rPr lang="en-US" dirty="0"/>
              <a:t>Comorbid condition-associated risk in HSCT</a:t>
            </a:r>
          </a:p>
          <a:p>
            <a:pPr lvl="1"/>
            <a:r>
              <a:rPr lang="en-US" dirty="0"/>
              <a:t>The Sheba dataset</a:t>
            </a:r>
          </a:p>
          <a:p>
            <a:r>
              <a:rPr lang="en-US" dirty="0"/>
              <a:t>Can we better systematize how we think about underlying disease-associated relapse risk following HSCT?</a:t>
            </a:r>
          </a:p>
          <a:p>
            <a:pPr lvl="1"/>
            <a:r>
              <a:rPr lang="en-US" dirty="0"/>
              <a:t>Refining the Disease Risk Index</a:t>
            </a:r>
          </a:p>
          <a:p>
            <a:pPr lvl="1"/>
            <a:r>
              <a:rPr lang="en-US" dirty="0"/>
              <a:t>The EBMT dataset</a:t>
            </a:r>
          </a:p>
          <a:p>
            <a:r>
              <a:rPr lang="en-US" dirty="0"/>
              <a:t>Can we intervene in acute Graft-versus-Host Disease, cause of significant morbidity/mortality following HSCT?</a:t>
            </a:r>
          </a:p>
          <a:p>
            <a:pPr lvl="1"/>
            <a:r>
              <a:rPr lang="en-US" dirty="0"/>
              <a:t>The Sheba Registry – Redcap</a:t>
            </a:r>
          </a:p>
          <a:p>
            <a:pPr lvl="1"/>
            <a:r>
              <a:rPr lang="en-US" dirty="0"/>
              <a:t>Fecal Microbiota Transplantation –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32113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42" name="Straight Connector 14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PSS">
            <a:extLst>
              <a:ext uri="{FF2B5EF4-FFF2-40B4-BE49-F238E27FC236}">
                <a16:creationId xmlns:a16="http://schemas.microsoft.com/office/drawing/2014/main" id="{11AFCAEB-730D-44BB-902D-804BD50479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686" y="484068"/>
            <a:ext cx="3279152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7C5999-58C2-412A-9E7A-177510BAB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819" y="4321464"/>
            <a:ext cx="2560320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568F5-EB66-40DA-865F-8BD34ECE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4600"/>
              <a:t>Non-relapse Mortality &amp; the Sheba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666E-6B63-4DB2-AE86-28041FCF7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/>
              <a:t>Rich retrospective dataset for &gt; 1000 patients transplanted at SMC since 2000</a:t>
            </a:r>
          </a:p>
          <a:p>
            <a:r>
              <a:rPr lang="en-US"/>
              <a:t>High dimensional: </a:t>
            </a:r>
          </a:p>
          <a:p>
            <a:pPr lvl="1"/>
            <a:r>
              <a:rPr lang="en-US"/>
              <a:t>Laboratory results at admission (CBC/D, Comp Metabolic)</a:t>
            </a:r>
          </a:p>
          <a:p>
            <a:pPr lvl="1"/>
            <a:r>
              <a:rPr lang="en-US"/>
              <a:t>Comorbid conditions</a:t>
            </a:r>
          </a:p>
          <a:p>
            <a:pPr lvl="1"/>
            <a:r>
              <a:rPr lang="en-US"/>
              <a:t>Multiple outcomes (engraftment, death, relapse, aGvHD, cGvHD)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DISTRIBUTION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8780C2-97D8-47E1-B362-E436443ACAB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23938" y="2286000"/>
          <a:ext cx="47545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989638" y="1888116"/>
          <a:ext cx="47545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14">
                  <a:extLst>
                    <a:ext uri="{9D8B030D-6E8A-4147-A177-3AD203B41FA5}">
                      <a16:colId xmlns:a16="http://schemas.microsoft.com/office/drawing/2014/main" val="3504247896"/>
                    </a:ext>
                  </a:extLst>
                </a:gridCol>
                <a:gridCol w="1212224">
                  <a:extLst>
                    <a:ext uri="{9D8B030D-6E8A-4147-A177-3AD203B41FA5}">
                      <a16:colId xmlns:a16="http://schemas.microsoft.com/office/drawing/2014/main" val="3697982872"/>
                    </a:ext>
                  </a:extLst>
                </a:gridCol>
                <a:gridCol w="1212224">
                  <a:extLst>
                    <a:ext uri="{9D8B030D-6E8A-4147-A177-3AD203B41FA5}">
                      <a16:colId xmlns:a16="http://schemas.microsoft.com/office/drawing/2014/main" val="2547270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Aplastic 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84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3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0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5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Hodgkins</a:t>
                      </a:r>
                      <a:r>
                        <a:rPr lang="en-US" dirty="0"/>
                        <a:t>’ Lymphoma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 Myeloma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3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6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3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(benign)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75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C8B8-F3BC-40CA-80F8-EFFC630A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Non-relapse mortality: Biomarkers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A132009-17F6-4DF3-BAB1-22C37FD88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7153" y="2761135"/>
            <a:ext cx="6125972" cy="3344495"/>
          </a:xfrm>
          <a:prstGeom prst="rect">
            <a:avLst/>
          </a:prstGeom>
        </p:spPr>
      </p:pic>
      <p:pic>
        <p:nvPicPr>
          <p:cNvPr id="24" name="Picture 10" descr="Image result for random forest">
            <a:extLst>
              <a:ext uri="{FF2B5EF4-FFF2-40B4-BE49-F238E27FC236}">
                <a16:creationId xmlns:a16="http://schemas.microsoft.com/office/drawing/2014/main" id="{76AD2C43-6675-4E3D-BC9C-21730D025E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54761"/>
            <a:ext cx="4754562" cy="30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11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</TotalTime>
  <Words>831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Tw Cen MT</vt:lpstr>
      <vt:lpstr>Tw Cen MT Condensed</vt:lpstr>
      <vt:lpstr>Wingdings</vt:lpstr>
      <vt:lpstr>Wingdings 3</vt:lpstr>
      <vt:lpstr>Integral</vt:lpstr>
      <vt:lpstr>Understanding Risk in allogeneic hsct</vt:lpstr>
      <vt:lpstr>Allogeneic Hematopoietic stem cell transplantation</vt:lpstr>
      <vt:lpstr>Survival after HLA-Matched Sibling Donor HCT for AML, 2004-2014</vt:lpstr>
      <vt:lpstr>Outcomes we study – and why?</vt:lpstr>
      <vt:lpstr>Recent projects and publications</vt:lpstr>
      <vt:lpstr>Selected current projects</vt:lpstr>
      <vt:lpstr>Non-relapse Mortality &amp; the Sheba dataset</vt:lpstr>
      <vt:lpstr>DIAGNOSIS DISTRIBUTION</vt:lpstr>
      <vt:lpstr>Non-relapse mortality: Biomarkers</vt:lpstr>
      <vt:lpstr>Non-relapse mortality: comorbidities</vt:lpstr>
      <vt:lpstr>relapse – the disease risk index</vt:lpstr>
      <vt:lpstr>The sheba registry</vt:lpstr>
      <vt:lpstr>Fecal microbiota transplantation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Risk in allogeneic hsct</dc:title>
  <dc:creator>Joshua Fein</dc:creator>
  <cp:lastModifiedBy>Joshua Fein</cp:lastModifiedBy>
  <cp:revision>9</cp:revision>
  <dcterms:created xsi:type="dcterms:W3CDTF">2017-06-29T19:52:32Z</dcterms:created>
  <dcterms:modified xsi:type="dcterms:W3CDTF">2017-07-16T12:44:06Z</dcterms:modified>
</cp:coreProperties>
</file>