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6"/>
  </p:notesMasterIdLst>
  <p:sldIdLst>
    <p:sldId id="256" r:id="rId2"/>
    <p:sldId id="257" r:id="rId3"/>
    <p:sldId id="258" r:id="rId4"/>
    <p:sldId id="259" r:id="rId5"/>
    <p:sldId id="271" r:id="rId6"/>
    <p:sldId id="263" r:id="rId7"/>
    <p:sldId id="264" r:id="rId8"/>
    <p:sldId id="265" r:id="rId9"/>
    <p:sldId id="266" r:id="rId10"/>
    <p:sldId id="267" r:id="rId11"/>
    <p:sldId id="268" r:id="rId12"/>
    <p:sldId id="282" r:id="rId13"/>
    <p:sldId id="275" r:id="rId14"/>
    <p:sldId id="276" r:id="rId15"/>
    <p:sldId id="277" r:id="rId16"/>
    <p:sldId id="279" r:id="rId17"/>
    <p:sldId id="278" r:id="rId18"/>
    <p:sldId id="270" r:id="rId19"/>
    <p:sldId id="280" r:id="rId20"/>
    <p:sldId id="274" r:id="rId21"/>
    <p:sldId id="269" r:id="rId22"/>
    <p:sldId id="272" r:id="rId23"/>
    <p:sldId id="281" r:id="rId24"/>
    <p:sldId id="273" r:id="rId2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5104" autoAdjust="0"/>
  </p:normalViewPr>
  <p:slideViewPr>
    <p:cSldViewPr>
      <p:cViewPr varScale="1">
        <p:scale>
          <a:sx n="62" d="100"/>
          <a:sy n="62" d="100"/>
        </p:scale>
        <p:origin x="-7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D43B15-4EEB-4E8D-9331-B39CB84465F0}" type="datetimeFigureOut">
              <a:rPr lang="he-IL" smtClean="0"/>
              <a:t>ו'/תמוז/תשע"ז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C4E61F6-9447-4CA2-992A-3C74F3C3C1F4}" type="slidenum">
              <a:rPr lang="he-IL" smtClean="0"/>
              <a:t>‹#›</a:t>
            </a:fld>
            <a:endParaRPr lang="he-IL"/>
          </a:p>
        </p:txBody>
      </p:sp>
    </p:spTree>
    <p:extLst>
      <p:ext uri="{BB962C8B-B14F-4D97-AF65-F5344CB8AC3E}">
        <p14:creationId xmlns:p14="http://schemas.microsoft.com/office/powerpoint/2010/main" val="350489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kern="1200" dirty="0" smtClean="0">
                <a:solidFill>
                  <a:schemeClr val="tx1"/>
                </a:solidFill>
                <a:effectLst/>
                <a:latin typeface="+mn-lt"/>
                <a:ea typeface="+mn-ea"/>
                <a:cs typeface="+mn-cs"/>
              </a:rPr>
              <a:t>Atherosclerosis is a systemic chronic inflammatory vascular disorder that impinges multiple arterial beds, characterized by lipid accumulation, inflammation, and extensive degradation of extracellular matrix components, neovascularization and by epigenetic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Atherosclerosis-related cardiovascular events (myocardial infarction - AMI) and cerebrovascular (CV) events (stroke) are the cause of </a:t>
            </a:r>
            <a:r>
              <a:rPr lang="en-US" dirty="0" smtClean="0"/>
              <a:t>the major cause of death</a:t>
            </a:r>
            <a:r>
              <a:rPr lang="en-US" sz="1200" kern="1200" dirty="0" smtClean="0">
                <a:solidFill>
                  <a:schemeClr val="tx1"/>
                </a:solidFill>
                <a:effectLst/>
                <a:latin typeface="+mn-lt"/>
                <a:ea typeface="+mn-ea"/>
                <a:cs typeface="+mn-cs"/>
              </a:rPr>
              <a:t> in industrialized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2</a:t>
            </a:fld>
            <a:endParaRPr lang="he-IL"/>
          </a:p>
        </p:txBody>
      </p:sp>
    </p:spTree>
    <p:extLst>
      <p:ext uri="{BB962C8B-B14F-4D97-AF65-F5344CB8AC3E}">
        <p14:creationId xmlns:p14="http://schemas.microsoft.com/office/powerpoint/2010/main" val="179547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err="1" smtClean="0"/>
              <a:t>Elastography</a:t>
            </a:r>
            <a:r>
              <a:rPr lang="en-US" dirty="0" smtClean="0"/>
              <a:t> – gives</a:t>
            </a:r>
            <a:r>
              <a:rPr lang="en-US" baseline="0" dirty="0" smtClean="0"/>
              <a:t> </a:t>
            </a:r>
            <a:r>
              <a:rPr lang="en-US" sz="1200" b="0" i="0" u="none" strike="noStrike" kern="1200" baseline="0" dirty="0" smtClean="0">
                <a:solidFill>
                  <a:schemeClr val="tx1"/>
                </a:solidFill>
                <a:latin typeface="+mn-lt"/>
                <a:ea typeface="+mn-ea"/>
                <a:cs typeface="+mn-cs"/>
              </a:rPr>
              <a:t>the ability to differentiate between tissue types, for example calcified tissue or tissue containing hemorrhage or thrombus. </a:t>
            </a:r>
          </a:p>
          <a:p>
            <a:pPr algn="l" rtl="0"/>
            <a:r>
              <a:rPr lang="en-US" sz="1200" b="0" i="0" u="none" strike="noStrike" kern="1200" baseline="0" dirty="0" smtClean="0">
                <a:solidFill>
                  <a:schemeClr val="tx1"/>
                </a:solidFill>
                <a:latin typeface="+mn-lt"/>
                <a:ea typeface="+mn-ea"/>
                <a:cs typeface="+mn-cs"/>
              </a:rPr>
              <a:t>Which gives us another parameter of the plaque or blood vessel consistency. </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16</a:t>
            </a:fld>
            <a:endParaRPr lang="he-IL"/>
          </a:p>
        </p:txBody>
      </p:sp>
    </p:spTree>
    <p:extLst>
      <p:ext uri="{BB962C8B-B14F-4D97-AF65-F5344CB8AC3E}">
        <p14:creationId xmlns:p14="http://schemas.microsoft.com/office/powerpoint/2010/main" val="230434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Plaque measurements</a:t>
            </a:r>
            <a:r>
              <a:rPr lang="en-US" baseline="0" dirty="0" smtClean="0"/>
              <a:t> – this is the 2D plaque measurement – the plaques have to be selected manually, as you can see here</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17</a:t>
            </a:fld>
            <a:endParaRPr lang="he-IL"/>
          </a:p>
        </p:txBody>
      </p:sp>
    </p:spTree>
    <p:extLst>
      <p:ext uri="{BB962C8B-B14F-4D97-AF65-F5344CB8AC3E}">
        <p14:creationId xmlns:p14="http://schemas.microsoft.com/office/powerpoint/2010/main" val="4178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Of course the problem here could be, that it is examiner –dependent and also that you cannot see the whole plaque, but only the specific</a:t>
            </a:r>
            <a:r>
              <a:rPr lang="en-US" baseline="0" dirty="0" smtClean="0"/>
              <a:t> section. And because it is 2D we cannot measure the entire volume of the plaque.</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18</a:t>
            </a:fld>
            <a:endParaRPr lang="he-IL"/>
          </a:p>
        </p:txBody>
      </p:sp>
    </p:spTree>
    <p:extLst>
      <p:ext uri="{BB962C8B-B14F-4D97-AF65-F5344CB8AC3E}">
        <p14:creationId xmlns:p14="http://schemas.microsoft.com/office/powerpoint/2010/main" val="328676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So here you can see the 3D measurement</a:t>
            </a:r>
            <a:r>
              <a:rPr lang="en-US" baseline="0" dirty="0" smtClean="0"/>
              <a:t> of the same plaque. It is semi-automatic – the examiner still has to mark the blood vessel where the plaque begins and where it ends, which can also be challenging sometimes, but the program recognizes the plaque itself. It can be corrected if needed. </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19</a:t>
            </a:fld>
            <a:endParaRPr lang="he-IL"/>
          </a:p>
        </p:txBody>
      </p:sp>
    </p:spTree>
    <p:extLst>
      <p:ext uri="{BB962C8B-B14F-4D97-AF65-F5344CB8AC3E}">
        <p14:creationId xmlns:p14="http://schemas.microsoft.com/office/powerpoint/2010/main" val="162920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So this way we</a:t>
            </a:r>
            <a:r>
              <a:rPr lang="en-US" baseline="0" dirty="0" smtClean="0"/>
              <a:t> get the more precise information regarding the plaque including its volume, also according to the calculated echogenicity we can characterize plaque composition – thus its potential stability. </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20</a:t>
            </a:fld>
            <a:endParaRPr lang="he-IL"/>
          </a:p>
        </p:txBody>
      </p:sp>
    </p:spTree>
    <p:extLst>
      <p:ext uri="{BB962C8B-B14F-4D97-AF65-F5344CB8AC3E}">
        <p14:creationId xmlns:p14="http://schemas.microsoft.com/office/powerpoint/2010/main" val="12642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Here</a:t>
            </a:r>
            <a:r>
              <a:rPr lang="en-US" baseline="0" dirty="0" smtClean="0"/>
              <a:t> you can see partial analysis of the US data and the medical history that we gathered.</a:t>
            </a:r>
          </a:p>
          <a:p>
            <a:pPr algn="l" rtl="0"/>
            <a:r>
              <a:rPr lang="en-US" baseline="0" dirty="0" smtClean="0"/>
              <a:t>So far we examined 8 patients – 4 presenting with STEMI and 4 with NSTEMI. Somehow all of them happened to be men. </a:t>
            </a:r>
          </a:p>
          <a:p>
            <a:pPr algn="l" rtl="0"/>
            <a:r>
              <a:rPr lang="en-US" baseline="0" dirty="0" smtClean="0"/>
              <a:t>Here we chose to show some of the atherosclerosis risk factors such as diabetes, HTN, Smoking etc. and part of the Carotid US examination.</a:t>
            </a:r>
          </a:p>
          <a:p>
            <a:pPr algn="l" rtl="0"/>
            <a:r>
              <a:rPr lang="en-US" baseline="0" dirty="0" smtClean="0"/>
              <a:t>I’ve highlighted in red the risk factors and the “bad outcomes”, in green – “good” results and yellow – what’s in the middle.</a:t>
            </a:r>
          </a:p>
          <a:p>
            <a:pPr algn="l" rtl="0"/>
            <a:r>
              <a:rPr lang="en-US" baseline="0" dirty="0" smtClean="0"/>
              <a:t>Of course we cannot conclude anything here yet or perform the statistics, because there are only 8 patients yet.</a:t>
            </a:r>
          </a:p>
          <a:p>
            <a:pPr algn="l" rtl="0"/>
            <a:r>
              <a:rPr lang="en-US" baseline="0" dirty="0" smtClean="0"/>
              <a:t>But couple of interesting facts that We’ve paid attention to:</a:t>
            </a:r>
          </a:p>
          <a:p>
            <a:pPr algn="l" rtl="0"/>
            <a:r>
              <a:rPr lang="en-US" baseline="0" dirty="0" smtClean="0"/>
              <a:t>1. All the patients had plaques, and half of them are severe, whereas in general population of the same age plaques are found in about 30% using the same technique.</a:t>
            </a:r>
          </a:p>
          <a:p>
            <a:pPr algn="l" rtl="0"/>
            <a:r>
              <a:rPr lang="en-US" baseline="0" dirty="0" smtClean="0"/>
              <a:t>2. A little interesting anecdote– All 4 Smokers happened to had STEMI, whereas the 4 non-smokers had NSTEMI.. Also all 4 patients with HTN were from the NSTEMI group.</a:t>
            </a:r>
          </a:p>
          <a:p>
            <a:pPr algn="l" rtl="0"/>
            <a:r>
              <a:rPr lang="en-US" baseline="0" dirty="0" smtClean="0"/>
              <a:t>Again it’s just a anecdote for now, but it is interesting to see whether it will still be true in a large group.</a:t>
            </a:r>
          </a:p>
          <a:p>
            <a:pPr algn="l" rtl="0"/>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21</a:t>
            </a:fld>
            <a:endParaRPr lang="he-IL"/>
          </a:p>
        </p:txBody>
      </p:sp>
    </p:spTree>
    <p:extLst>
      <p:ext uri="{BB962C8B-B14F-4D97-AF65-F5344CB8AC3E}">
        <p14:creationId xmlns:p14="http://schemas.microsoft.com/office/powerpoint/2010/main" val="413079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0" dirty="0" smtClean="0"/>
              <a:t>In order to characterize</a:t>
            </a:r>
            <a:r>
              <a:rPr lang="en-US" b="0" baseline="0" dirty="0" smtClean="0"/>
              <a:t> the atherosclerotic plaque and to assess it’s potential for damage it’s not enough to estimate the percentage of luminal occlusion, but also needed to evaluate it’s morphology or stability. Because many researches have proven that the rupture of the plaque, even a relatively small one can lead to acute ischemia of the organ and fatal consequences. </a:t>
            </a:r>
          </a:p>
          <a:p>
            <a:pPr algn="l" rtl="0"/>
            <a:endParaRPr lang="en-US" b="0" baseline="0" dirty="0" smtClean="0"/>
          </a:p>
          <a:p>
            <a:pPr algn="l" rtl="0"/>
            <a:r>
              <a:rPr lang="en-US" b="0" baseline="0" dirty="0" smtClean="0"/>
              <a:t>So what is “unstable plaque”?</a:t>
            </a:r>
          </a:p>
          <a:p>
            <a:pPr algn="l" rtl="0"/>
            <a:endParaRPr lang="en-US" b="0" baseline="0" dirty="0" smtClean="0"/>
          </a:p>
          <a:p>
            <a:pPr algn="l" rtl="0"/>
            <a:r>
              <a:rPr lang="en-US" b="0" baseline="0" dirty="0" smtClean="0"/>
              <a:t>D</a:t>
            </a:r>
            <a:r>
              <a:rPr lang="en-US" dirty="0" smtClean="0"/>
              <a:t>eposition of free cholesterol, macrophage infiltration, enlargement of the necrotic core as well as </a:t>
            </a:r>
            <a:r>
              <a:rPr lang="en-US" dirty="0" err="1" smtClean="0"/>
              <a:t>intraplaque</a:t>
            </a:r>
            <a:r>
              <a:rPr lang="en-US" dirty="0" smtClean="0"/>
              <a:t> </a:t>
            </a:r>
            <a:r>
              <a:rPr lang="en-US" dirty="0" err="1" smtClean="0"/>
              <a:t>microvessels</a:t>
            </a:r>
            <a:r>
              <a:rPr lang="en-US" dirty="0" smtClean="0"/>
              <a:t> that result from angiogenesis under influence of hypoxic and inflammatory stimuli and cause </a:t>
            </a:r>
            <a:r>
              <a:rPr lang="en-US" dirty="0" err="1" smtClean="0"/>
              <a:t>intraplaque</a:t>
            </a:r>
            <a:r>
              <a:rPr lang="en-US" dirty="0" smtClean="0"/>
              <a:t> hemorrhage increase the risk of plaque destabilization.</a:t>
            </a:r>
            <a:endParaRPr lang="en-US" b="1" dirty="0" smtClean="0"/>
          </a:p>
          <a:p>
            <a:pPr algn="l" rtl="0"/>
            <a:endParaRPr lang="en-US" b="1" dirty="0" smtClean="0"/>
          </a:p>
          <a:p>
            <a:pPr algn="l" rtl="0"/>
            <a:r>
              <a:rPr lang="en-US" dirty="0" smtClean="0"/>
              <a:t>Atherosclerotic plaques form gradually over years. They begin with the accumulation of LDL cholesterol and saturated fat in the intima (the inner layer) of blood vessels. This is followed by the adhesion of leukocytes to endothelium, then </a:t>
            </a:r>
            <a:r>
              <a:rPr lang="en-US" dirty="0" err="1" smtClean="0"/>
              <a:t>diapedesis</a:t>
            </a:r>
            <a:r>
              <a:rPr lang="en-US" dirty="0" smtClean="0"/>
              <a:t> and entry into the intima, where they accumulate lipids and become foam cells. Foam cells are a rich source of </a:t>
            </a:r>
            <a:r>
              <a:rPr lang="en-US" dirty="0" err="1" smtClean="0"/>
              <a:t>proinflammatory</a:t>
            </a:r>
            <a:r>
              <a:rPr lang="en-US" dirty="0" smtClean="0"/>
              <a:t> mediators. The lesion up to this point is referred to as a fatty streak, and may be reversible to a certain extent.</a:t>
            </a:r>
            <a:endParaRPr lang="en-US" b="1" dirty="0" smtClean="0"/>
          </a:p>
          <a:p>
            <a:pPr algn="l" rtl="0"/>
            <a:endParaRPr lang="en-US" b="1" dirty="0" smtClean="0"/>
          </a:p>
          <a:p>
            <a:pPr algn="l" rtl="0"/>
            <a:endParaRPr lang="en-US" b="1" dirty="0" smtClean="0"/>
          </a:p>
          <a:p>
            <a:pPr algn="l" rtl="0"/>
            <a:endParaRPr lang="en-US" b="1" dirty="0" smtClean="0"/>
          </a:p>
          <a:p>
            <a:pPr algn="l" rtl="0"/>
            <a:endParaRPr lang="en-US" b="1" dirty="0" smtClean="0"/>
          </a:p>
          <a:p>
            <a:pPr algn="l" rtl="0"/>
            <a:r>
              <a:rPr lang="en-US" b="1" dirty="0" smtClean="0"/>
              <a:t>Mentions:</a:t>
            </a:r>
            <a:r>
              <a:rPr lang="en-US" dirty="0" smtClean="0"/>
              <a:t> Postmortem studies revealed that acute myocardial infarction and coronary death were associated with coronary plaque disruption caused by fibrous cap rupture, superimposed thrombus formation and coronary occlusion. Thinning of the fibrous cap was shown to be caused by a decreased collagen production as a result of decreased SMC content, or degradation by matrix </a:t>
            </a:r>
            <a:r>
              <a:rPr lang="en-US" dirty="0" err="1" smtClean="0"/>
              <a:t>metalloproteinases</a:t>
            </a:r>
            <a:r>
              <a:rPr lang="en-US" dirty="0" smtClean="0"/>
              <a:t> (MMPs) excreted by macrophages [12]. This led to the description of the entity vulnerable plaques by Davies in 1996, who stated that plaques with large lipid cores, low SMC content, high macrophage content and a thin fibrous cap are rupture prone and therefore vulnerable [13]. Based on these principles and plaques found in patients who died from sudden coronary death, a morphological classification and scoring system for atherosclerotic lesions was established by </a:t>
            </a:r>
            <a:r>
              <a:rPr lang="en-US" dirty="0" err="1" smtClean="0"/>
              <a:t>Virmani</a:t>
            </a:r>
            <a:r>
              <a:rPr lang="en-US" dirty="0" smtClean="0"/>
              <a:t> et al. [14]. In 2003, the importance of </a:t>
            </a:r>
            <a:r>
              <a:rPr lang="en-US" dirty="0" err="1" smtClean="0"/>
              <a:t>intraplaque</a:t>
            </a:r>
            <a:r>
              <a:rPr lang="en-US" dirty="0" smtClean="0"/>
              <a:t> hemorrhage for progression of atheroma was elucidated by </a:t>
            </a:r>
            <a:r>
              <a:rPr lang="en-US" dirty="0" err="1" smtClean="0"/>
              <a:t>Kolodgie</a:t>
            </a:r>
            <a:r>
              <a:rPr lang="en-US" dirty="0" smtClean="0"/>
              <a:t> et al. [15]. The researchers showed that </a:t>
            </a:r>
            <a:r>
              <a:rPr lang="en-US" dirty="0" err="1" smtClean="0"/>
              <a:t>intraplaque</a:t>
            </a:r>
            <a:r>
              <a:rPr lang="en-US" dirty="0" smtClean="0"/>
              <a:t> hemorrhage contributes to deposition of free cholesterol, macrophage infiltration and enlargement of the necrotic core which increases the risk of plaque destabilization. One of the causes for </a:t>
            </a:r>
            <a:r>
              <a:rPr lang="en-US" dirty="0" err="1" smtClean="0"/>
              <a:t>intraplaque</a:t>
            </a:r>
            <a:r>
              <a:rPr lang="en-US" dirty="0" smtClean="0"/>
              <a:t> bleeding was hypothesized to be related to leaky </a:t>
            </a:r>
            <a:r>
              <a:rPr lang="en-US" dirty="0" err="1" smtClean="0"/>
              <a:t>microvessels</a:t>
            </a:r>
            <a:r>
              <a:rPr lang="en-US" dirty="0" smtClean="0"/>
              <a:t> inside the atherosclerotic plaque. </a:t>
            </a:r>
            <a:r>
              <a:rPr lang="en-US" dirty="0" err="1" smtClean="0"/>
              <a:t>Intraplaque</a:t>
            </a:r>
            <a:r>
              <a:rPr lang="en-US" dirty="0" smtClean="0"/>
              <a:t> </a:t>
            </a:r>
            <a:r>
              <a:rPr lang="en-US" dirty="0" err="1" smtClean="0"/>
              <a:t>microvessels</a:t>
            </a:r>
            <a:r>
              <a:rPr lang="en-US" dirty="0" smtClean="0"/>
              <a:t> result from angiogenesis, most likely under influence of hypoxic and inflammatory stimuli [16]. The leaky vessel hypothesis was recently extended by </a:t>
            </a:r>
            <a:r>
              <a:rPr lang="en-US" dirty="0" err="1" smtClean="0"/>
              <a:t>Sluimer</a:t>
            </a:r>
            <a:r>
              <a:rPr lang="en-US" dirty="0" smtClean="0"/>
              <a:t> et al. who showed that increased </a:t>
            </a:r>
            <a:r>
              <a:rPr lang="en-US" dirty="0" err="1" smtClean="0"/>
              <a:t>microvessel</a:t>
            </a:r>
            <a:r>
              <a:rPr lang="en-US" dirty="0" smtClean="0"/>
              <a:t> density was associated with an unstable plaque morphology and rupture prone plaques [17]. Compromised integrity of the endothelium of </a:t>
            </a:r>
            <a:r>
              <a:rPr lang="en-US" dirty="0" err="1" smtClean="0"/>
              <a:t>microvessels</a:t>
            </a:r>
            <a:r>
              <a:rPr lang="en-US" dirty="0" smtClean="0"/>
              <a:t> was held responsible for leakage of red blood cells into the atherosclerotic plaque, giving rise to </a:t>
            </a:r>
            <a:r>
              <a:rPr lang="en-US" dirty="0" err="1" smtClean="0"/>
              <a:t>intraplaque</a:t>
            </a:r>
            <a:r>
              <a:rPr lang="en-US" dirty="0" smtClean="0"/>
              <a:t> hemorrhage. A schematic illustration of the current view on stable and unstable atherosclerotic plaques is depicted in Fig. (1). The vulnerable plaque concept also applies for carotid plaques. Vulnerable plaques were observed in symptomatic patients, who suffered from cerebrovascular events like stroke and transient ischemic attack (TIA), as opposed to asymptomatic patients, who had relatively stable plaques [18]. These findings confirmed that local plaque processes are associated with local plaque stability and the occurrence of an event in the respective area of the vascular tree.</a:t>
            </a:r>
          </a:p>
          <a:p>
            <a:pPr algn="l" rtl="0"/>
            <a:endParaRPr lang="en-US" dirty="0" smtClean="0"/>
          </a:p>
          <a:p>
            <a:pPr algn="l" rtl="0"/>
            <a:endParaRPr lang="en-US" dirty="0" smtClean="0"/>
          </a:p>
          <a:p>
            <a:pPr algn="l" rtl="0"/>
            <a:r>
              <a:rPr lang="en-US" sz="1200" kern="1200" dirty="0" smtClean="0">
                <a:solidFill>
                  <a:schemeClr val="tx1"/>
                </a:solidFill>
                <a:effectLst/>
                <a:latin typeface="+mn-lt"/>
                <a:ea typeface="+mn-ea"/>
                <a:cs typeface="+mn-cs"/>
              </a:rPr>
              <a:t>Atherosclerotic complications may occur through different pathophysiological mechanisms in the different arterial beds. The terms ‘‘vulnerable plaque’’ or ‘‘rupture-prone plaque’’ are frequently used in order to define the pathophysiological mechanisms leading to plaque instability. An extended term ‘‘cardiovascular vulnerable patient’’ is proposed, which integrates both </a:t>
            </a:r>
            <a:r>
              <a:rPr lang="en-US" sz="1200" kern="1200" dirty="0" err="1" smtClean="0">
                <a:solidFill>
                  <a:schemeClr val="tx1"/>
                </a:solidFill>
                <a:effectLst/>
                <a:latin typeface="+mn-lt"/>
                <a:ea typeface="+mn-ea"/>
                <a:cs typeface="+mn-cs"/>
              </a:rPr>
              <a:t>intraplaque</a:t>
            </a:r>
            <a:r>
              <a:rPr lang="en-US" sz="1200" kern="1200" dirty="0" smtClean="0">
                <a:solidFill>
                  <a:schemeClr val="tx1"/>
                </a:solidFill>
                <a:effectLst/>
                <a:latin typeface="+mn-lt"/>
                <a:ea typeface="+mn-ea"/>
                <a:cs typeface="+mn-cs"/>
              </a:rPr>
              <a:t> and systemic factors to assess the cumulative risk of cardiovascular events, including various serum markers, lipid profile, state of inflammation, and changes in coagulation. Those patients with irregular carotid plaques are more likely to have both irregular plaques in the contralateral carotid artery</a:t>
            </a:r>
            <a:r>
              <a:rPr lang="en-US" sz="1200" kern="1200" baseline="30000" dirty="0" smtClean="0">
                <a:solidFill>
                  <a:schemeClr val="tx1"/>
                </a:solidFill>
                <a:effectLst/>
                <a:latin typeface="+mn-lt"/>
                <a:ea typeface="+mn-ea"/>
                <a:cs typeface="+mn-cs"/>
              </a:rPr>
              <a:t>10</a:t>
            </a:r>
            <a:r>
              <a:rPr lang="en-US" sz="1200" kern="1200" dirty="0" smtClean="0">
                <a:solidFill>
                  <a:schemeClr val="tx1"/>
                </a:solidFill>
                <a:effectLst/>
                <a:latin typeface="+mn-lt"/>
                <a:ea typeface="+mn-ea"/>
                <a:cs typeface="+mn-cs"/>
              </a:rPr>
              <a:t> and subsequent acute coronary events</a:t>
            </a:r>
            <a:r>
              <a:rPr lang="en-US" sz="1200" kern="1200" baseline="300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compared with patients having smooth carotid plaques.</a:t>
            </a:r>
          </a:p>
          <a:p>
            <a:pPr algn="l" rtl="0"/>
            <a:r>
              <a:rPr lang="en-US" sz="1200" kern="1200" dirty="0" smtClean="0">
                <a:solidFill>
                  <a:schemeClr val="tx1"/>
                </a:solidFill>
                <a:effectLst/>
                <a:latin typeface="+mn-lt"/>
                <a:ea typeface="+mn-ea"/>
                <a:cs typeface="+mn-cs"/>
              </a:rPr>
              <a:t>Acute ischemic events are more closely related to the </a:t>
            </a:r>
            <a:r>
              <a:rPr lang="en-US" sz="1200" kern="1200" dirty="0" err="1" smtClean="0">
                <a:solidFill>
                  <a:schemeClr val="tx1"/>
                </a:solidFill>
                <a:effectLst/>
                <a:latin typeface="+mn-lt"/>
                <a:ea typeface="+mn-ea"/>
                <a:cs typeface="+mn-cs"/>
              </a:rPr>
              <a:t>histopathologic</a:t>
            </a:r>
            <a:r>
              <a:rPr lang="en-US" sz="1200" kern="1200" dirty="0" smtClean="0">
                <a:solidFill>
                  <a:schemeClr val="tx1"/>
                </a:solidFill>
                <a:effectLst/>
                <a:latin typeface="+mn-lt"/>
                <a:ea typeface="+mn-ea"/>
                <a:cs typeface="+mn-cs"/>
              </a:rPr>
              <a:t> characteristics of atherosclerotic plaque than to the number of plaques or the degree of stenosis.</a:t>
            </a:r>
          </a:p>
          <a:p>
            <a:pPr algn="l" rtl="0"/>
            <a:r>
              <a:rPr lang="en-US" sz="1200" kern="1200" dirty="0" smtClean="0">
                <a:solidFill>
                  <a:schemeClr val="tx1"/>
                </a:solidFill>
                <a:effectLst/>
                <a:latin typeface="+mn-lt"/>
                <a:ea typeface="+mn-ea"/>
                <a:cs typeface="+mn-cs"/>
              </a:rPr>
              <a:t>Atherosclerotic changes of the carotid vessel wall can lead to plaque vulnerability and may result in </a:t>
            </a:r>
            <a:r>
              <a:rPr lang="en-US" sz="1200" kern="1200" dirty="0" err="1" smtClean="0">
                <a:solidFill>
                  <a:schemeClr val="tx1"/>
                </a:solidFill>
                <a:effectLst/>
                <a:latin typeface="+mn-lt"/>
                <a:ea typeface="+mn-ea"/>
                <a:cs typeface="+mn-cs"/>
              </a:rPr>
              <a:t>arterio</a:t>
            </a:r>
            <a:r>
              <a:rPr lang="en-US" sz="1200" kern="1200" dirty="0" smtClean="0">
                <a:solidFill>
                  <a:schemeClr val="tx1"/>
                </a:solidFill>
                <a:effectLst/>
                <a:latin typeface="+mn-lt"/>
                <a:ea typeface="+mn-ea"/>
                <a:cs typeface="+mn-cs"/>
              </a:rPr>
              <a:t>-arterial embolism, which frequently underlie carotid-related cerebrovascular ischemic events. The progression of atherosclerosis towards vulnerable plaques increases the risk of ischemic stroke.</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3</a:t>
            </a:fld>
            <a:endParaRPr lang="he-IL"/>
          </a:p>
        </p:txBody>
      </p:sp>
    </p:spTree>
    <p:extLst>
      <p:ext uri="{BB962C8B-B14F-4D97-AF65-F5344CB8AC3E}">
        <p14:creationId xmlns:p14="http://schemas.microsoft.com/office/powerpoint/2010/main" val="3897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kern="1200" dirty="0" smtClean="0">
                <a:solidFill>
                  <a:schemeClr val="tx1"/>
                </a:solidFill>
                <a:effectLst/>
                <a:latin typeface="+mn-lt"/>
                <a:ea typeface="+mn-ea"/>
                <a:cs typeface="+mn-cs"/>
              </a:rPr>
              <a:t>* STEMI- diagnosed based on </a:t>
            </a:r>
            <a:r>
              <a:rPr lang="en-US" sz="1200" kern="1200" dirty="0" err="1" smtClean="0">
                <a:solidFill>
                  <a:schemeClr val="tx1"/>
                </a:solidFill>
                <a:effectLst/>
                <a:latin typeface="+mn-lt"/>
                <a:ea typeface="+mn-ea"/>
                <a:cs typeface="+mn-cs"/>
              </a:rPr>
              <a:t>anginal</a:t>
            </a:r>
            <a:r>
              <a:rPr lang="en-US" sz="1200" kern="1200" dirty="0" smtClean="0">
                <a:solidFill>
                  <a:schemeClr val="tx1"/>
                </a:solidFill>
                <a:effectLst/>
                <a:latin typeface="+mn-lt"/>
                <a:ea typeface="+mn-ea"/>
                <a:cs typeface="+mn-cs"/>
              </a:rPr>
              <a:t> type chest pain lasting &gt; 20 minutes and ST &gt; 1 mm in two or more consecutive leads on the admission electrocardiogram.</a:t>
            </a:r>
          </a:p>
          <a:p>
            <a:pPr algn="l" rtl="0"/>
            <a:r>
              <a:rPr lang="en-US" sz="1200" kern="1200" dirty="0" smtClean="0">
                <a:solidFill>
                  <a:schemeClr val="tx1"/>
                </a:solidFill>
                <a:effectLst/>
                <a:latin typeface="+mn-lt"/>
                <a:ea typeface="+mn-ea"/>
                <a:cs typeface="+mn-cs"/>
              </a:rPr>
              <a:t>** NSTEMI- diagnosed based on troponin elevation with </a:t>
            </a:r>
            <a:r>
              <a:rPr lang="en-US" sz="1200" kern="1200" dirty="0" err="1" smtClean="0">
                <a:solidFill>
                  <a:schemeClr val="tx1"/>
                </a:solidFill>
                <a:effectLst/>
                <a:latin typeface="+mn-lt"/>
                <a:ea typeface="+mn-ea"/>
                <a:cs typeface="+mn-cs"/>
              </a:rPr>
              <a:t>anginal</a:t>
            </a:r>
            <a:r>
              <a:rPr lang="en-US" sz="1200" kern="1200" dirty="0" smtClean="0">
                <a:solidFill>
                  <a:schemeClr val="tx1"/>
                </a:solidFill>
                <a:effectLst/>
                <a:latin typeface="+mn-lt"/>
                <a:ea typeface="+mn-ea"/>
                <a:cs typeface="+mn-cs"/>
              </a:rPr>
              <a:t> type chest pain and\or ST-T changes compatible with myocardial ischemia.</a:t>
            </a:r>
          </a:p>
          <a:p>
            <a:pPr algn="l" rtl="0"/>
            <a:endParaRPr lang="en-US" dirty="0" smtClean="0"/>
          </a:p>
          <a:p>
            <a:pPr algn="l" rtl="0"/>
            <a:r>
              <a:rPr lang="en-US" dirty="0" smtClean="0"/>
              <a:t>STEMI results in an injury that affects the entire thickness</a:t>
            </a:r>
            <a:r>
              <a:rPr lang="en-US" baseline="0" dirty="0" smtClean="0"/>
              <a:t> of the myocardial wall, due to complete major coronary vessel occlusion. </a:t>
            </a:r>
          </a:p>
          <a:p>
            <a:pPr algn="l" rtl="0"/>
            <a:endParaRPr lang="en-US" baseline="0" dirty="0" smtClean="0"/>
          </a:p>
          <a:p>
            <a:pPr algn="l" rtl="0"/>
            <a:r>
              <a:rPr lang="en-US" baseline="0" dirty="0" smtClean="0"/>
              <a:t>NSTEMI involves only the </a:t>
            </a:r>
            <a:r>
              <a:rPr lang="en-US" baseline="0" dirty="0" err="1" smtClean="0"/>
              <a:t>subendocardial</a:t>
            </a:r>
            <a:r>
              <a:rPr lang="en-US" baseline="0" dirty="0" smtClean="0"/>
              <a:t> myocardium and is developing due to a minor coronary artery or partial occlusion of a major coronary artery.</a:t>
            </a:r>
          </a:p>
          <a:p>
            <a:pPr algn="l" rtl="0"/>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etiology of Acute Coronary Syndrome is mainly attributed to the </a:t>
            </a:r>
            <a:r>
              <a:rPr lang="en-US" dirty="0" smtClean="0"/>
              <a:t>abrupt and catastrophic disruption of a cholesterol-laden plaque,</a:t>
            </a:r>
            <a:r>
              <a:rPr lang="en-US" baseline="0" dirty="0" smtClean="0"/>
              <a:t> whereas </a:t>
            </a:r>
            <a:r>
              <a:rPr lang="en-US" dirty="0" smtClean="0"/>
              <a:t>stenosis can limit flow under conditions of increased demand, causing angina or chest pain without permanent</a:t>
            </a:r>
            <a:r>
              <a:rPr lang="en-US" baseline="0" dirty="0" smtClean="0"/>
              <a:t> damage to the myocardium.</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4</a:t>
            </a:fld>
            <a:endParaRPr lang="he-IL"/>
          </a:p>
        </p:txBody>
      </p:sp>
    </p:spTree>
    <p:extLst>
      <p:ext uri="{BB962C8B-B14F-4D97-AF65-F5344CB8AC3E}">
        <p14:creationId xmlns:p14="http://schemas.microsoft.com/office/powerpoint/2010/main" val="349456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The relationship is commonly accepted between coronary and carotid arterial disease, suggesting that atherosclerosis is a systemic condition.</a:t>
            </a:r>
          </a:p>
          <a:p>
            <a:pPr algn="l" rtl="0"/>
            <a:endParaRPr lang="en-US" dirty="0" smtClean="0"/>
          </a:p>
          <a:p>
            <a:pPr algn="l" rtl="0"/>
            <a:r>
              <a:rPr lang="en-US" dirty="0" smtClean="0"/>
              <a:t>The prevalence of severe carotid stenosis increases with prevalence of coronary stenosis, with the latter being found in a significant number of stroke patients, while those with carotid stenosis may be at higher risk of myocardial infarction than stroke.</a:t>
            </a:r>
          </a:p>
          <a:p>
            <a:pPr algn="l" rtl="0"/>
            <a:endParaRPr lang="en-US" dirty="0" smtClean="0"/>
          </a:p>
          <a:p>
            <a:pPr algn="l" rtl="0"/>
            <a:r>
              <a:rPr lang="en-US" dirty="0" smtClean="0"/>
              <a:t>There also appear to be common risk factors (age, diabetes, hypertension, smoking and dyslipidemia), although the effects in both vascular systems may not be identical. Furthermore, while the degree of stenosis in the coronary artery has little ability to predict acute coronary syndrome, which is caused by local thrombosis from a ruptured or eroded plaque, severe carotid stenosis causing </a:t>
            </a:r>
            <a:r>
              <a:rPr lang="en-US" dirty="0" err="1" smtClean="0"/>
              <a:t>hypoperfusion</a:t>
            </a:r>
            <a:r>
              <a:rPr lang="en-US" dirty="0" smtClean="0"/>
              <a:t> is highly predictive of stroke, although this effect may be time-limited.</a:t>
            </a:r>
          </a:p>
          <a:p>
            <a:pPr algn="l" rtl="0"/>
            <a:endParaRPr lang="en-US" dirty="0" smtClean="0"/>
          </a:p>
          <a:p>
            <a:pPr algn="l" rtl="0"/>
            <a:r>
              <a:rPr lang="en-US" dirty="0" smtClean="0"/>
              <a:t>Overall, the evidence shows that a clear relationship exists between disease in the coronary and carotid arteries, since conventional risk factors and the extent of stenosis and/or previous events emanating from one artery have a strong bearing on the prevalence of events in the other artery. Nevertheless, the exact correspondence between the two arteries is unclear, with sometimes contradictory study results.</a:t>
            </a:r>
          </a:p>
          <a:p>
            <a:pPr algn="l" rtl="0"/>
            <a:endParaRPr lang="en-US" dirty="0" smtClean="0"/>
          </a:p>
          <a:p>
            <a:pPr algn="l" rtl="0"/>
            <a:r>
              <a:rPr lang="en-US" sz="1200" kern="1200" dirty="0" smtClean="0">
                <a:solidFill>
                  <a:schemeClr val="tx1"/>
                </a:solidFill>
                <a:effectLst/>
                <a:latin typeface="+mn-lt"/>
                <a:ea typeface="+mn-ea"/>
                <a:cs typeface="+mn-cs"/>
              </a:rPr>
              <a:t>The prevalence of clinically significant severe carotid artery stenosis (&gt;50%) is progressively increased among patients with either non-obstructive CAD, single vessel disease (VD), double VD, triple VD and disease of the left main coronary artery.</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being within the scope of the same systemic disease process, coronary and cerebrovascular atherosclerotic stenosis are found in different disease stages and might be a more complex pattern of interaction between coronary and cerebrovascular atherosclerotic processes.</a:t>
            </a:r>
          </a:p>
          <a:p>
            <a:pPr algn="l" rtl="0"/>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5</a:t>
            </a:fld>
            <a:endParaRPr lang="he-IL"/>
          </a:p>
        </p:txBody>
      </p:sp>
    </p:spTree>
    <p:extLst>
      <p:ext uri="{BB962C8B-B14F-4D97-AF65-F5344CB8AC3E}">
        <p14:creationId xmlns:p14="http://schemas.microsoft.com/office/powerpoint/2010/main" val="234981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All patients will be treated according to the standard clinical protocol of the cardiology department. The patients will be screened after the coronary disease diagnosis has been done. All screened patients will be identified by patient number and will sign the informed consent prior to any study procedure initiation. Enrolled subjects will be assessed within 72-96 hours of symptom onset for the presence of cerebrovascular </a:t>
            </a:r>
            <a:r>
              <a:rPr lang="en-US" dirty="0" err="1" smtClean="0"/>
              <a:t>extracranial</a:t>
            </a:r>
            <a:r>
              <a:rPr lang="en-US" dirty="0" smtClean="0"/>
              <a:t> arterial disease by means of carotid ultrasound study. All study procedures will be performed assuring no interference with the medical treatment and the patient comfort. Blood samples will be collected and plasma and serum samples will be stored for supplementary advanced biochemical atherosclerosis related markers analysis.</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9</a:t>
            </a:fld>
            <a:endParaRPr lang="he-IL"/>
          </a:p>
        </p:txBody>
      </p:sp>
    </p:spTree>
    <p:extLst>
      <p:ext uri="{BB962C8B-B14F-4D97-AF65-F5344CB8AC3E}">
        <p14:creationId xmlns:p14="http://schemas.microsoft.com/office/powerpoint/2010/main" val="207703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11</a:t>
            </a:fld>
            <a:endParaRPr lang="he-IL"/>
          </a:p>
        </p:txBody>
      </p:sp>
    </p:spTree>
    <p:extLst>
      <p:ext uri="{BB962C8B-B14F-4D97-AF65-F5344CB8AC3E}">
        <p14:creationId xmlns:p14="http://schemas.microsoft.com/office/powerpoint/2010/main" val="283431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The first parameter we look at is Blood</a:t>
            </a:r>
            <a:r>
              <a:rPr lang="en-US" baseline="0" dirty="0" smtClean="0"/>
              <a:t> Flow Velocity, using </a:t>
            </a:r>
            <a:r>
              <a:rPr lang="en-US" baseline="0" dirty="0" err="1" smtClean="0"/>
              <a:t>doppler</a:t>
            </a:r>
            <a:r>
              <a:rPr lang="en-US" baseline="0" dirty="0" smtClean="0"/>
              <a:t> </a:t>
            </a:r>
            <a:r>
              <a:rPr lang="en-US" baseline="0" dirty="0" err="1" smtClean="0"/>
              <a:t>sonography</a:t>
            </a:r>
            <a:r>
              <a:rPr lang="en-US" baseline="0" dirty="0" smtClean="0"/>
              <a:t>. This indicates the degree of stenosis in the artery. </a:t>
            </a:r>
          </a:p>
          <a:p>
            <a:pPr algn="l" rtl="0"/>
            <a:r>
              <a:rPr lang="en-US" baseline="0" dirty="0" smtClean="0"/>
              <a:t>For example for Internal Carotid artery normal velocity is under 125cm/sec and the higher the velocity the greater is the degree of stenosis.</a:t>
            </a:r>
          </a:p>
          <a:p>
            <a:pPr algn="l" rtl="0"/>
            <a:r>
              <a:rPr lang="en-US" baseline="0" dirty="0" smtClean="0"/>
              <a:t>Normal velocity values differs between the blood vessels.</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13</a:t>
            </a:fld>
            <a:endParaRPr lang="he-IL"/>
          </a:p>
        </p:txBody>
      </p:sp>
    </p:spTree>
    <p:extLst>
      <p:ext uri="{BB962C8B-B14F-4D97-AF65-F5344CB8AC3E}">
        <p14:creationId xmlns:p14="http://schemas.microsoft.com/office/powerpoint/2010/main" val="70996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The next parameter is IMT - </a:t>
            </a:r>
            <a:r>
              <a:rPr lang="en-US" b="1" dirty="0" smtClean="0"/>
              <a:t>Intima-Media Thickness</a:t>
            </a:r>
          </a:p>
          <a:p>
            <a:pPr algn="l" rtl="0"/>
            <a:r>
              <a:rPr lang="en-US" b="0" dirty="0" smtClean="0"/>
              <a:t>From the name you</a:t>
            </a:r>
            <a:r>
              <a:rPr lang="en-US" b="0" baseline="0" dirty="0" smtClean="0"/>
              <a:t> can understand that is measures the blood vessel wall thickness. Normal thickness is under 1mm, and above 1.5 that it is considered as plaque. It depends on the artery size and changes with systole and diastole, thus it is important to make the measurements at the same point of the cardiac cycle. </a:t>
            </a:r>
          </a:p>
          <a:p>
            <a:pPr algn="l" rtl="0"/>
            <a:r>
              <a:rPr lang="en-US" b="0" baseline="0" dirty="0" smtClean="0"/>
              <a:t>The patient’s measurements that you see here are pretty high, though it is still not considered a plaque, but they are definitely not of a healthy artery.</a:t>
            </a:r>
            <a:endParaRPr lang="he-IL" b="0"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14</a:t>
            </a:fld>
            <a:endParaRPr lang="he-IL"/>
          </a:p>
        </p:txBody>
      </p:sp>
    </p:spTree>
    <p:extLst>
      <p:ext uri="{BB962C8B-B14F-4D97-AF65-F5344CB8AC3E}">
        <p14:creationId xmlns:p14="http://schemas.microsoft.com/office/powerpoint/2010/main" val="35206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err="1" smtClean="0"/>
              <a:t>Distensibility</a:t>
            </a:r>
            <a:r>
              <a:rPr lang="en-US" dirty="0" smtClean="0"/>
              <a:t> – the measurement of the arterial stiffness.</a:t>
            </a:r>
          </a:p>
          <a:p>
            <a:pPr algn="l" rtl="0"/>
            <a:r>
              <a:rPr lang="en-US" dirty="0" smtClean="0"/>
              <a:t> </a:t>
            </a:r>
            <a:r>
              <a:rPr lang="en-US" sz="1200" b="0" i="0" u="none" strike="noStrike" kern="1200" baseline="0" dirty="0" smtClean="0">
                <a:solidFill>
                  <a:schemeClr val="tx1"/>
                </a:solidFill>
                <a:latin typeface="+mn-lt"/>
                <a:ea typeface="+mn-ea"/>
                <a:cs typeface="+mn-cs"/>
              </a:rPr>
              <a:t>Arterial stiffness is associated with future CV events, so this parameter gives us the extent of the distention of the vessel during systole. It is also depend on the blood pressure and the pulse, which we take during this procedure. </a:t>
            </a:r>
          </a:p>
          <a:p>
            <a:pPr algn="l" rtl="0"/>
            <a:r>
              <a:rPr lang="en-US" sz="1200" b="0" i="0" u="none" strike="noStrike" kern="1200" baseline="0" dirty="0" smtClean="0">
                <a:solidFill>
                  <a:schemeClr val="tx1"/>
                </a:solidFill>
                <a:latin typeface="+mn-lt"/>
                <a:ea typeface="+mn-ea"/>
                <a:cs typeface="+mn-cs"/>
              </a:rPr>
              <a:t>If you look closely, you can see the fluctuations of the lines between systole and diastole, this is what we measure.</a:t>
            </a:r>
            <a:endParaRPr lang="he-IL" dirty="0"/>
          </a:p>
        </p:txBody>
      </p:sp>
      <p:sp>
        <p:nvSpPr>
          <p:cNvPr id="4" name="מציין מיקום של מספר שקופית 3"/>
          <p:cNvSpPr>
            <a:spLocks noGrp="1"/>
          </p:cNvSpPr>
          <p:nvPr>
            <p:ph type="sldNum" sz="quarter" idx="10"/>
          </p:nvPr>
        </p:nvSpPr>
        <p:spPr/>
        <p:txBody>
          <a:bodyPr/>
          <a:lstStyle/>
          <a:p>
            <a:fld id="{2C4E61F6-9447-4CA2-992A-3C74F3C3C1F4}" type="slidenum">
              <a:rPr lang="he-IL" smtClean="0"/>
              <a:t>15</a:t>
            </a:fld>
            <a:endParaRPr lang="he-IL"/>
          </a:p>
        </p:txBody>
      </p:sp>
    </p:spTree>
    <p:extLst>
      <p:ext uri="{BB962C8B-B14F-4D97-AF65-F5344CB8AC3E}">
        <p14:creationId xmlns:p14="http://schemas.microsoft.com/office/powerpoint/2010/main" val="161345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D5CB0C48-FA82-4674-BA4E-964E2D01C217}" type="datetime8">
              <a:rPr lang="he-IL" smtClean="0"/>
              <a:t>30 יוני 17</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97E1C6E1-A8A0-4228-A5E9-EC0932780053}"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22826B8-AB24-40BE-BFF3-AE79A26FDCA9}" type="datetime8">
              <a:rPr lang="he-IL" smtClean="0"/>
              <a:t>30 יוני 17</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7E1C6E1-A8A0-4228-A5E9-EC0932780053}"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1FA3144-296A-43E7-BF79-E8C845084836}" type="datetime8">
              <a:rPr lang="he-IL" smtClean="0"/>
              <a:t>30 יוני 17</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7E1C6E1-A8A0-4228-A5E9-EC0932780053}"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29BD813B-1622-40F3-B180-E81464369DFA}" type="datetime8">
              <a:rPr lang="he-IL" smtClean="0"/>
              <a:t>30 יוני 17</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7E1C6E1-A8A0-4228-A5E9-EC0932780053}" type="slidenum">
              <a:rPr lang="he-IL" smtClean="0"/>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DD7EF3AC-0AFB-4BE2-BC79-E820F5B8952C}" type="datetime8">
              <a:rPr lang="he-IL" smtClean="0"/>
              <a:t>30 יוני 17</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7E1C6E1-A8A0-4228-A5E9-EC0932780053}" type="slidenum">
              <a:rPr lang="he-IL" smtClean="0"/>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65273815-BCE8-4E6C-933D-D7AF200C3B2E}" type="datetime8">
              <a:rPr lang="he-IL" smtClean="0"/>
              <a:t>30 יוני 17</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97E1C6E1-A8A0-4228-A5E9-EC0932780053}" type="slidenum">
              <a:rPr lang="he-IL" smtClean="0"/>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7DCDB881-9D53-4EA2-A91B-AD5B7479AF4C}" type="datetime8">
              <a:rPr lang="he-IL" smtClean="0"/>
              <a:t>30 יוני 17</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97E1C6E1-A8A0-4228-A5E9-EC0932780053}"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AE600A94-31AB-446F-AAFD-F2F3377F8516}" type="datetime8">
              <a:rPr lang="he-IL" smtClean="0"/>
              <a:t>30 יוני 17</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97E1C6E1-A8A0-4228-A5E9-EC0932780053}" type="slidenum">
              <a:rPr lang="he-IL" smtClean="0"/>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C2079BC7-EDBD-4EFF-8B9C-F4386DDD7009}" type="datetime8">
              <a:rPr lang="he-IL" smtClean="0"/>
              <a:t>30 יוני 17</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97E1C6E1-A8A0-4228-A5E9-EC0932780053}"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B6EF24A6-5CEC-45FC-8EA2-67D33B63A144}" type="datetime8">
              <a:rPr lang="he-IL" smtClean="0"/>
              <a:t>30 יוני 17</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97E1C6E1-A8A0-4228-A5E9-EC0932780053}"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38158F5F-9664-4647-80FC-A20D8246EFC6}" type="datetime8">
              <a:rPr lang="he-IL" smtClean="0"/>
              <a:t>30 יוני 17</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97E1C6E1-A8A0-4228-A5E9-EC0932780053}" type="slidenum">
              <a:rPr lang="he-IL" smtClean="0"/>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29425F0-1D44-40C2-9589-0A3CE0A1F20A}" type="datetime8">
              <a:rPr lang="he-IL" smtClean="0"/>
              <a:t>30 יוני 17</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E1C6E1-A8A0-4228-A5E9-EC0932780053}"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il/url?sa=i&amp;rct=j&amp;q=&amp;esrc=s&amp;source=images&amp;cd=&amp;cad=rja&amp;uact=8&amp;ved=0ahUKEwiukYLhtN7UAhWIWBoKHXoWBcsQjRwIBw&amp;url=https://www.checkmarket.com/blog/how-to-estimate-your-population-and-survey-sample-size/&amp;psig=AFQjCNHAKzF-Jrnhif5xU14kA-sX67wcUg&amp;ust=14986661831294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n46W9tN7UAhVMnRoKHSf7DGYQjRwIBw&amp;url=http://iriesaya.com/_index.html&amp;psig=AFQjCNEqtqaQoAYdwZSuJwcVcGzpoDB20g&amp;ust=149866609750787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il/url?sa=i&amp;rct=j&amp;q=&amp;esrc=s&amp;source=images&amp;cd=&amp;cad=rja&amp;uact=8&amp;ved=0ahUKEwiA6ougtN7UAhWG0xoKHRcQA_wQjRwIBw&amp;url=http://www.kpiultrasound.com/medical-equipment/ultrasound-scanners/philips-ultrasound/philips-affiniti-70/&amp;psig=AFQjCNHgPFk8UmFYj1FzJ2rGEQpIbu1lPQ&amp;ust=14986660462916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co.il/url?sa=i&amp;rct=j&amp;q=&amp;esrc=s&amp;source=images&amp;cd=&amp;cad=rja&amp;uact=8&amp;ved=0ahUKEwjFg5_ls97UAhUJvRoKHfguA-YQjRwIBw&amp;url=https://iame.com/online-courses/ultrasound-vascular/carotid-duplex-examination&amp;psig=AFQjCNETasDeZwU-F13nJjC1zZQ9rnTtvA&amp;ust=14986659079733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N3cKuqpXUAhWDWRoKHR8kDKcQjRwIBw&amp;url=http://www.mayoclinic.org/diseases-conditions/arteriosclerosis-atherosclerosis/symptoms-causes/dxc-20167022&amp;psig=AFQjCNEf6WngUo13Ky1nbpu7XsunX7tHHw&amp;ust=149615443309917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il/url?sa=i&amp;rct=j&amp;q=&amp;esrc=s&amp;source=images&amp;cd=&amp;cad=rja&amp;uact=8&amp;ved=0ahUKEwit_NDp9tPUAhXCCBoKHSqsD4oQjRwIBw&amp;url=https://www.thebalance.com/thank-you-letter-closing-examples-2063965&amp;psig=AFQjCNHmDSZshELh9sq0c3pNkauAoZHO9g&amp;ust=14983058931940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il/url?sa=i&amp;rct=j&amp;q=&amp;esrc=s&amp;source=images&amp;cd=&amp;cad=rja&amp;uact=8&amp;ved=0ahUKEwiWl-qSqpXUAhWL0xoKHetZDKsQjRwIBw&amp;url=https://openi.nlm.nih.gov/detailedresult.php?img%3DPMC3131712_CCR-7-22_F1%26req%3D4&amp;psig=AFQjCNExVWgXzh8iRJbMIpxk7-vPGiwkvQ&amp;ust=14961547179576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google.co.il/url?sa=i&amp;rct=j&amp;q=&amp;esrc=s&amp;source=images&amp;cd=&amp;cad=rja&amp;uact=8&amp;ved=0ahUKEwiw7cPlq5XUAhWHAsAKHZ-LDA8QjRwIBw&amp;url=https://myheart.net/articles/nstemi/&amp;psig=AFQjCNGMRmDcRUJQYOflhNxqPyislM-Upw&amp;ust=1496155514968536"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oogle.co.il/url?sa=i&amp;rct=j&amp;q=&amp;esrc=s&amp;source=images&amp;cd=&amp;cad=rja&amp;uact=8&amp;ved=0ahUKEwibw7PCrJXUAhWJrRoKHVjNB6cQjRwIBw&amp;url=https://en.wikipedia.org/wiki/Acute_coronary_syndrome&amp;psig=AFQjCNGMRmDcRUJQYOflhNxqPyislM-Upw&amp;ust=1496155514968536"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il/url?sa=i&amp;rct=j&amp;q=&amp;esrc=s&amp;source=images&amp;cd=&amp;cad=rja&amp;uact=8&amp;ved=0ahUKEwiV6IqUt97UAhWFChoKHfliDyAQjRwIBw&amp;url=http://rosarubicondior.blogspot.com/2017/02/hypotheses-experiments-theories-and-laws.html&amp;psig=AFQjCNF46MX9mIQe9Sn9hojUQh5b-dYx4Q&amp;ust=149866680785686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l/url?sa=i&amp;rct=j&amp;q=&amp;esrc=s&amp;source=images&amp;cd=&amp;cad=rja&amp;uact=8&amp;ved=0ahUKEwi45p_-tN7UAhVHmBoKHZPyB1gQjRwIBw&amp;url=http://uwb20302techwrite.blogspot.com/2013/06/quick-review-4-objectives-or-purpose-of.html&amp;psig=AFQjCNE6sXzaRSZ0eMDcVAP80FaI8JBQKA&amp;ust=149866624369001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742951"/>
            <a:ext cx="7772400" cy="1470025"/>
          </a:xfrm>
        </p:spPr>
        <p:txBody>
          <a:bodyPr>
            <a:noAutofit/>
          </a:bodyPr>
          <a:lstStyle/>
          <a:p>
            <a:pPr algn="ctr" rtl="0"/>
            <a:r>
              <a:rPr lang="en-US" sz="3600" b="1" dirty="0" smtClean="0"/>
              <a:t>Carotid Plaque </a:t>
            </a:r>
            <a:r>
              <a:rPr lang="en-US" sz="3600" b="1" dirty="0"/>
              <a:t>Morphology and Vulnerability Across the Spectrum of Coronary </a:t>
            </a:r>
            <a:r>
              <a:rPr lang="en-US" sz="3600" b="1" dirty="0" smtClean="0"/>
              <a:t>Disease</a:t>
            </a:r>
            <a:endParaRPr lang="en-US" sz="3600" dirty="0"/>
          </a:p>
        </p:txBody>
      </p:sp>
      <p:sp>
        <p:nvSpPr>
          <p:cNvPr id="3" name="כותרת משנה 2"/>
          <p:cNvSpPr>
            <a:spLocks noGrp="1"/>
          </p:cNvSpPr>
          <p:nvPr>
            <p:ph type="subTitle" idx="1"/>
          </p:nvPr>
        </p:nvSpPr>
        <p:spPr>
          <a:xfrm>
            <a:off x="1411560" y="3908648"/>
            <a:ext cx="6400800" cy="1752600"/>
          </a:xfrm>
        </p:spPr>
        <p:txBody>
          <a:bodyPr/>
          <a:lstStyle/>
          <a:p>
            <a:pPr algn="ctr" rtl="0"/>
            <a:r>
              <a:rPr lang="en-US" dirty="0" smtClean="0"/>
              <a:t>Inna Epstein</a:t>
            </a:r>
          </a:p>
          <a:p>
            <a:pPr algn="ctr" rtl="0"/>
            <a:r>
              <a:rPr lang="en-US" dirty="0" smtClean="0"/>
              <a:t>Under supervision of Dr. </a:t>
            </a:r>
            <a:r>
              <a:rPr lang="en-US" dirty="0" err="1" smtClean="0"/>
              <a:t>Salo</a:t>
            </a:r>
            <a:r>
              <a:rPr lang="en-US" dirty="0" smtClean="0"/>
              <a:t> </a:t>
            </a:r>
            <a:r>
              <a:rPr lang="en-US" dirty="0" err="1" smtClean="0"/>
              <a:t>Haratz</a:t>
            </a:r>
            <a:endParaRPr lang="he-IL" dirty="0"/>
          </a:p>
        </p:txBody>
      </p:sp>
      <p:sp>
        <p:nvSpPr>
          <p:cNvPr id="4" name="מציין מיקום של מספר שקופית 3"/>
          <p:cNvSpPr>
            <a:spLocks noGrp="1"/>
          </p:cNvSpPr>
          <p:nvPr>
            <p:ph type="sldNum" sz="quarter" idx="12"/>
          </p:nvPr>
        </p:nvSpPr>
        <p:spPr/>
        <p:txBody>
          <a:bodyPr/>
          <a:lstStyle/>
          <a:p>
            <a:fld id="{97E1C6E1-A8A0-4228-A5E9-EC0932780053}" type="slidenum">
              <a:rPr lang="he-IL" smtClean="0"/>
              <a:t>1</a:t>
            </a:fld>
            <a:endParaRPr lang="he-IL"/>
          </a:p>
        </p:txBody>
      </p:sp>
    </p:spTree>
    <p:extLst>
      <p:ext uri="{BB962C8B-B14F-4D97-AF65-F5344CB8AC3E}">
        <p14:creationId xmlns:p14="http://schemas.microsoft.com/office/powerpoint/2010/main" val="2928105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lgn="l" rtl="0">
              <a:buNone/>
            </a:pPr>
            <a:r>
              <a:rPr lang="en-US" dirty="0"/>
              <a:t>The study will comprise 300 consecutive patients presenting with chest pain: </a:t>
            </a:r>
            <a:endParaRPr lang="en-US" dirty="0" smtClean="0"/>
          </a:p>
          <a:p>
            <a:pPr marL="0" indent="0" algn="l" rtl="0">
              <a:buNone/>
            </a:pPr>
            <a:endParaRPr lang="en-US" dirty="0" smtClean="0"/>
          </a:p>
          <a:p>
            <a:pPr algn="l" rtl="0"/>
            <a:r>
              <a:rPr lang="en-US" dirty="0" smtClean="0"/>
              <a:t>100 </a:t>
            </a:r>
            <a:r>
              <a:rPr lang="en-US" dirty="0"/>
              <a:t>patients presenting with </a:t>
            </a:r>
            <a:r>
              <a:rPr lang="en-US" dirty="0" smtClean="0"/>
              <a:t>STEMI</a:t>
            </a:r>
          </a:p>
          <a:p>
            <a:pPr algn="l" rtl="0"/>
            <a:r>
              <a:rPr lang="en-US" dirty="0" smtClean="0"/>
              <a:t>100 </a:t>
            </a:r>
            <a:r>
              <a:rPr lang="en-US" dirty="0"/>
              <a:t>patients presenting with NSTEMI </a:t>
            </a:r>
            <a:endParaRPr lang="en-US" dirty="0" smtClean="0"/>
          </a:p>
          <a:p>
            <a:pPr algn="l" rtl="0"/>
            <a:r>
              <a:rPr lang="en-US" dirty="0" smtClean="0"/>
              <a:t>100 </a:t>
            </a:r>
            <a:r>
              <a:rPr lang="en-US" dirty="0"/>
              <a:t>patients presenting with chest pain but with no significant coronary disease </a:t>
            </a:r>
          </a:p>
          <a:p>
            <a:pPr marL="0" indent="0" algn="l" rtl="0">
              <a:buNone/>
            </a:pPr>
            <a:endParaRPr lang="he-IL" dirty="0"/>
          </a:p>
        </p:txBody>
      </p:sp>
      <p:sp>
        <p:nvSpPr>
          <p:cNvPr id="2" name="כותרת 1"/>
          <p:cNvSpPr>
            <a:spLocks noGrp="1"/>
          </p:cNvSpPr>
          <p:nvPr>
            <p:ph type="title"/>
          </p:nvPr>
        </p:nvSpPr>
        <p:spPr/>
        <p:txBody>
          <a:bodyPr>
            <a:normAutofit/>
          </a:bodyPr>
          <a:lstStyle/>
          <a:p>
            <a:r>
              <a:rPr lang="en-US" b="1" i="1" dirty="0"/>
              <a:t>Sample size: </a:t>
            </a:r>
            <a:endParaRPr lang="he-IL" dirty="0"/>
          </a:p>
        </p:txBody>
      </p:sp>
      <p:pic>
        <p:nvPicPr>
          <p:cNvPr id="4098" name="Picture 2" descr="Image result for Sample siz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214" y="4941168"/>
            <a:ext cx="3419700" cy="17899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97E1C6E1-A8A0-4228-A5E9-EC0932780053}" type="slidenum">
              <a:rPr lang="he-IL" smtClean="0"/>
              <a:t>10</a:t>
            </a:fld>
            <a:endParaRPr lang="he-IL"/>
          </a:p>
        </p:txBody>
      </p:sp>
    </p:spTree>
    <p:extLst>
      <p:ext uri="{BB962C8B-B14F-4D97-AF65-F5344CB8AC3E}">
        <p14:creationId xmlns:p14="http://schemas.microsoft.com/office/powerpoint/2010/main" val="4248872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Autofit/>
          </a:bodyPr>
          <a:lstStyle/>
          <a:p>
            <a:pPr algn="l" rtl="0">
              <a:lnSpc>
                <a:spcPct val="200000"/>
              </a:lnSpc>
              <a:buFont typeface="Wingdings" panose="05000000000000000000" pitchFamily="2" charset="2"/>
              <a:buChar char="ü"/>
            </a:pPr>
            <a:r>
              <a:rPr lang="en-US" sz="2800" dirty="0" smtClean="0"/>
              <a:t>Collaboration with Cardiologists</a:t>
            </a:r>
          </a:p>
          <a:p>
            <a:pPr algn="l" rtl="0">
              <a:lnSpc>
                <a:spcPct val="200000"/>
              </a:lnSpc>
              <a:buFont typeface="Wingdings" panose="05000000000000000000" pitchFamily="2" charset="2"/>
              <a:buChar char="ü"/>
            </a:pPr>
            <a:r>
              <a:rPr lang="en-US" sz="2800" dirty="0" smtClean="0"/>
              <a:t>Final Research question</a:t>
            </a:r>
          </a:p>
          <a:p>
            <a:pPr algn="l" rtl="0">
              <a:lnSpc>
                <a:spcPct val="200000"/>
              </a:lnSpc>
              <a:buFont typeface="Wingdings" panose="05000000000000000000" pitchFamily="2" charset="2"/>
              <a:buChar char="ü"/>
            </a:pPr>
            <a:r>
              <a:rPr lang="en-US" sz="2800" dirty="0" smtClean="0"/>
              <a:t>Methods approval</a:t>
            </a:r>
          </a:p>
          <a:p>
            <a:pPr algn="l" rtl="0">
              <a:lnSpc>
                <a:spcPct val="200000"/>
              </a:lnSpc>
              <a:buFont typeface="Wingdings" panose="05000000000000000000" pitchFamily="2" charset="2"/>
              <a:buChar char="ü"/>
            </a:pPr>
            <a:r>
              <a:rPr lang="en-US" sz="2800" dirty="0" smtClean="0"/>
              <a:t>Helsinki approval of the new protocol</a:t>
            </a:r>
          </a:p>
          <a:p>
            <a:pPr algn="l" rtl="0">
              <a:lnSpc>
                <a:spcPct val="200000"/>
              </a:lnSpc>
              <a:buFont typeface="Wingdings" panose="05000000000000000000" pitchFamily="2" charset="2"/>
              <a:buChar char="ü"/>
            </a:pPr>
            <a:r>
              <a:rPr lang="en-US" sz="2800" dirty="0" smtClean="0"/>
              <a:t>Beginning of the pilot study</a:t>
            </a:r>
            <a:endParaRPr lang="he-IL" sz="2800" dirty="0"/>
          </a:p>
        </p:txBody>
      </p:sp>
      <p:sp>
        <p:nvSpPr>
          <p:cNvPr id="2" name="כותרת 1"/>
          <p:cNvSpPr>
            <a:spLocks noGrp="1"/>
          </p:cNvSpPr>
          <p:nvPr>
            <p:ph type="title"/>
          </p:nvPr>
        </p:nvSpPr>
        <p:spPr/>
        <p:txBody>
          <a:bodyPr/>
          <a:lstStyle/>
          <a:p>
            <a:r>
              <a:rPr lang="en-US" dirty="0" smtClean="0"/>
              <a:t>Working Progress</a:t>
            </a:r>
            <a:endParaRPr lang="he-IL" dirty="0"/>
          </a:p>
        </p:txBody>
      </p:sp>
      <p:sp>
        <p:nvSpPr>
          <p:cNvPr id="4" name="AutoShape 2" descr="Image result for Working Progress">
            <a:hlinkClick r:id="rId3"/>
          </p:cNvPr>
          <p:cNvSpPr>
            <a:spLocks noChangeAspect="1" noChangeArrowheads="1"/>
          </p:cNvSpPr>
          <p:nvPr/>
        </p:nvSpPr>
        <p:spPr bwMode="auto">
          <a:xfrm>
            <a:off x="4889500" y="-1249363"/>
            <a:ext cx="3629025" cy="2609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Image result for Working Progress">
            <a:hlinkClick r:id="rId3"/>
          </p:cNvPr>
          <p:cNvSpPr>
            <a:spLocks noChangeAspect="1" noChangeArrowheads="1"/>
          </p:cNvSpPr>
          <p:nvPr/>
        </p:nvSpPr>
        <p:spPr bwMode="auto">
          <a:xfrm>
            <a:off x="5041900" y="-1096963"/>
            <a:ext cx="3629025" cy="2609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descr="Image result for Working Progr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492896"/>
            <a:ext cx="2727874" cy="1961779"/>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של מספר שקופית 5"/>
          <p:cNvSpPr>
            <a:spLocks noGrp="1"/>
          </p:cNvSpPr>
          <p:nvPr>
            <p:ph type="sldNum" sz="quarter" idx="12"/>
          </p:nvPr>
        </p:nvSpPr>
        <p:spPr/>
        <p:txBody>
          <a:bodyPr/>
          <a:lstStyle/>
          <a:p>
            <a:fld id="{97E1C6E1-A8A0-4228-A5E9-EC0932780053}" type="slidenum">
              <a:rPr lang="he-IL" smtClean="0"/>
              <a:t>11</a:t>
            </a:fld>
            <a:endParaRPr lang="he-IL"/>
          </a:p>
        </p:txBody>
      </p:sp>
    </p:spTree>
    <p:extLst>
      <p:ext uri="{BB962C8B-B14F-4D97-AF65-F5344CB8AC3E}">
        <p14:creationId xmlns:p14="http://schemas.microsoft.com/office/powerpoint/2010/main" val="101113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187624" y="2348880"/>
            <a:ext cx="6779096" cy="1371608"/>
          </a:xfrm>
        </p:spPr>
        <p:txBody>
          <a:bodyPr>
            <a:normAutofit/>
          </a:bodyPr>
          <a:lstStyle/>
          <a:p>
            <a:pPr marL="109728" indent="0" algn="l" rtl="0">
              <a:buNone/>
            </a:pPr>
            <a:r>
              <a:rPr lang="en-US" sz="3200" dirty="0" smtClean="0">
                <a:latin typeface="Book Antiqua" panose="02040602050305030304" pitchFamily="18" charset="0"/>
              </a:rPr>
              <a:t>A small insight of what we do…</a:t>
            </a:r>
            <a:endParaRPr lang="he-IL" sz="3200" dirty="0">
              <a:latin typeface="Book Antiqua" panose="02040602050305030304" pitchFamily="18" charset="0"/>
            </a:endParaRPr>
          </a:p>
        </p:txBody>
      </p:sp>
      <p:pic>
        <p:nvPicPr>
          <p:cNvPr id="2050" name="Picture 2" descr="Image result for carotid duplex equipment EPIQ 7 ultrasound (US) system (Phili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586" y="3429000"/>
            <a:ext cx="2622510" cy="3278138"/>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97E1C6E1-A8A0-4228-A5E9-EC0932780053}" type="slidenum">
              <a:rPr lang="he-IL" smtClean="0"/>
              <a:t>12</a:t>
            </a:fld>
            <a:endParaRPr lang="he-IL"/>
          </a:p>
        </p:txBody>
      </p:sp>
    </p:spTree>
    <p:extLst>
      <p:ext uri="{BB962C8B-B14F-4D97-AF65-F5344CB8AC3E}">
        <p14:creationId xmlns:p14="http://schemas.microsoft.com/office/powerpoint/2010/main" val="3397804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grpSp>
        <p:nvGrpSpPr>
          <p:cNvPr id="5" name="קבוצה 4"/>
          <p:cNvGrpSpPr/>
          <p:nvPr/>
        </p:nvGrpSpPr>
        <p:grpSpPr>
          <a:xfrm>
            <a:off x="72008" y="44765"/>
            <a:ext cx="9036496" cy="6813235"/>
            <a:chOff x="213581" y="12955"/>
            <a:chExt cx="8895860" cy="6696603"/>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03"/>
            <a:stretch/>
          </p:blipFill>
          <p:spPr bwMode="auto">
            <a:xfrm>
              <a:off x="213581" y="12955"/>
              <a:ext cx="8895860" cy="669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213581" y="1052736"/>
              <a:ext cx="212617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TextBox 6"/>
          <p:cNvSpPr txBox="1"/>
          <p:nvPr/>
        </p:nvSpPr>
        <p:spPr>
          <a:xfrm>
            <a:off x="3059832" y="116632"/>
            <a:ext cx="3168352" cy="369332"/>
          </a:xfrm>
          <a:prstGeom prst="rect">
            <a:avLst/>
          </a:prstGeom>
          <a:solidFill>
            <a:schemeClr val="bg1"/>
          </a:solidFill>
          <a:ln>
            <a:solidFill>
              <a:schemeClr val="tx1"/>
            </a:solidFill>
          </a:ln>
        </p:spPr>
        <p:txBody>
          <a:bodyPr wrap="square" rtlCol="1">
            <a:spAutoFit/>
          </a:bodyPr>
          <a:lstStyle/>
          <a:p>
            <a:pPr algn="ctr"/>
            <a:r>
              <a:rPr lang="en-US" b="1" dirty="0" smtClean="0"/>
              <a:t>Blood Flow Velocity</a:t>
            </a:r>
            <a:endParaRPr lang="he-IL" b="1" dirty="0"/>
          </a:p>
        </p:txBody>
      </p:sp>
      <p:pic>
        <p:nvPicPr>
          <p:cNvPr id="1026" name="Picture 2" descr="Image result for Carotid duplex evalua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348880"/>
            <a:ext cx="5715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של מספר שקופית 5"/>
          <p:cNvSpPr>
            <a:spLocks noGrp="1"/>
          </p:cNvSpPr>
          <p:nvPr>
            <p:ph type="sldNum" sz="quarter" idx="12"/>
          </p:nvPr>
        </p:nvSpPr>
        <p:spPr/>
        <p:txBody>
          <a:bodyPr/>
          <a:lstStyle/>
          <a:p>
            <a:fld id="{97E1C6E1-A8A0-4228-A5E9-EC0932780053}" type="slidenum">
              <a:rPr lang="he-IL" smtClean="0"/>
              <a:t>13</a:t>
            </a:fld>
            <a:endParaRPr lang="he-IL"/>
          </a:p>
        </p:txBody>
      </p:sp>
    </p:spTree>
    <p:extLst>
      <p:ext uri="{BB962C8B-B14F-4D97-AF65-F5344CB8AC3E}">
        <p14:creationId xmlns:p14="http://schemas.microsoft.com/office/powerpoint/2010/main" val="25354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grpSp>
        <p:nvGrpSpPr>
          <p:cNvPr id="5" name="קבוצה 4"/>
          <p:cNvGrpSpPr/>
          <p:nvPr/>
        </p:nvGrpSpPr>
        <p:grpSpPr>
          <a:xfrm>
            <a:off x="-21764" y="0"/>
            <a:ext cx="9165890" cy="6858000"/>
            <a:chOff x="-21764" y="0"/>
            <a:chExt cx="9165890" cy="685800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474"/>
            <a:stretch/>
          </p:blipFill>
          <p:spPr bwMode="auto">
            <a:xfrm>
              <a:off x="-21764" y="0"/>
              <a:ext cx="91658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3575763" y="1028986"/>
              <a:ext cx="129614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TextBox 5"/>
          <p:cNvSpPr txBox="1"/>
          <p:nvPr/>
        </p:nvSpPr>
        <p:spPr>
          <a:xfrm>
            <a:off x="2843808" y="116632"/>
            <a:ext cx="3600400" cy="369332"/>
          </a:xfrm>
          <a:prstGeom prst="rect">
            <a:avLst/>
          </a:prstGeom>
          <a:solidFill>
            <a:schemeClr val="bg1"/>
          </a:solidFill>
          <a:ln>
            <a:solidFill>
              <a:schemeClr val="tx1"/>
            </a:solidFill>
          </a:ln>
        </p:spPr>
        <p:txBody>
          <a:bodyPr wrap="square" rtlCol="1">
            <a:spAutoFit/>
          </a:bodyPr>
          <a:lstStyle/>
          <a:p>
            <a:pPr algn="ctr"/>
            <a:r>
              <a:rPr lang="en-US" b="1" dirty="0" smtClean="0"/>
              <a:t>IMT = Intima-Media Thickness</a:t>
            </a:r>
            <a:endParaRPr lang="he-IL" b="1" dirty="0"/>
          </a:p>
        </p:txBody>
      </p:sp>
      <p:sp>
        <p:nvSpPr>
          <p:cNvPr id="7" name="מציין מיקום של מספר שקופית 6"/>
          <p:cNvSpPr>
            <a:spLocks noGrp="1"/>
          </p:cNvSpPr>
          <p:nvPr>
            <p:ph type="sldNum" sz="quarter" idx="12"/>
          </p:nvPr>
        </p:nvSpPr>
        <p:spPr/>
        <p:txBody>
          <a:bodyPr/>
          <a:lstStyle/>
          <a:p>
            <a:fld id="{97E1C6E1-A8A0-4228-A5E9-EC0932780053}" type="slidenum">
              <a:rPr lang="he-IL" smtClean="0"/>
              <a:t>14</a:t>
            </a:fld>
            <a:endParaRPr lang="he-IL"/>
          </a:p>
        </p:txBody>
      </p:sp>
    </p:spTree>
    <p:extLst>
      <p:ext uri="{BB962C8B-B14F-4D97-AF65-F5344CB8AC3E}">
        <p14:creationId xmlns:p14="http://schemas.microsoft.com/office/powerpoint/2010/main" val="3225042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grpSp>
        <p:nvGrpSpPr>
          <p:cNvPr id="5" name="קבוצה 4"/>
          <p:cNvGrpSpPr/>
          <p:nvPr/>
        </p:nvGrpSpPr>
        <p:grpSpPr>
          <a:xfrm>
            <a:off x="-12735" y="0"/>
            <a:ext cx="9156735" cy="6858000"/>
            <a:chOff x="-12735" y="0"/>
            <a:chExt cx="9156735" cy="685800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81"/>
            <a:stretch/>
          </p:blipFill>
          <p:spPr bwMode="auto">
            <a:xfrm>
              <a:off x="-12735" y="0"/>
              <a:ext cx="91567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3575763" y="1028986"/>
              <a:ext cx="13681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TextBox 6"/>
          <p:cNvSpPr txBox="1"/>
          <p:nvPr/>
        </p:nvSpPr>
        <p:spPr>
          <a:xfrm>
            <a:off x="3059832" y="116632"/>
            <a:ext cx="3168352" cy="369332"/>
          </a:xfrm>
          <a:prstGeom prst="rect">
            <a:avLst/>
          </a:prstGeom>
          <a:solidFill>
            <a:schemeClr val="bg1"/>
          </a:solidFill>
          <a:ln>
            <a:solidFill>
              <a:schemeClr val="tx1"/>
            </a:solidFill>
          </a:ln>
        </p:spPr>
        <p:txBody>
          <a:bodyPr wrap="square" rtlCol="1">
            <a:spAutoFit/>
          </a:bodyPr>
          <a:lstStyle/>
          <a:p>
            <a:pPr algn="ctr"/>
            <a:r>
              <a:rPr lang="en-US" b="1" dirty="0" err="1" smtClean="0"/>
              <a:t>Distensibility</a:t>
            </a:r>
            <a:endParaRPr lang="he-IL" b="1" dirty="0"/>
          </a:p>
        </p:txBody>
      </p:sp>
      <p:sp>
        <p:nvSpPr>
          <p:cNvPr id="6" name="מציין מיקום של מספר שקופית 5"/>
          <p:cNvSpPr>
            <a:spLocks noGrp="1"/>
          </p:cNvSpPr>
          <p:nvPr>
            <p:ph type="sldNum" sz="quarter" idx="12"/>
          </p:nvPr>
        </p:nvSpPr>
        <p:spPr/>
        <p:txBody>
          <a:bodyPr/>
          <a:lstStyle/>
          <a:p>
            <a:fld id="{97E1C6E1-A8A0-4228-A5E9-EC0932780053}" type="slidenum">
              <a:rPr lang="he-IL" smtClean="0"/>
              <a:t>15</a:t>
            </a:fld>
            <a:endParaRPr lang="he-IL"/>
          </a:p>
        </p:txBody>
      </p:sp>
    </p:spTree>
    <p:extLst>
      <p:ext uri="{BB962C8B-B14F-4D97-AF65-F5344CB8AC3E}">
        <p14:creationId xmlns:p14="http://schemas.microsoft.com/office/powerpoint/2010/main" val="500037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grpSp>
        <p:nvGrpSpPr>
          <p:cNvPr id="4" name="קבוצה 3"/>
          <p:cNvGrpSpPr/>
          <p:nvPr/>
        </p:nvGrpSpPr>
        <p:grpSpPr>
          <a:xfrm>
            <a:off x="0" y="21923"/>
            <a:ext cx="9147224" cy="6836077"/>
            <a:chOff x="0" y="21923"/>
            <a:chExt cx="9147224" cy="6836077"/>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82"/>
            <a:stretch/>
          </p:blipFill>
          <p:spPr bwMode="auto">
            <a:xfrm>
              <a:off x="0" y="21923"/>
              <a:ext cx="9147224" cy="683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575763" y="1052736"/>
              <a:ext cx="13681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4"/>
          <p:cNvSpPr txBox="1"/>
          <p:nvPr/>
        </p:nvSpPr>
        <p:spPr>
          <a:xfrm>
            <a:off x="3059832" y="116632"/>
            <a:ext cx="3312368" cy="369332"/>
          </a:xfrm>
          <a:prstGeom prst="rect">
            <a:avLst/>
          </a:prstGeom>
          <a:solidFill>
            <a:schemeClr val="bg1"/>
          </a:solidFill>
          <a:ln>
            <a:solidFill>
              <a:schemeClr val="tx1"/>
            </a:solidFill>
          </a:ln>
        </p:spPr>
        <p:txBody>
          <a:bodyPr wrap="square" rtlCol="1">
            <a:spAutoFit/>
          </a:bodyPr>
          <a:lstStyle/>
          <a:p>
            <a:pPr algn="ctr"/>
            <a:r>
              <a:rPr lang="en-US" b="1" dirty="0" err="1" smtClean="0"/>
              <a:t>Shearwave</a:t>
            </a:r>
            <a:r>
              <a:rPr lang="en-US" b="1" dirty="0" smtClean="0"/>
              <a:t> </a:t>
            </a:r>
            <a:r>
              <a:rPr lang="en-US" b="1" dirty="0" err="1" smtClean="0"/>
              <a:t>Elastography</a:t>
            </a:r>
            <a:endParaRPr lang="he-IL" b="1" dirty="0"/>
          </a:p>
        </p:txBody>
      </p:sp>
      <p:sp>
        <p:nvSpPr>
          <p:cNvPr id="7" name="מציין מיקום של מספר שקופית 6"/>
          <p:cNvSpPr>
            <a:spLocks noGrp="1"/>
          </p:cNvSpPr>
          <p:nvPr>
            <p:ph type="sldNum" sz="quarter" idx="12"/>
          </p:nvPr>
        </p:nvSpPr>
        <p:spPr/>
        <p:txBody>
          <a:bodyPr/>
          <a:lstStyle/>
          <a:p>
            <a:fld id="{97E1C6E1-A8A0-4228-A5E9-EC0932780053}" type="slidenum">
              <a:rPr lang="he-IL" smtClean="0"/>
              <a:t>16</a:t>
            </a:fld>
            <a:endParaRPr lang="he-IL"/>
          </a:p>
        </p:txBody>
      </p:sp>
    </p:spTree>
    <p:extLst>
      <p:ext uri="{BB962C8B-B14F-4D97-AF65-F5344CB8AC3E}">
        <p14:creationId xmlns:p14="http://schemas.microsoft.com/office/powerpoint/2010/main" val="246217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sp>
        <p:nvSpPr>
          <p:cNvPr id="5" name="TextBox 4"/>
          <p:cNvSpPr txBox="1"/>
          <p:nvPr/>
        </p:nvSpPr>
        <p:spPr>
          <a:xfrm>
            <a:off x="3059832" y="116632"/>
            <a:ext cx="3168352" cy="369332"/>
          </a:xfrm>
          <a:prstGeom prst="rect">
            <a:avLst/>
          </a:prstGeom>
          <a:solidFill>
            <a:schemeClr val="bg1"/>
          </a:solidFill>
          <a:ln>
            <a:solidFill>
              <a:schemeClr val="tx1"/>
            </a:solidFill>
          </a:ln>
        </p:spPr>
        <p:txBody>
          <a:bodyPr wrap="square" rtlCol="1">
            <a:spAutoFit/>
          </a:bodyPr>
          <a:lstStyle/>
          <a:p>
            <a:pPr algn="ctr"/>
            <a:r>
              <a:rPr lang="en-US" b="1" dirty="0" smtClean="0"/>
              <a:t>2D plaque</a:t>
            </a:r>
            <a:endParaRPr lang="he-IL" b="1" dirty="0"/>
          </a:p>
        </p:txBody>
      </p:sp>
      <p:grpSp>
        <p:nvGrpSpPr>
          <p:cNvPr id="4" name="קבוצה 3"/>
          <p:cNvGrpSpPr/>
          <p:nvPr/>
        </p:nvGrpSpPr>
        <p:grpSpPr>
          <a:xfrm>
            <a:off x="-36512" y="20230"/>
            <a:ext cx="9142722" cy="6837770"/>
            <a:chOff x="-36512" y="20230"/>
            <a:chExt cx="9142722" cy="683777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14"/>
            <a:stretch/>
          </p:blipFill>
          <p:spPr bwMode="auto">
            <a:xfrm>
              <a:off x="-36512" y="20230"/>
              <a:ext cx="9142722" cy="683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3575763" y="1052736"/>
              <a:ext cx="13681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 name="TextBox 7"/>
          <p:cNvSpPr txBox="1"/>
          <p:nvPr/>
        </p:nvSpPr>
        <p:spPr>
          <a:xfrm>
            <a:off x="3212232" y="269032"/>
            <a:ext cx="3168352" cy="369332"/>
          </a:xfrm>
          <a:prstGeom prst="rect">
            <a:avLst/>
          </a:prstGeom>
          <a:solidFill>
            <a:schemeClr val="bg1"/>
          </a:solidFill>
          <a:ln>
            <a:solidFill>
              <a:schemeClr val="tx1"/>
            </a:solidFill>
          </a:ln>
        </p:spPr>
        <p:txBody>
          <a:bodyPr wrap="square" rtlCol="1">
            <a:spAutoFit/>
          </a:bodyPr>
          <a:lstStyle/>
          <a:p>
            <a:pPr algn="ctr"/>
            <a:r>
              <a:rPr lang="en-US" b="1" dirty="0" smtClean="0"/>
              <a:t>2D Plaque</a:t>
            </a:r>
            <a:endParaRPr lang="he-IL" b="1" dirty="0"/>
          </a:p>
        </p:txBody>
      </p:sp>
      <p:sp>
        <p:nvSpPr>
          <p:cNvPr id="7" name="מציין מיקום של מספר שקופית 6"/>
          <p:cNvSpPr>
            <a:spLocks noGrp="1"/>
          </p:cNvSpPr>
          <p:nvPr>
            <p:ph type="sldNum" sz="quarter" idx="12"/>
          </p:nvPr>
        </p:nvSpPr>
        <p:spPr/>
        <p:txBody>
          <a:bodyPr/>
          <a:lstStyle/>
          <a:p>
            <a:fld id="{97E1C6E1-A8A0-4228-A5E9-EC0932780053}" type="slidenum">
              <a:rPr lang="he-IL" smtClean="0"/>
              <a:t>17</a:t>
            </a:fld>
            <a:endParaRPr lang="he-IL"/>
          </a:p>
        </p:txBody>
      </p:sp>
    </p:spTree>
    <p:extLst>
      <p:ext uri="{BB962C8B-B14F-4D97-AF65-F5344CB8AC3E}">
        <p14:creationId xmlns:p14="http://schemas.microsoft.com/office/powerpoint/2010/main" val="3177098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9392"/>
            <a:ext cx="8229600" cy="1143000"/>
          </a:xfrm>
        </p:spPr>
        <p:txBody>
          <a:bodyPr/>
          <a:lstStyle/>
          <a:p>
            <a:r>
              <a:rPr lang="en-US" dirty="0" smtClean="0"/>
              <a:t>US 2D Plaque evaluation</a:t>
            </a:r>
            <a:endParaRPr lang="he-IL"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111" t="16727" r="25763" b="44969"/>
          <a:stretch/>
        </p:blipFill>
        <p:spPr bwMode="auto">
          <a:xfrm>
            <a:off x="-36512" y="1196752"/>
            <a:ext cx="48380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240" t="17378" r="29652" b="50000"/>
          <a:stretch/>
        </p:blipFill>
        <p:spPr bwMode="auto">
          <a:xfrm>
            <a:off x="4462363" y="3559503"/>
            <a:ext cx="4646141" cy="318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ציין מיקום של מספר שקופית 2"/>
          <p:cNvSpPr>
            <a:spLocks noGrp="1"/>
          </p:cNvSpPr>
          <p:nvPr>
            <p:ph type="sldNum" sz="quarter" idx="12"/>
          </p:nvPr>
        </p:nvSpPr>
        <p:spPr/>
        <p:txBody>
          <a:bodyPr/>
          <a:lstStyle/>
          <a:p>
            <a:fld id="{97E1C6E1-A8A0-4228-A5E9-EC0932780053}" type="slidenum">
              <a:rPr lang="he-IL" smtClean="0"/>
              <a:t>18</a:t>
            </a:fld>
            <a:endParaRPr lang="he-IL"/>
          </a:p>
        </p:txBody>
      </p:sp>
    </p:spTree>
    <p:extLst>
      <p:ext uri="{BB962C8B-B14F-4D97-AF65-F5344CB8AC3E}">
        <p14:creationId xmlns:p14="http://schemas.microsoft.com/office/powerpoint/2010/main" val="18159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grpSp>
        <p:nvGrpSpPr>
          <p:cNvPr id="4" name="קבוצה 3"/>
          <p:cNvGrpSpPr/>
          <p:nvPr/>
        </p:nvGrpSpPr>
        <p:grpSpPr>
          <a:xfrm>
            <a:off x="33184" y="-1"/>
            <a:ext cx="8966772" cy="6709560"/>
            <a:chOff x="33184" y="-1"/>
            <a:chExt cx="8966772" cy="670956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466"/>
            <a:stretch/>
          </p:blipFill>
          <p:spPr bwMode="auto">
            <a:xfrm>
              <a:off x="33184" y="-1"/>
              <a:ext cx="8966772" cy="670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3575763" y="1001989"/>
              <a:ext cx="1368152" cy="174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TextBox 6"/>
          <p:cNvSpPr txBox="1"/>
          <p:nvPr/>
        </p:nvSpPr>
        <p:spPr>
          <a:xfrm>
            <a:off x="3212232" y="269032"/>
            <a:ext cx="3168352" cy="369332"/>
          </a:xfrm>
          <a:prstGeom prst="rect">
            <a:avLst/>
          </a:prstGeom>
          <a:solidFill>
            <a:schemeClr val="bg1"/>
          </a:solidFill>
          <a:ln>
            <a:solidFill>
              <a:schemeClr val="tx1"/>
            </a:solidFill>
          </a:ln>
        </p:spPr>
        <p:txBody>
          <a:bodyPr wrap="square" rtlCol="1">
            <a:spAutoFit/>
          </a:bodyPr>
          <a:lstStyle/>
          <a:p>
            <a:pPr algn="ctr"/>
            <a:r>
              <a:rPr lang="en-US" b="1" dirty="0" smtClean="0"/>
              <a:t>3D Plaque</a:t>
            </a:r>
            <a:endParaRPr lang="he-IL" b="1" dirty="0"/>
          </a:p>
        </p:txBody>
      </p:sp>
      <p:sp>
        <p:nvSpPr>
          <p:cNvPr id="6" name="מציין מיקום של מספר שקופית 5"/>
          <p:cNvSpPr>
            <a:spLocks noGrp="1"/>
          </p:cNvSpPr>
          <p:nvPr>
            <p:ph type="sldNum" sz="quarter" idx="12"/>
          </p:nvPr>
        </p:nvSpPr>
        <p:spPr/>
        <p:txBody>
          <a:bodyPr/>
          <a:lstStyle/>
          <a:p>
            <a:fld id="{97E1C6E1-A8A0-4228-A5E9-EC0932780053}" type="slidenum">
              <a:rPr lang="he-IL" smtClean="0"/>
              <a:t>19</a:t>
            </a:fld>
            <a:endParaRPr lang="he-IL"/>
          </a:p>
        </p:txBody>
      </p:sp>
    </p:spTree>
    <p:extLst>
      <p:ext uri="{BB962C8B-B14F-4D97-AF65-F5344CB8AC3E}">
        <p14:creationId xmlns:p14="http://schemas.microsoft.com/office/powerpoint/2010/main" val="4036089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lstStyle/>
          <a:p>
            <a:r>
              <a:rPr lang="en-US" dirty="0" smtClean="0"/>
              <a:t>Atherosclerosis</a:t>
            </a:r>
            <a:endParaRPr lang="he-IL" dirty="0"/>
          </a:p>
        </p:txBody>
      </p:sp>
      <p:pic>
        <p:nvPicPr>
          <p:cNvPr id="1026" name="Picture 2" descr="Image result for atherosclerosis present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829" y="1052736"/>
            <a:ext cx="5555595" cy="5308476"/>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97E1C6E1-A8A0-4228-A5E9-EC0932780053}" type="slidenum">
              <a:rPr lang="he-IL" smtClean="0"/>
              <a:t>2</a:t>
            </a:fld>
            <a:endParaRPr lang="he-IL"/>
          </a:p>
        </p:txBody>
      </p:sp>
    </p:spTree>
    <p:extLst>
      <p:ext uri="{BB962C8B-B14F-4D97-AF65-F5344CB8AC3E}">
        <p14:creationId xmlns:p14="http://schemas.microsoft.com/office/powerpoint/2010/main" val="2147737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4" name="כותרת 1"/>
          <p:cNvSpPr txBox="1">
            <a:spLocks/>
          </p:cNvSpPr>
          <p:nvPr/>
        </p:nvSpPr>
        <p:spPr>
          <a:xfrm>
            <a:off x="457200" y="-9939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dirty="0" smtClean="0"/>
              <a:t>US 3D Plaque evaluation</a:t>
            </a:r>
            <a:endParaRPr lang="he-IL"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65" t="28252" r="25000" b="7264"/>
          <a:stretch/>
        </p:blipFill>
        <p:spPr bwMode="auto">
          <a:xfrm>
            <a:off x="1808422" y="902818"/>
            <a:ext cx="5527155" cy="598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ציין מיקום של מספר שקופית 1"/>
          <p:cNvSpPr>
            <a:spLocks noGrp="1"/>
          </p:cNvSpPr>
          <p:nvPr>
            <p:ph type="sldNum" sz="quarter" idx="12"/>
          </p:nvPr>
        </p:nvSpPr>
        <p:spPr/>
        <p:txBody>
          <a:bodyPr/>
          <a:lstStyle/>
          <a:p>
            <a:fld id="{97E1C6E1-A8A0-4228-A5E9-EC0932780053}" type="slidenum">
              <a:rPr lang="he-IL" smtClean="0"/>
              <a:t>20</a:t>
            </a:fld>
            <a:endParaRPr lang="he-IL"/>
          </a:p>
        </p:txBody>
      </p:sp>
    </p:spTree>
    <p:extLst>
      <p:ext uri="{BB962C8B-B14F-4D97-AF65-F5344CB8AC3E}">
        <p14:creationId xmlns:p14="http://schemas.microsoft.com/office/powerpoint/2010/main" val="1716346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8256"/>
            <a:ext cx="8229600" cy="1143000"/>
          </a:xfrm>
        </p:spPr>
        <p:txBody>
          <a:bodyPr/>
          <a:lstStyle/>
          <a:p>
            <a:r>
              <a:rPr lang="en-US" dirty="0" smtClean="0"/>
              <a:t>Data Analysis</a:t>
            </a:r>
            <a:endParaRPr lang="he-IL"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1534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מציין מיקום של מספר שקופית 6"/>
          <p:cNvSpPr>
            <a:spLocks noGrp="1"/>
          </p:cNvSpPr>
          <p:nvPr>
            <p:ph type="sldNum" sz="quarter" idx="12"/>
          </p:nvPr>
        </p:nvSpPr>
        <p:spPr/>
        <p:txBody>
          <a:bodyPr/>
          <a:lstStyle/>
          <a:p>
            <a:fld id="{97E1C6E1-A8A0-4228-A5E9-EC0932780053}" type="slidenum">
              <a:rPr lang="he-IL" smtClean="0"/>
              <a:t>21</a:t>
            </a:fld>
            <a:endParaRPr lang="he-IL"/>
          </a:p>
        </p:txBody>
      </p:sp>
      <p:grpSp>
        <p:nvGrpSpPr>
          <p:cNvPr id="10" name="קבוצה 9"/>
          <p:cNvGrpSpPr/>
          <p:nvPr/>
        </p:nvGrpSpPr>
        <p:grpSpPr>
          <a:xfrm>
            <a:off x="565773" y="4005064"/>
            <a:ext cx="6382491" cy="2562225"/>
            <a:chOff x="565773" y="4005064"/>
            <a:chExt cx="6382491" cy="2562225"/>
          </a:xfrm>
        </p:grpSpPr>
        <p:sp>
          <p:nvSpPr>
            <p:cNvPr id="6" name="מלבן 5"/>
            <p:cNvSpPr/>
            <p:nvPr/>
          </p:nvSpPr>
          <p:spPr>
            <a:xfrm>
              <a:off x="565773" y="4005064"/>
              <a:ext cx="6382491" cy="256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2158"/>
            <a:stretch/>
          </p:blipFill>
          <p:spPr bwMode="auto">
            <a:xfrm>
              <a:off x="565773" y="4005064"/>
              <a:ext cx="6333791"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06019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r>
              <a:rPr lang="en-US" dirty="0" smtClean="0"/>
              <a:t>Doppler Ultrasonography </a:t>
            </a:r>
            <a:r>
              <a:rPr lang="en-US" dirty="0"/>
              <a:t>of the carotid arteries </a:t>
            </a:r>
            <a:r>
              <a:rPr lang="en-US" dirty="0" smtClean="0"/>
              <a:t>is a fast, easy, non-invasive and non-harmful test that can be used as an imaging marker for atherosclerotic disease and might be valuable to predict coronary artery disease. </a:t>
            </a:r>
          </a:p>
          <a:p>
            <a:pPr algn="l" rtl="0"/>
            <a:endParaRPr lang="en-US" dirty="0" smtClean="0"/>
          </a:p>
          <a:p>
            <a:pPr algn="l" rtl="0"/>
            <a:r>
              <a:rPr lang="en-US" dirty="0" smtClean="0"/>
              <a:t>There is still a lot to investigate</a:t>
            </a:r>
            <a:endParaRPr lang="he-IL" dirty="0"/>
          </a:p>
        </p:txBody>
      </p:sp>
      <p:sp>
        <p:nvSpPr>
          <p:cNvPr id="2" name="כותרת 1"/>
          <p:cNvSpPr>
            <a:spLocks noGrp="1"/>
          </p:cNvSpPr>
          <p:nvPr>
            <p:ph type="title"/>
          </p:nvPr>
        </p:nvSpPr>
        <p:spPr/>
        <p:txBody>
          <a:bodyPr/>
          <a:lstStyle/>
          <a:p>
            <a:r>
              <a:rPr lang="en-US" dirty="0" smtClean="0"/>
              <a:t>Conclusions so far </a:t>
            </a:r>
            <a:endParaRPr lang="he-IL" dirty="0"/>
          </a:p>
        </p:txBody>
      </p:sp>
      <p:sp>
        <p:nvSpPr>
          <p:cNvPr id="4" name="מציין מיקום של מספר שקופית 3"/>
          <p:cNvSpPr>
            <a:spLocks noGrp="1"/>
          </p:cNvSpPr>
          <p:nvPr>
            <p:ph type="sldNum" sz="quarter" idx="12"/>
          </p:nvPr>
        </p:nvSpPr>
        <p:spPr/>
        <p:txBody>
          <a:bodyPr/>
          <a:lstStyle/>
          <a:p>
            <a:fld id="{97E1C6E1-A8A0-4228-A5E9-EC0932780053}" type="slidenum">
              <a:rPr lang="he-IL" smtClean="0"/>
              <a:t>22</a:t>
            </a:fld>
            <a:endParaRPr lang="he-IL"/>
          </a:p>
        </p:txBody>
      </p:sp>
    </p:spTree>
    <p:extLst>
      <p:ext uri="{BB962C8B-B14F-4D97-AF65-F5344CB8AC3E}">
        <p14:creationId xmlns:p14="http://schemas.microsoft.com/office/powerpoint/2010/main" val="2589589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673224" y="1711349"/>
            <a:ext cx="3610744" cy="4525963"/>
          </a:xfrm>
        </p:spPr>
        <p:txBody>
          <a:bodyPr>
            <a:normAutofit/>
          </a:bodyPr>
          <a:lstStyle/>
          <a:p>
            <a:pPr marL="109728" indent="0" algn="l" rtl="0">
              <a:buNone/>
            </a:pPr>
            <a:r>
              <a:rPr lang="en-US" sz="2400" dirty="0" smtClean="0"/>
              <a:t>Dr. </a:t>
            </a:r>
            <a:r>
              <a:rPr lang="en-US" sz="2400" dirty="0" err="1" smtClean="0"/>
              <a:t>Salo</a:t>
            </a:r>
            <a:r>
              <a:rPr lang="en-US" sz="2400" dirty="0" smtClean="0"/>
              <a:t> </a:t>
            </a:r>
            <a:r>
              <a:rPr lang="en-US" sz="2400" dirty="0" err="1" smtClean="0"/>
              <a:t>Haratz</a:t>
            </a:r>
            <a:endParaRPr lang="en-US" sz="2400" dirty="0" smtClean="0"/>
          </a:p>
          <a:p>
            <a:pPr marL="109728" indent="0" algn="l" rtl="0">
              <a:buNone/>
            </a:pPr>
            <a:r>
              <a:rPr lang="en-US" sz="2400" dirty="0" smtClean="0"/>
              <a:t>Bella </a:t>
            </a:r>
            <a:r>
              <a:rPr lang="en-US" sz="2400" dirty="0" err="1" smtClean="0"/>
              <a:t>Bruk</a:t>
            </a:r>
            <a:r>
              <a:rPr lang="en-US" sz="2400" dirty="0" smtClean="0"/>
              <a:t> </a:t>
            </a:r>
          </a:p>
          <a:p>
            <a:pPr marL="109728" indent="0" algn="l" rtl="0">
              <a:buNone/>
            </a:pPr>
            <a:r>
              <a:rPr lang="en-US" sz="2400" dirty="0" smtClean="0"/>
              <a:t>Lilia </a:t>
            </a:r>
            <a:r>
              <a:rPr lang="en-US" sz="2400" dirty="0" err="1" smtClean="0"/>
              <a:t>Brin</a:t>
            </a:r>
            <a:endParaRPr lang="en-US" sz="2400" dirty="0" smtClean="0"/>
          </a:p>
          <a:p>
            <a:pPr marL="109728" indent="0" algn="l" rtl="0">
              <a:buNone/>
            </a:pPr>
            <a:r>
              <a:rPr lang="en-US" sz="2400" dirty="0"/>
              <a:t>Dr. Silvia </a:t>
            </a:r>
            <a:r>
              <a:rPr lang="en-US" sz="2400" dirty="0" err="1" smtClean="0"/>
              <a:t>Koton</a:t>
            </a:r>
            <a:endParaRPr lang="en-US" sz="2400" dirty="0" smtClean="0"/>
          </a:p>
          <a:p>
            <a:pPr marL="109728" indent="0" algn="l" rtl="0">
              <a:buNone/>
            </a:pPr>
            <a:r>
              <a:rPr lang="en-US" sz="2400" dirty="0"/>
              <a:t>Chen Moshe</a:t>
            </a:r>
          </a:p>
          <a:p>
            <a:pPr marL="109728" indent="0" algn="l" rtl="0">
              <a:buNone/>
            </a:pPr>
            <a:r>
              <a:rPr lang="en-US" sz="2400" dirty="0" err="1"/>
              <a:t>Noit</a:t>
            </a:r>
            <a:r>
              <a:rPr lang="en-US" sz="2400" dirty="0"/>
              <a:t> </a:t>
            </a:r>
            <a:r>
              <a:rPr lang="en-US" sz="2400" dirty="0" smtClean="0"/>
              <a:t>Brown</a:t>
            </a:r>
          </a:p>
          <a:p>
            <a:pPr marL="109728" indent="0" algn="l" rtl="0">
              <a:buNone/>
            </a:pPr>
            <a:r>
              <a:rPr lang="en-US" sz="2400" dirty="0"/>
              <a:t>Prof. David </a:t>
            </a:r>
            <a:r>
              <a:rPr lang="en-US" sz="2400" dirty="0" err="1" smtClean="0"/>
              <a:t>Tanne</a:t>
            </a:r>
            <a:endParaRPr lang="en-US" sz="2400" dirty="0"/>
          </a:p>
          <a:p>
            <a:pPr marL="109728" indent="0" algn="l" rtl="0">
              <a:buNone/>
            </a:pPr>
            <a:endParaRPr lang="en-US" sz="2400" dirty="0" smtClean="0"/>
          </a:p>
          <a:p>
            <a:pPr marL="109728" indent="0" algn="l" rtl="0">
              <a:buNone/>
            </a:pPr>
            <a:endParaRPr lang="en-US" sz="2400" dirty="0"/>
          </a:p>
          <a:p>
            <a:pPr marL="109728" indent="0" algn="l" rtl="0">
              <a:buNone/>
            </a:pPr>
            <a:endParaRPr lang="en-US" sz="2400" dirty="0"/>
          </a:p>
        </p:txBody>
      </p:sp>
      <p:sp>
        <p:nvSpPr>
          <p:cNvPr id="3" name="כותרת 2"/>
          <p:cNvSpPr>
            <a:spLocks noGrp="1"/>
          </p:cNvSpPr>
          <p:nvPr>
            <p:ph type="title"/>
          </p:nvPr>
        </p:nvSpPr>
        <p:spPr/>
        <p:txBody>
          <a:bodyPr/>
          <a:lstStyle/>
          <a:p>
            <a:r>
              <a:rPr lang="en-US" dirty="0" smtClean="0"/>
              <a:t>Acknowledgments</a:t>
            </a:r>
            <a:endParaRPr lang="he-IL" dirty="0"/>
          </a:p>
        </p:txBody>
      </p:sp>
      <p:sp>
        <p:nvSpPr>
          <p:cNvPr id="4" name="מציין מיקום תוכן 1"/>
          <p:cNvSpPr txBox="1">
            <a:spLocks/>
          </p:cNvSpPr>
          <p:nvPr/>
        </p:nvSpPr>
        <p:spPr>
          <a:xfrm>
            <a:off x="4860032" y="1700808"/>
            <a:ext cx="3610744" cy="4525963"/>
          </a:xfrm>
          <a:prstGeom prst="rect">
            <a:avLst/>
          </a:prstGeom>
        </p:spPr>
        <p:txBody>
          <a:bodyPr vert="horz">
            <a:norm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l" rtl="0">
              <a:buFont typeface="Wingdings 3"/>
              <a:buNone/>
            </a:pPr>
            <a:r>
              <a:rPr lang="en-US" sz="2400" u="sng" dirty="0" smtClean="0"/>
              <a:t>Our Collaborators:</a:t>
            </a:r>
          </a:p>
          <a:p>
            <a:pPr marL="109728" indent="0" algn="l" rtl="0">
              <a:buFont typeface="Wingdings 3"/>
              <a:buNone/>
            </a:pPr>
            <a:r>
              <a:rPr lang="en-US" sz="2400" dirty="0" smtClean="0"/>
              <a:t>Prof. </a:t>
            </a:r>
            <a:r>
              <a:rPr lang="en-US" sz="2400" dirty="0" err="1" smtClean="0"/>
              <a:t>Shlomi</a:t>
            </a:r>
            <a:r>
              <a:rPr lang="en-US" sz="2400" dirty="0" smtClean="0"/>
              <a:t> </a:t>
            </a:r>
            <a:r>
              <a:rPr lang="en-US" sz="2400" dirty="0" err="1" smtClean="0"/>
              <a:t>Matetzky</a:t>
            </a:r>
            <a:r>
              <a:rPr lang="en-US" sz="2400" dirty="0" smtClean="0"/>
              <a:t> </a:t>
            </a:r>
          </a:p>
          <a:p>
            <a:pPr marL="109728" indent="0" algn="l" rtl="0">
              <a:buFont typeface="Wingdings 3"/>
              <a:buNone/>
            </a:pPr>
            <a:r>
              <a:rPr lang="en-US" sz="2400" dirty="0" smtClean="0"/>
              <a:t>Dr. Roy </a:t>
            </a:r>
            <a:r>
              <a:rPr lang="en-US" sz="2400" dirty="0" err="1" smtClean="0"/>
              <a:t>Beigel</a:t>
            </a:r>
            <a:r>
              <a:rPr lang="en-US" sz="2400" dirty="0" smtClean="0"/>
              <a:t> </a:t>
            </a:r>
          </a:p>
          <a:p>
            <a:pPr marL="109728" indent="0" algn="l" rtl="0">
              <a:buFont typeface="Wingdings 3"/>
              <a:buNone/>
            </a:pPr>
            <a:r>
              <a:rPr lang="en-US" sz="2400" dirty="0" smtClean="0"/>
              <a:t>Prof. </a:t>
            </a:r>
            <a:r>
              <a:rPr lang="en-US" sz="2400" dirty="0" err="1" smtClean="0"/>
              <a:t>Ilan</a:t>
            </a:r>
            <a:r>
              <a:rPr lang="en-US" sz="2400" dirty="0" smtClean="0"/>
              <a:t> Goldenberg </a:t>
            </a:r>
          </a:p>
          <a:p>
            <a:pPr marL="109728" indent="0" algn="l" rtl="0">
              <a:buFont typeface="Wingdings 3"/>
              <a:buNone/>
            </a:pPr>
            <a:endParaRPr lang="en-US" sz="2400" dirty="0"/>
          </a:p>
        </p:txBody>
      </p:sp>
      <p:sp>
        <p:nvSpPr>
          <p:cNvPr id="5" name="מציין מיקום של מספר שקופית 4"/>
          <p:cNvSpPr>
            <a:spLocks noGrp="1"/>
          </p:cNvSpPr>
          <p:nvPr>
            <p:ph type="sldNum" sz="quarter" idx="12"/>
          </p:nvPr>
        </p:nvSpPr>
        <p:spPr/>
        <p:txBody>
          <a:bodyPr/>
          <a:lstStyle/>
          <a:p>
            <a:fld id="{97E1C6E1-A8A0-4228-A5E9-EC0932780053}" type="slidenum">
              <a:rPr lang="he-IL" smtClean="0"/>
              <a:t>23</a:t>
            </a:fld>
            <a:endParaRPr lang="he-IL"/>
          </a:p>
        </p:txBody>
      </p:sp>
    </p:spTree>
    <p:extLst>
      <p:ext uri="{BB962C8B-B14F-4D97-AF65-F5344CB8AC3E}">
        <p14:creationId xmlns:p14="http://schemas.microsoft.com/office/powerpoint/2010/main" val="4185422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dirty="0"/>
          </a:p>
        </p:txBody>
      </p:sp>
      <p:sp>
        <p:nvSpPr>
          <p:cNvPr id="2" name="כותרת 1"/>
          <p:cNvSpPr>
            <a:spLocks noGrp="1"/>
          </p:cNvSpPr>
          <p:nvPr>
            <p:ph type="title"/>
          </p:nvPr>
        </p:nvSpPr>
        <p:spPr/>
        <p:txBody>
          <a:bodyPr/>
          <a:lstStyle/>
          <a:p>
            <a:endParaRPr lang="he-IL" dirty="0"/>
          </a:p>
        </p:txBody>
      </p:sp>
      <p:pic>
        <p:nvPicPr>
          <p:cNvPr id="2052" name="Picture 4" descr="Image result for thank yo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57660"/>
            <a:ext cx="10125393" cy="6755716"/>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97E1C6E1-A8A0-4228-A5E9-EC0932780053}" type="slidenum">
              <a:rPr lang="he-IL" smtClean="0"/>
              <a:t>24</a:t>
            </a:fld>
            <a:endParaRPr lang="he-IL"/>
          </a:p>
        </p:txBody>
      </p:sp>
    </p:spTree>
    <p:extLst>
      <p:ext uri="{BB962C8B-B14F-4D97-AF65-F5344CB8AC3E}">
        <p14:creationId xmlns:p14="http://schemas.microsoft.com/office/powerpoint/2010/main" val="121314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Plaque Stability</a:t>
            </a:r>
            <a:endParaRPr lang="he-IL" dirty="0"/>
          </a:p>
        </p:txBody>
      </p:sp>
      <p:sp>
        <p:nvSpPr>
          <p:cNvPr id="4" name="TextBox 3"/>
          <p:cNvSpPr txBox="1"/>
          <p:nvPr/>
        </p:nvSpPr>
        <p:spPr>
          <a:xfrm>
            <a:off x="395536" y="6280581"/>
            <a:ext cx="8064896" cy="646331"/>
          </a:xfrm>
          <a:prstGeom prst="rect">
            <a:avLst/>
          </a:prstGeom>
          <a:solidFill>
            <a:schemeClr val="bg2">
              <a:lumMod val="90000"/>
              <a:alpha val="52000"/>
            </a:schemeClr>
          </a:solidFill>
        </p:spPr>
        <p:txBody>
          <a:bodyPr wrap="square" rtlCol="1">
            <a:spAutoFit/>
          </a:bodyPr>
          <a:lstStyle/>
          <a:p>
            <a:pPr algn="just" rtl="0"/>
            <a:r>
              <a:rPr lang="en-US" sz="1200" dirty="0"/>
              <a:t>Atherosclerotic plaque biomarkers: beyond the horizon of the vulnerable plaque.</a:t>
            </a:r>
            <a:r>
              <a:rPr lang="en-US" sz="1200" dirty="0" smtClean="0"/>
              <a:t> </a:t>
            </a:r>
          </a:p>
          <a:p>
            <a:pPr algn="just" rtl="0"/>
            <a:r>
              <a:rPr lang="en-US" sz="1200" dirty="0" smtClean="0"/>
              <a:t>W van </a:t>
            </a:r>
            <a:r>
              <a:rPr lang="en-US" sz="1200" dirty="0" err="1" smtClean="0"/>
              <a:t>Lammeren</a:t>
            </a:r>
            <a:r>
              <a:rPr lang="en-US" sz="1200" dirty="0" smtClean="0"/>
              <a:t> G, L Moll F, </a:t>
            </a:r>
            <a:r>
              <a:rPr lang="en-US" sz="1200" dirty="0" err="1" smtClean="0"/>
              <a:t>Borst</a:t>
            </a:r>
            <a:r>
              <a:rPr lang="en-US" sz="1200" dirty="0" smtClean="0"/>
              <a:t> GJ, de </a:t>
            </a:r>
            <a:r>
              <a:rPr lang="en-US" sz="1200" dirty="0" err="1" smtClean="0"/>
              <a:t>Kleijn</a:t>
            </a:r>
            <a:r>
              <a:rPr lang="en-US" sz="1200" dirty="0" smtClean="0"/>
              <a:t> DP, P M de </a:t>
            </a:r>
            <a:r>
              <a:rPr lang="en-US" sz="1200" dirty="0" err="1" smtClean="0"/>
              <a:t>Vries</a:t>
            </a:r>
            <a:r>
              <a:rPr lang="en-US" sz="1200" dirty="0" smtClean="0"/>
              <a:t> JP, </a:t>
            </a:r>
            <a:r>
              <a:rPr lang="en-US" sz="1200" dirty="0" err="1" smtClean="0"/>
              <a:t>Pasterkamp</a:t>
            </a:r>
            <a:r>
              <a:rPr lang="en-US" sz="1200" dirty="0" smtClean="0"/>
              <a:t> G - </a:t>
            </a:r>
            <a:r>
              <a:rPr lang="en-US" sz="1200" u="sng" dirty="0" err="1" smtClean="0"/>
              <a:t>Curr</a:t>
            </a:r>
            <a:r>
              <a:rPr lang="en-US" sz="1200" u="sng" dirty="0" smtClean="0"/>
              <a:t> </a:t>
            </a:r>
            <a:r>
              <a:rPr lang="en-US" sz="1200" u="sng" dirty="0" err="1" smtClean="0"/>
              <a:t>Cardiol</a:t>
            </a:r>
            <a:r>
              <a:rPr lang="en-US" sz="1200" u="sng" dirty="0" smtClean="0"/>
              <a:t> Rev (2011)</a:t>
            </a:r>
            <a:r>
              <a:rPr lang="en-US" sz="1200" dirty="0" smtClean="0"/>
              <a:t> </a:t>
            </a:r>
          </a:p>
          <a:p>
            <a:pPr algn="just" rtl="0"/>
            <a:endParaRPr lang="he-IL" sz="1200" dirty="0"/>
          </a:p>
        </p:txBody>
      </p:sp>
      <p:pic>
        <p:nvPicPr>
          <p:cNvPr id="2050" name="Picture 2" descr="Image result for atherosclerotic plaque density">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86730" y="1412776"/>
            <a:ext cx="6869646" cy="4682632"/>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97E1C6E1-A8A0-4228-A5E9-EC0932780053}" type="slidenum">
              <a:rPr lang="he-IL" smtClean="0"/>
              <a:t>3</a:t>
            </a:fld>
            <a:endParaRPr lang="he-IL"/>
          </a:p>
        </p:txBody>
      </p:sp>
    </p:spTree>
    <p:extLst>
      <p:ext uri="{BB962C8B-B14F-4D97-AF65-F5344CB8AC3E}">
        <p14:creationId xmlns:p14="http://schemas.microsoft.com/office/powerpoint/2010/main" val="2291295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STEMI vs NSTEMI</a:t>
            </a:r>
            <a:endParaRPr lang="he-IL" dirty="0"/>
          </a:p>
        </p:txBody>
      </p:sp>
      <p:pic>
        <p:nvPicPr>
          <p:cNvPr id="3074" name="Picture 2" descr="Image result for STEMI vs NSTEMI">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61" r="34200"/>
          <a:stretch/>
        </p:blipFill>
        <p:spPr bwMode="auto">
          <a:xfrm>
            <a:off x="1115616" y="1502269"/>
            <a:ext cx="2592288" cy="4151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EMI vs NSTEM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127" y="1700808"/>
            <a:ext cx="396934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EMI vs NSTEMI">
            <a:hlinkClick r:id="rId3"/>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64795" t="87187"/>
          <a:stretch/>
        </p:blipFill>
        <p:spPr bwMode="auto">
          <a:xfrm>
            <a:off x="77788" y="6389360"/>
            <a:ext cx="2075656" cy="46864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97E1C6E1-A8A0-4228-A5E9-EC0932780053}" type="slidenum">
              <a:rPr lang="he-IL" smtClean="0"/>
              <a:t>4</a:t>
            </a:fld>
            <a:endParaRPr lang="he-IL"/>
          </a:p>
        </p:txBody>
      </p:sp>
    </p:spTree>
    <p:extLst>
      <p:ext uri="{BB962C8B-B14F-4D97-AF65-F5344CB8AC3E}">
        <p14:creationId xmlns:p14="http://schemas.microsoft.com/office/powerpoint/2010/main" val="311928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84785"/>
            <a:ext cx="6779096" cy="4392488"/>
          </a:xfrm>
        </p:spPr>
        <p:txBody>
          <a:bodyPr>
            <a:normAutofit fontScale="92500" lnSpcReduction="10000"/>
          </a:bodyPr>
          <a:lstStyle/>
          <a:p>
            <a:pPr algn="l" rtl="0"/>
            <a:r>
              <a:rPr lang="en-US" sz="2000" dirty="0"/>
              <a:t>The prevalence of severe carotid stenosis increases with prevalence of coronary </a:t>
            </a:r>
            <a:r>
              <a:rPr lang="en-US" sz="2000" dirty="0" smtClean="0"/>
              <a:t>stenosis</a:t>
            </a:r>
          </a:p>
          <a:p>
            <a:pPr algn="l" rtl="0"/>
            <a:endParaRPr lang="en-US" sz="1200" dirty="0" smtClean="0"/>
          </a:p>
          <a:p>
            <a:pPr algn="l" rtl="0"/>
            <a:r>
              <a:rPr lang="en-US" sz="2000" dirty="0"/>
              <a:t>Coronary atherosclerosis is detected in 60 % to 70% of stroke </a:t>
            </a:r>
            <a:r>
              <a:rPr lang="en-US" sz="2000" dirty="0" smtClean="0"/>
              <a:t>cases</a:t>
            </a:r>
          </a:p>
          <a:p>
            <a:pPr algn="l" rtl="0"/>
            <a:endParaRPr lang="en-US" sz="1400" dirty="0" smtClean="0"/>
          </a:p>
          <a:p>
            <a:pPr algn="l" rtl="0"/>
            <a:r>
              <a:rPr lang="en-US" sz="2000" dirty="0"/>
              <a:t>Patients with carotid stenosis </a:t>
            </a:r>
            <a:r>
              <a:rPr lang="en-US" sz="2000" dirty="0" smtClean="0"/>
              <a:t>are at </a:t>
            </a:r>
            <a:r>
              <a:rPr lang="en-US" sz="2000" dirty="0"/>
              <a:t>higher risk of myocardial infarction than </a:t>
            </a:r>
            <a:r>
              <a:rPr lang="en-US" sz="2000" dirty="0" smtClean="0"/>
              <a:t>stroke</a:t>
            </a:r>
          </a:p>
          <a:p>
            <a:pPr algn="l" rtl="0"/>
            <a:endParaRPr lang="en-US" sz="1400" dirty="0" smtClean="0"/>
          </a:p>
          <a:p>
            <a:pPr algn="l" rtl="0"/>
            <a:r>
              <a:rPr lang="en-US" sz="2000" dirty="0" smtClean="0"/>
              <a:t>There are </a:t>
            </a:r>
            <a:r>
              <a:rPr lang="en-US" sz="2000" dirty="0"/>
              <a:t>common risk </a:t>
            </a:r>
            <a:r>
              <a:rPr lang="en-US" sz="2000" dirty="0" smtClean="0"/>
              <a:t>factors, although </a:t>
            </a:r>
            <a:r>
              <a:rPr lang="en-US" sz="2000" dirty="0"/>
              <a:t>the effects in both vascular systems may not be </a:t>
            </a:r>
            <a:r>
              <a:rPr lang="en-US" sz="2000" dirty="0" smtClean="0"/>
              <a:t>identical</a:t>
            </a:r>
          </a:p>
          <a:p>
            <a:pPr algn="l" rtl="0"/>
            <a:endParaRPr lang="en-US" sz="1400" dirty="0" smtClean="0"/>
          </a:p>
          <a:p>
            <a:pPr algn="l" rtl="0"/>
            <a:r>
              <a:rPr lang="en-US" sz="2000" dirty="0"/>
              <a:t>The peak incidence of myocardial infarction precedes that of stroke by approximately 10 years, perhaps due to the existence of a natural protection of cerebral vessels</a:t>
            </a:r>
            <a:r>
              <a:rPr lang="en-US" sz="2000" dirty="0" smtClean="0"/>
              <a:t>.</a:t>
            </a:r>
            <a:endParaRPr lang="en-US" sz="2000" dirty="0"/>
          </a:p>
        </p:txBody>
      </p:sp>
      <p:sp>
        <p:nvSpPr>
          <p:cNvPr id="4" name="כותרת 1"/>
          <p:cNvSpPr>
            <a:spLocks noGrp="1"/>
          </p:cNvSpPr>
          <p:nvPr>
            <p:ph type="title"/>
          </p:nvPr>
        </p:nvSpPr>
        <p:spPr>
          <a:xfrm>
            <a:off x="457200" y="44624"/>
            <a:ext cx="8229600" cy="1143000"/>
          </a:xfrm>
        </p:spPr>
        <p:txBody>
          <a:bodyPr>
            <a:noAutofit/>
          </a:bodyPr>
          <a:lstStyle/>
          <a:p>
            <a:r>
              <a:rPr lang="en-US" sz="3600" dirty="0" smtClean="0"/>
              <a:t>The relationship between Cardiovascular and Carotid diseases</a:t>
            </a:r>
            <a:endParaRPr lang="he-IL" sz="3600" dirty="0"/>
          </a:p>
        </p:txBody>
      </p:sp>
      <p:sp>
        <p:nvSpPr>
          <p:cNvPr id="5" name="TextBox 4"/>
          <p:cNvSpPr txBox="1"/>
          <p:nvPr/>
        </p:nvSpPr>
        <p:spPr>
          <a:xfrm>
            <a:off x="107504" y="5877272"/>
            <a:ext cx="8856984" cy="1661993"/>
          </a:xfrm>
          <a:prstGeom prst="rect">
            <a:avLst/>
          </a:prstGeom>
          <a:solidFill>
            <a:schemeClr val="bg2">
              <a:lumMod val="90000"/>
              <a:alpha val="53000"/>
            </a:schemeClr>
          </a:solidFill>
        </p:spPr>
        <p:txBody>
          <a:bodyPr wrap="square" rtlCol="1">
            <a:spAutoFit/>
          </a:bodyPr>
          <a:lstStyle/>
          <a:p>
            <a:pPr algn="l" rtl="0"/>
            <a:r>
              <a:rPr lang="en-US" sz="1200" dirty="0" err="1"/>
              <a:t>Jashari</a:t>
            </a:r>
            <a:r>
              <a:rPr lang="en-US" sz="1200" dirty="0"/>
              <a:t> </a:t>
            </a:r>
            <a:r>
              <a:rPr lang="en-US" sz="1200" dirty="0" smtClean="0"/>
              <a:t>et al., </a:t>
            </a:r>
            <a:r>
              <a:rPr lang="en-US" sz="1200" dirty="0"/>
              <a:t>Coronary and carotid atherosclerosis: Similarities and </a:t>
            </a:r>
            <a:r>
              <a:rPr lang="en-US" sz="1200" dirty="0" smtClean="0"/>
              <a:t>differences.  Atherosclerosis</a:t>
            </a:r>
            <a:r>
              <a:rPr lang="en-US" sz="1200" dirty="0"/>
              <a:t>. 2013 Apr;227(2):</a:t>
            </a:r>
            <a:r>
              <a:rPr lang="en-US" sz="1200" dirty="0" smtClean="0"/>
              <a:t>193-200.</a:t>
            </a:r>
          </a:p>
          <a:p>
            <a:pPr algn="l" rtl="0"/>
            <a:r>
              <a:rPr lang="en-US" sz="1200" dirty="0" err="1" smtClean="0"/>
              <a:t>Drouet</a:t>
            </a:r>
            <a:r>
              <a:rPr lang="en-US" sz="1200" dirty="0"/>
              <a:t>, L, </a:t>
            </a:r>
            <a:r>
              <a:rPr lang="en-US" sz="1200" dirty="0" err="1"/>
              <a:t>Atherothrombosis</a:t>
            </a:r>
            <a:r>
              <a:rPr lang="en-US" sz="1200" dirty="0"/>
              <a:t> as a systemic disease. </a:t>
            </a:r>
            <a:r>
              <a:rPr lang="en-US" sz="1200" dirty="0" err="1"/>
              <a:t>Cerebrovasc</a:t>
            </a:r>
            <a:r>
              <a:rPr lang="en-US" sz="1200" dirty="0"/>
              <a:t> Dis, 2002. 13 </a:t>
            </a:r>
            <a:r>
              <a:rPr lang="en-US" sz="1200" dirty="0" err="1"/>
              <a:t>Suppl</a:t>
            </a:r>
            <a:r>
              <a:rPr lang="en-US" sz="1200" dirty="0"/>
              <a:t> 1: p. 1-6</a:t>
            </a:r>
            <a:r>
              <a:rPr lang="he-IL" sz="1200" dirty="0" smtClean="0"/>
              <a:t>.</a:t>
            </a:r>
            <a:endParaRPr lang="he-IL" sz="1200" dirty="0"/>
          </a:p>
          <a:p>
            <a:pPr algn="l" rtl="0"/>
            <a:r>
              <a:rPr lang="en-US" sz="1200" dirty="0" err="1" smtClean="0"/>
              <a:t>Rosengarten</a:t>
            </a:r>
            <a:r>
              <a:rPr lang="en-US" sz="1200" dirty="0"/>
              <a:t>, B, M Grebe, A Muller, RK Voss , M </a:t>
            </a:r>
            <a:r>
              <a:rPr lang="en-US" sz="1200" dirty="0" err="1"/>
              <a:t>Kaps</a:t>
            </a:r>
            <a:r>
              <a:rPr lang="en-US" sz="1200" dirty="0"/>
              <a:t>, Severity of coronary artery disease but not degree of coronary stenosis is correlated to cerebrovascular reactivity, in </a:t>
            </a:r>
            <a:r>
              <a:rPr lang="en-US" sz="1200" dirty="0" err="1"/>
              <a:t>Cerebrovasc</a:t>
            </a:r>
            <a:r>
              <a:rPr lang="en-US" sz="1200" dirty="0"/>
              <a:t> Dis. 2009. p. 290-7</a:t>
            </a:r>
            <a:r>
              <a:rPr lang="he-IL" sz="1200" dirty="0"/>
              <a:t>.</a:t>
            </a:r>
            <a:endParaRPr lang="en-US" sz="1200" dirty="0"/>
          </a:p>
          <a:p>
            <a:pPr algn="l" rtl="0"/>
            <a:endParaRPr lang="en-US" sz="1200" dirty="0" smtClean="0"/>
          </a:p>
          <a:p>
            <a:pPr algn="l" rtl="0"/>
            <a:endParaRPr lang="en-US" sz="1200" dirty="0"/>
          </a:p>
          <a:p>
            <a:pPr algn="l" rtl="0"/>
            <a:endParaRPr lang="he-IL" dirty="0"/>
          </a:p>
        </p:txBody>
      </p:sp>
      <p:sp>
        <p:nvSpPr>
          <p:cNvPr id="2" name="AutoShape 2" descr="Image result for heart vs brain"/>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4" descr="Image result for heart vs brain"/>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6" descr="Image result for heart vs brain"/>
          <p:cNvSpPr>
            <a:spLocks noChangeAspect="1" noChangeArrowheads="1"/>
          </p:cNvSpPr>
          <p:nvPr/>
        </p:nvSpPr>
        <p:spPr bwMode="auto">
          <a:xfrm>
            <a:off x="242887" y="1682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8" descr="Image result for heart vs brain"/>
          <p:cNvSpPr>
            <a:spLocks noChangeAspect="1" noChangeArrowheads="1"/>
          </p:cNvSpPr>
          <p:nvPr/>
        </p:nvSpPr>
        <p:spPr bwMode="auto">
          <a:xfrm>
            <a:off x="395287" y="3206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154" name="Picture 10" descr="hear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97548" y="1556792"/>
            <a:ext cx="2017927" cy="1681605"/>
          </a:xfrm>
          <a:prstGeom prst="rect">
            <a:avLst/>
          </a:prstGeom>
          <a:noFill/>
          <a:extLst>
            <a:ext uri="{909E8E84-426E-40DD-AFC4-6F175D3DCCD1}">
              <a14:hiddenFill xmlns:a14="http://schemas.microsoft.com/office/drawing/2010/main">
                <a:solidFill>
                  <a:srgbClr val="FFFFFF"/>
                </a:solidFill>
              </a14:hiddenFill>
            </a:ext>
          </a:extLst>
        </p:spPr>
      </p:pic>
      <p:sp>
        <p:nvSpPr>
          <p:cNvPr id="9" name="מציין מיקום של מספר שקופית 8"/>
          <p:cNvSpPr>
            <a:spLocks noGrp="1"/>
          </p:cNvSpPr>
          <p:nvPr>
            <p:ph type="sldNum" sz="quarter" idx="12"/>
          </p:nvPr>
        </p:nvSpPr>
        <p:spPr/>
        <p:txBody>
          <a:bodyPr/>
          <a:lstStyle/>
          <a:p>
            <a:fld id="{97E1C6E1-A8A0-4228-A5E9-EC0932780053}" type="slidenum">
              <a:rPr lang="he-IL" smtClean="0"/>
              <a:t>5</a:t>
            </a:fld>
            <a:endParaRPr lang="he-IL"/>
          </a:p>
        </p:txBody>
      </p:sp>
    </p:spTree>
    <p:extLst>
      <p:ext uri="{BB962C8B-B14F-4D97-AF65-F5344CB8AC3E}">
        <p14:creationId xmlns:p14="http://schemas.microsoft.com/office/powerpoint/2010/main" val="88004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ypothes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4074584"/>
            <a:ext cx="2510812" cy="2783416"/>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p:cNvSpPr>
            <a:spLocks noGrp="1"/>
          </p:cNvSpPr>
          <p:nvPr>
            <p:ph type="title"/>
          </p:nvPr>
        </p:nvSpPr>
        <p:spPr/>
        <p:txBody>
          <a:bodyPr/>
          <a:lstStyle/>
          <a:p>
            <a:r>
              <a:rPr lang="en-US" dirty="0" smtClean="0"/>
              <a:t>Working Hypothesis</a:t>
            </a:r>
            <a:endParaRPr lang="he-IL" dirty="0"/>
          </a:p>
        </p:txBody>
      </p:sp>
      <p:sp>
        <p:nvSpPr>
          <p:cNvPr id="3" name="מציין מיקום תוכן 2"/>
          <p:cNvSpPr>
            <a:spLocks noGrp="1"/>
          </p:cNvSpPr>
          <p:nvPr>
            <p:ph idx="1"/>
          </p:nvPr>
        </p:nvSpPr>
        <p:spPr>
          <a:xfrm>
            <a:off x="179512" y="1600200"/>
            <a:ext cx="7272808" cy="4853136"/>
          </a:xfrm>
        </p:spPr>
        <p:txBody>
          <a:bodyPr>
            <a:normAutofit fontScale="92500" lnSpcReduction="20000"/>
          </a:bodyPr>
          <a:lstStyle/>
          <a:p>
            <a:pPr marL="514350" indent="-514350" algn="l" rtl="0">
              <a:buAutoNum type="arabicPeriod"/>
            </a:pPr>
            <a:r>
              <a:rPr lang="en-US" dirty="0" smtClean="0"/>
              <a:t>There </a:t>
            </a:r>
            <a:r>
              <a:rPr lang="en-US" dirty="0"/>
              <a:t>is a direct relationship between the occurrence of acute coronary events and the degree of morphological instability of carotid plaques </a:t>
            </a:r>
            <a:endParaRPr lang="en-US" dirty="0" smtClean="0"/>
          </a:p>
          <a:p>
            <a:pPr marL="514350" indent="-514350" algn="l" rtl="0">
              <a:buAutoNum type="arabicPeriod"/>
            </a:pPr>
            <a:endParaRPr lang="en-US" dirty="0" smtClean="0"/>
          </a:p>
          <a:p>
            <a:pPr marL="514350" indent="-514350" algn="l" rtl="0">
              <a:buAutoNum type="arabicPeriod"/>
            </a:pPr>
            <a:r>
              <a:rPr lang="en-US" dirty="0"/>
              <a:t>T</a:t>
            </a:r>
            <a:r>
              <a:rPr lang="en-US" dirty="0" smtClean="0"/>
              <a:t>here </a:t>
            </a:r>
            <a:r>
              <a:rPr lang="en-US" dirty="0"/>
              <a:t>is a proportional graded association between the severity of the atherosclerotic cerebrovascular and coronary artery disease, being specifically related to biomarkers of atherosclerosis </a:t>
            </a:r>
            <a:endParaRPr lang="en-US" dirty="0" smtClean="0"/>
          </a:p>
          <a:p>
            <a:pPr marL="514350" indent="-514350" algn="l" rtl="0">
              <a:buAutoNum type="arabicPeriod"/>
            </a:pPr>
            <a:endParaRPr lang="en-US" dirty="0" smtClean="0"/>
          </a:p>
          <a:p>
            <a:pPr marL="514350" indent="-514350" algn="l" rtl="0">
              <a:buAutoNum type="arabicPeriod"/>
            </a:pPr>
            <a:r>
              <a:rPr lang="en-US" dirty="0"/>
              <a:t>T</a:t>
            </a:r>
            <a:r>
              <a:rPr lang="en-US" dirty="0" smtClean="0"/>
              <a:t>he </a:t>
            </a:r>
            <a:r>
              <a:rPr lang="en-US" dirty="0"/>
              <a:t>presentation of MI (as STEMI vs NSTEMI) is directly related to the carotid plaque presence and it's </a:t>
            </a:r>
            <a:r>
              <a:rPr lang="en-US" dirty="0" smtClean="0"/>
              <a:t>morphology.</a:t>
            </a:r>
            <a:endParaRPr lang="en-US" dirty="0"/>
          </a:p>
          <a:p>
            <a:pPr marL="0" indent="0" algn="l" rtl="0">
              <a:buNone/>
            </a:pPr>
            <a:endParaRPr lang="he-IL" dirty="0"/>
          </a:p>
        </p:txBody>
      </p:sp>
      <p:sp>
        <p:nvSpPr>
          <p:cNvPr id="2" name="מציין מיקום של מספר שקופית 1"/>
          <p:cNvSpPr>
            <a:spLocks noGrp="1"/>
          </p:cNvSpPr>
          <p:nvPr>
            <p:ph type="sldNum" sz="quarter" idx="12"/>
          </p:nvPr>
        </p:nvSpPr>
        <p:spPr/>
        <p:txBody>
          <a:bodyPr/>
          <a:lstStyle/>
          <a:p>
            <a:fld id="{97E1C6E1-A8A0-4228-A5E9-EC0932780053}" type="slidenum">
              <a:rPr lang="he-IL" smtClean="0"/>
              <a:t>6</a:t>
            </a:fld>
            <a:endParaRPr lang="he-IL"/>
          </a:p>
        </p:txBody>
      </p:sp>
    </p:spTree>
    <p:extLst>
      <p:ext uri="{BB962C8B-B14F-4D97-AF65-F5344CB8AC3E}">
        <p14:creationId xmlns:p14="http://schemas.microsoft.com/office/powerpoint/2010/main" val="408298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457200" indent="-457200" algn="l" rtl="0">
              <a:buFont typeface="Wingdings" panose="05000000000000000000" pitchFamily="2" charset="2"/>
              <a:buChar char="Ø"/>
            </a:pPr>
            <a:r>
              <a:rPr lang="en-US" dirty="0"/>
              <a:t>T</a:t>
            </a:r>
            <a:r>
              <a:rPr lang="en-US" dirty="0" smtClean="0"/>
              <a:t>o </a:t>
            </a:r>
            <a:r>
              <a:rPr lang="en-US" dirty="0"/>
              <a:t>examine the degree and morphology of </a:t>
            </a:r>
            <a:r>
              <a:rPr lang="en-US" dirty="0" smtClean="0"/>
              <a:t>carotid </a:t>
            </a:r>
            <a:r>
              <a:rPr lang="en-US" b="1" dirty="0"/>
              <a:t>asymptomatic</a:t>
            </a:r>
            <a:r>
              <a:rPr lang="en-US" dirty="0"/>
              <a:t> atherosclerotic disease among patients with ischemic heart disease stratified by STEMI and </a:t>
            </a:r>
            <a:r>
              <a:rPr lang="en-US" dirty="0" smtClean="0"/>
              <a:t>NSTEMI.</a:t>
            </a:r>
          </a:p>
          <a:p>
            <a:pPr marL="457200" indent="-457200" algn="l" rtl="0">
              <a:buFont typeface="Wingdings" panose="05000000000000000000" pitchFamily="2" charset="2"/>
              <a:buChar char="Ø"/>
            </a:pPr>
            <a:endParaRPr lang="en-US" dirty="0" smtClean="0"/>
          </a:p>
          <a:p>
            <a:pPr marL="457200" indent="-457200" algn="l" rtl="0">
              <a:buFont typeface="Wingdings" panose="05000000000000000000" pitchFamily="2" charset="2"/>
              <a:buChar char="Ø"/>
            </a:pPr>
            <a:r>
              <a:rPr lang="en-US" dirty="0"/>
              <a:t>T</a:t>
            </a:r>
            <a:r>
              <a:rPr lang="en-US" dirty="0" smtClean="0"/>
              <a:t>o </a:t>
            </a:r>
            <a:r>
              <a:rPr lang="en-US" dirty="0"/>
              <a:t>assess how ethnicity, vascular risk factors and biomarkers affect these associations.</a:t>
            </a:r>
          </a:p>
          <a:p>
            <a:pPr marL="0" indent="0" algn="l" rtl="0">
              <a:buNone/>
            </a:pPr>
            <a:endParaRPr lang="he-IL" dirty="0"/>
          </a:p>
        </p:txBody>
      </p:sp>
      <p:sp>
        <p:nvSpPr>
          <p:cNvPr id="2" name="כותרת 1"/>
          <p:cNvSpPr>
            <a:spLocks noGrp="1"/>
          </p:cNvSpPr>
          <p:nvPr>
            <p:ph type="title"/>
          </p:nvPr>
        </p:nvSpPr>
        <p:spPr/>
        <p:txBody>
          <a:bodyPr>
            <a:normAutofit/>
          </a:bodyPr>
          <a:lstStyle/>
          <a:p>
            <a:r>
              <a:rPr lang="en-US" b="1" u="sng" dirty="0"/>
              <a:t>Aims of the </a:t>
            </a:r>
            <a:r>
              <a:rPr lang="en-US" b="1" u="sng" dirty="0" smtClean="0"/>
              <a:t>Study</a:t>
            </a:r>
            <a:endParaRPr lang="he-IL" dirty="0"/>
          </a:p>
        </p:txBody>
      </p:sp>
      <p:pic>
        <p:nvPicPr>
          <p:cNvPr id="5122" name="Picture 2" descr="Image result for Aims of the Stud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0" y="5152628"/>
            <a:ext cx="2103292" cy="1705372"/>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97E1C6E1-A8A0-4228-A5E9-EC0932780053}" type="slidenum">
              <a:rPr lang="he-IL" smtClean="0"/>
              <a:t>7</a:t>
            </a:fld>
            <a:endParaRPr lang="he-IL"/>
          </a:p>
        </p:txBody>
      </p:sp>
    </p:spTree>
    <p:extLst>
      <p:ext uri="{BB962C8B-B14F-4D97-AF65-F5344CB8AC3E}">
        <p14:creationId xmlns:p14="http://schemas.microsoft.com/office/powerpoint/2010/main" val="62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124744"/>
            <a:ext cx="8229600" cy="5328592"/>
          </a:xfrm>
        </p:spPr>
        <p:txBody>
          <a:bodyPr>
            <a:normAutofit fontScale="85000" lnSpcReduction="10000"/>
          </a:bodyPr>
          <a:lstStyle/>
          <a:p>
            <a:pPr marL="514350" lvl="0" indent="-514350" algn="l" rtl="0">
              <a:buAutoNum type="arabicPeriod"/>
            </a:pPr>
            <a:r>
              <a:rPr lang="en-US" dirty="0" smtClean="0"/>
              <a:t>To </a:t>
            </a:r>
            <a:r>
              <a:rPr lang="en-US" dirty="0"/>
              <a:t>examine and quantify the associations between carotid disease (intima media thickness, plaque characteristics, degree of stenosis) and clinical acute coronary artery disease </a:t>
            </a:r>
            <a:r>
              <a:rPr lang="en-US" dirty="0" smtClean="0"/>
              <a:t>type.</a:t>
            </a:r>
          </a:p>
          <a:p>
            <a:pPr marL="514350" lvl="0" indent="-514350" algn="l" rtl="0">
              <a:buAutoNum type="arabicPeriod"/>
            </a:pPr>
            <a:endParaRPr lang="en-US" dirty="0" smtClean="0"/>
          </a:p>
          <a:p>
            <a:pPr marL="514350" lvl="0" indent="-514350" algn="l" rtl="0">
              <a:buAutoNum type="arabicPeriod"/>
            </a:pPr>
            <a:r>
              <a:rPr lang="en-US" dirty="0" smtClean="0"/>
              <a:t>To </a:t>
            </a:r>
            <a:r>
              <a:rPr lang="en-US" dirty="0"/>
              <a:t>examine and quantify the associations between carotid disease and coronary disease </a:t>
            </a:r>
            <a:r>
              <a:rPr lang="en-US" dirty="0" smtClean="0"/>
              <a:t>severity.</a:t>
            </a:r>
          </a:p>
          <a:p>
            <a:pPr marL="514350" lvl="0" indent="-514350" algn="l" rtl="0">
              <a:buAutoNum type="arabicPeriod"/>
            </a:pPr>
            <a:endParaRPr lang="en-US" dirty="0" smtClean="0"/>
          </a:p>
          <a:p>
            <a:pPr marL="514350" lvl="0" indent="-514350" algn="l" rtl="0">
              <a:buAutoNum type="arabicPeriod"/>
            </a:pPr>
            <a:r>
              <a:rPr lang="en-US" dirty="0" smtClean="0"/>
              <a:t>To </a:t>
            </a:r>
            <a:r>
              <a:rPr lang="en-US" dirty="0"/>
              <a:t>examine how ethnicity, vascular risk factors and biomarkers interact with the associations between carotid and coronary artery disease. </a:t>
            </a:r>
            <a:endParaRPr lang="en-US" dirty="0" smtClean="0"/>
          </a:p>
          <a:p>
            <a:pPr marL="514350" lvl="0" indent="-514350" algn="l" rtl="0">
              <a:buAutoNum type="arabicPeriod"/>
            </a:pPr>
            <a:endParaRPr lang="en-US" dirty="0" smtClean="0"/>
          </a:p>
          <a:p>
            <a:pPr marL="514350" lvl="0" indent="-514350" algn="l" rtl="0">
              <a:buAutoNum type="arabicPeriod"/>
            </a:pPr>
            <a:r>
              <a:rPr lang="en-US" dirty="0" smtClean="0"/>
              <a:t>To </a:t>
            </a:r>
            <a:r>
              <a:rPr lang="en-US" dirty="0"/>
              <a:t>examine the associations between the recurrence of cerebrovascular events </a:t>
            </a:r>
            <a:r>
              <a:rPr lang="en-US" dirty="0" smtClean="0"/>
              <a:t>and </a:t>
            </a:r>
            <a:r>
              <a:rPr lang="en-US" dirty="0"/>
              <a:t>severity of the carotid disease.</a:t>
            </a:r>
          </a:p>
          <a:p>
            <a:pPr marL="0" indent="0" algn="l" rtl="0">
              <a:buNone/>
            </a:pPr>
            <a:endParaRPr lang="he-IL" dirty="0"/>
          </a:p>
        </p:txBody>
      </p:sp>
      <p:sp>
        <p:nvSpPr>
          <p:cNvPr id="2" name="כותרת 1"/>
          <p:cNvSpPr>
            <a:spLocks noGrp="1"/>
          </p:cNvSpPr>
          <p:nvPr>
            <p:ph type="title"/>
          </p:nvPr>
        </p:nvSpPr>
        <p:spPr>
          <a:xfrm>
            <a:off x="457200" y="-27384"/>
            <a:ext cx="8229600" cy="1143000"/>
          </a:xfrm>
        </p:spPr>
        <p:txBody>
          <a:bodyPr>
            <a:normAutofit/>
          </a:bodyPr>
          <a:lstStyle/>
          <a:p>
            <a:pPr algn="l"/>
            <a:r>
              <a:rPr lang="en-US" dirty="0"/>
              <a:t>Specific aims: </a:t>
            </a:r>
            <a:endParaRPr lang="he-IL" dirty="0"/>
          </a:p>
        </p:txBody>
      </p:sp>
      <p:sp>
        <p:nvSpPr>
          <p:cNvPr id="4" name="מציין מיקום של מספר שקופית 3"/>
          <p:cNvSpPr>
            <a:spLocks noGrp="1"/>
          </p:cNvSpPr>
          <p:nvPr>
            <p:ph type="sldNum" sz="quarter" idx="12"/>
          </p:nvPr>
        </p:nvSpPr>
        <p:spPr/>
        <p:txBody>
          <a:bodyPr/>
          <a:lstStyle/>
          <a:p>
            <a:fld id="{97E1C6E1-A8A0-4228-A5E9-EC0932780053}" type="slidenum">
              <a:rPr lang="he-IL" smtClean="0"/>
              <a:t>8</a:t>
            </a:fld>
            <a:endParaRPr lang="he-IL"/>
          </a:p>
        </p:txBody>
      </p:sp>
    </p:spTree>
    <p:extLst>
      <p:ext uri="{BB962C8B-B14F-4D97-AF65-F5344CB8AC3E}">
        <p14:creationId xmlns:p14="http://schemas.microsoft.com/office/powerpoint/2010/main" val="253907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pPr algn="l" rtl="0">
              <a:buFont typeface="Wingdings" panose="05000000000000000000" pitchFamily="2" charset="2"/>
              <a:buChar char="v"/>
            </a:pPr>
            <a:r>
              <a:rPr lang="en-US" dirty="0" smtClean="0"/>
              <a:t>A </a:t>
            </a:r>
            <a:r>
              <a:rPr lang="en-US" dirty="0"/>
              <a:t>cross-sectional stratified open study</a:t>
            </a:r>
            <a:r>
              <a:rPr lang="en-US" dirty="0" smtClean="0"/>
              <a:t>.</a:t>
            </a:r>
          </a:p>
          <a:p>
            <a:pPr marL="109728" indent="0" algn="l" rtl="0">
              <a:buNone/>
            </a:pPr>
            <a:r>
              <a:rPr lang="en-US" dirty="0" smtClean="0"/>
              <a:t> </a:t>
            </a:r>
            <a:endParaRPr lang="en-US" dirty="0"/>
          </a:p>
          <a:p>
            <a:pPr algn="l" rtl="0">
              <a:buFont typeface="Wingdings" panose="05000000000000000000" pitchFamily="2" charset="2"/>
              <a:buChar char="v"/>
            </a:pPr>
            <a:r>
              <a:rPr lang="en-US" dirty="0" smtClean="0"/>
              <a:t>Subjects are patients </a:t>
            </a:r>
            <a:r>
              <a:rPr lang="en-US" dirty="0"/>
              <a:t>presenting to the emergency department with </a:t>
            </a:r>
            <a:r>
              <a:rPr lang="en-US" dirty="0" smtClean="0"/>
              <a:t>MI who </a:t>
            </a:r>
            <a:r>
              <a:rPr lang="en-US" dirty="0"/>
              <a:t>had undergone percutaneous cardiac catheterization. </a:t>
            </a:r>
            <a:endParaRPr lang="en-US" dirty="0" smtClean="0"/>
          </a:p>
          <a:p>
            <a:pPr algn="l" rtl="0">
              <a:buFont typeface="Wingdings" panose="05000000000000000000" pitchFamily="2" charset="2"/>
              <a:buChar char="v"/>
            </a:pPr>
            <a:endParaRPr lang="en-US" dirty="0"/>
          </a:p>
          <a:p>
            <a:pPr algn="l" rtl="0">
              <a:buFont typeface="Wingdings" panose="05000000000000000000" pitchFamily="2" charset="2"/>
              <a:buChar char="v"/>
            </a:pPr>
            <a:r>
              <a:rPr lang="en-US" dirty="0" smtClean="0"/>
              <a:t>Collection of the </a:t>
            </a:r>
            <a:r>
              <a:rPr lang="en-US" dirty="0"/>
              <a:t>m</a:t>
            </a:r>
            <a:r>
              <a:rPr lang="en-US" dirty="0" smtClean="0"/>
              <a:t>edical </a:t>
            </a:r>
            <a:r>
              <a:rPr lang="en-US" dirty="0"/>
              <a:t>information including demographic details, risk factors, concomitant medications, medical history, routine blood test results, etc., </a:t>
            </a:r>
            <a:endParaRPr lang="he-IL" dirty="0"/>
          </a:p>
        </p:txBody>
      </p:sp>
      <p:sp>
        <p:nvSpPr>
          <p:cNvPr id="2" name="כותרת 1"/>
          <p:cNvSpPr>
            <a:spLocks noGrp="1"/>
          </p:cNvSpPr>
          <p:nvPr>
            <p:ph type="title"/>
          </p:nvPr>
        </p:nvSpPr>
        <p:spPr/>
        <p:txBody>
          <a:bodyPr>
            <a:normAutofit/>
          </a:bodyPr>
          <a:lstStyle/>
          <a:p>
            <a:r>
              <a:rPr lang="en-US" b="1" u="sng" dirty="0"/>
              <a:t>Study </a:t>
            </a:r>
            <a:r>
              <a:rPr lang="en-US" b="1" u="sng" dirty="0" smtClean="0"/>
              <a:t>Design</a:t>
            </a:r>
            <a:endParaRPr lang="he-IL" dirty="0"/>
          </a:p>
        </p:txBody>
      </p:sp>
      <p:sp>
        <p:nvSpPr>
          <p:cNvPr id="4" name="מציין מיקום של מספר שקופית 3"/>
          <p:cNvSpPr>
            <a:spLocks noGrp="1"/>
          </p:cNvSpPr>
          <p:nvPr>
            <p:ph type="sldNum" sz="quarter" idx="12"/>
          </p:nvPr>
        </p:nvSpPr>
        <p:spPr/>
        <p:txBody>
          <a:bodyPr/>
          <a:lstStyle/>
          <a:p>
            <a:fld id="{97E1C6E1-A8A0-4228-A5E9-EC0932780053}" type="slidenum">
              <a:rPr lang="he-IL" smtClean="0"/>
              <a:t>9</a:t>
            </a:fld>
            <a:endParaRPr lang="he-IL"/>
          </a:p>
        </p:txBody>
      </p:sp>
    </p:spTree>
    <p:extLst>
      <p:ext uri="{BB962C8B-B14F-4D97-AF65-F5344CB8AC3E}">
        <p14:creationId xmlns:p14="http://schemas.microsoft.com/office/powerpoint/2010/main" val="383513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976</TotalTime>
  <Words>2749</Words>
  <Application>Microsoft Office PowerPoint</Application>
  <PresentationFormat>‫הצגה על המסך (4:3)</PresentationFormat>
  <Paragraphs>188</Paragraphs>
  <Slides>24</Slides>
  <Notes>15</Notes>
  <HiddenSlides>0</HiddenSlides>
  <MMClips>0</MMClips>
  <ScaleCrop>false</ScaleCrop>
  <HeadingPairs>
    <vt:vector size="4" baseType="variant">
      <vt:variant>
        <vt:lpstr>ערכת נושא</vt:lpstr>
      </vt:variant>
      <vt:variant>
        <vt:i4>1</vt:i4>
      </vt:variant>
      <vt:variant>
        <vt:lpstr>כותרות שקופיות</vt:lpstr>
      </vt:variant>
      <vt:variant>
        <vt:i4>24</vt:i4>
      </vt:variant>
    </vt:vector>
  </HeadingPairs>
  <TitlesOfParts>
    <vt:vector size="25" baseType="lpstr">
      <vt:lpstr>רחבה</vt:lpstr>
      <vt:lpstr>Carotid Plaque Morphology and Vulnerability Across the Spectrum of Coronary Disease</vt:lpstr>
      <vt:lpstr>Atherosclerosis</vt:lpstr>
      <vt:lpstr>Plaque Stability</vt:lpstr>
      <vt:lpstr>STEMI vs NSTEMI</vt:lpstr>
      <vt:lpstr>The relationship between Cardiovascular and Carotid diseases</vt:lpstr>
      <vt:lpstr>Working Hypothesis</vt:lpstr>
      <vt:lpstr>Aims of the Study</vt:lpstr>
      <vt:lpstr>Specific aims: </vt:lpstr>
      <vt:lpstr>Study Design</vt:lpstr>
      <vt:lpstr>Sample size: </vt:lpstr>
      <vt:lpstr>Working Progress</vt:lpstr>
      <vt:lpstr>מצגת של PowerPoint</vt:lpstr>
      <vt:lpstr>מצגת של PowerPoint</vt:lpstr>
      <vt:lpstr>מצגת של PowerPoint</vt:lpstr>
      <vt:lpstr>מצגת של PowerPoint</vt:lpstr>
      <vt:lpstr>מצגת של PowerPoint</vt:lpstr>
      <vt:lpstr>מצגת של PowerPoint</vt:lpstr>
      <vt:lpstr>US 2D Plaque evaluation</vt:lpstr>
      <vt:lpstr>מצגת של PowerPoint</vt:lpstr>
      <vt:lpstr>מצגת של PowerPoint</vt:lpstr>
      <vt:lpstr>Data Analysis</vt:lpstr>
      <vt:lpstr>Conclusions so far </vt:lpstr>
      <vt:lpstr>Acknowledgments</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plaque</dc:title>
  <dc:creator>Lenovo</dc:creator>
  <cp:lastModifiedBy>Lenovo</cp:lastModifiedBy>
  <cp:revision>63</cp:revision>
  <dcterms:created xsi:type="dcterms:W3CDTF">2017-05-29T14:37:20Z</dcterms:created>
  <dcterms:modified xsi:type="dcterms:W3CDTF">2017-06-30T05:48:27Z</dcterms:modified>
</cp:coreProperties>
</file>