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9" r:id="rId4"/>
    <p:sldId id="262" r:id="rId5"/>
    <p:sldId id="258" r:id="rId6"/>
    <p:sldId id="257" r:id="rId7"/>
    <p:sldId id="261" r:id="rId8"/>
    <p:sldId id="263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ayberm" initials="i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CDC19-E443-4CC9-A4C4-51DC17DE80B7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B2C9-9555-4D7F-8A2F-D9114737A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isolated abnormality found on US scan, is there any additional  abnormality that was missed?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‘Volumetric MRI study of the IUGR fetal brain’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singleton pregnancy.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4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Discordance</a:t>
            </a:r>
            <a:r>
              <a:rPr lang="en-US" b="0" baseline="0" dirty="0"/>
              <a:t> – in DZ twins, the genetic distinction may lead to different weight </a:t>
            </a:r>
            <a:r>
              <a:rPr lang="en-US" b="0" baseline="0" dirty="0">
                <a:sym typeface="Wingdings" pitchFamily="2" charset="2"/>
              </a:rPr>
              <a:t> pathologic situation still </a:t>
            </a:r>
            <a:r>
              <a:rPr lang="en-US" b="0" baseline="0" dirty="0" err="1">
                <a:sym typeface="Wingdings" pitchFamily="2" charset="2"/>
              </a:rPr>
              <a:t>exsist</a:t>
            </a:r>
            <a:r>
              <a:rPr lang="en-US" b="0" baseline="0" dirty="0">
                <a:sym typeface="Wingdings" pitchFamily="2" charset="2"/>
              </a:rPr>
              <a:t> in the form of TTTS only in mono, </a:t>
            </a:r>
            <a:r>
              <a:rPr lang="en-US" b="0" baseline="0" dirty="0" err="1">
                <a:sym typeface="Wingdings" pitchFamily="2" charset="2"/>
              </a:rPr>
              <a:t>umbelical</a:t>
            </a:r>
            <a:r>
              <a:rPr lang="en-US" b="0" baseline="0" dirty="0">
                <a:sym typeface="Wingdings" pitchFamily="2" charset="2"/>
              </a:rPr>
              <a:t> cord abnormalities that affect only one fetus, and </a:t>
            </a:r>
            <a:r>
              <a:rPr lang="en-US" b="0" baseline="0" dirty="0" err="1">
                <a:sym typeface="Wingdings" pitchFamily="2" charset="2"/>
              </a:rPr>
              <a:t>sIUGR</a:t>
            </a:r>
            <a:r>
              <a:rPr lang="en-US" b="0" baseline="0" dirty="0">
                <a:sym typeface="Wingdings" pitchFamily="2" charset="2"/>
              </a:rPr>
              <a:t>.</a:t>
            </a:r>
          </a:p>
          <a:p>
            <a:r>
              <a:rPr lang="en-US" b="0" baseline="0" dirty="0">
                <a:sym typeface="Wingdings" pitchFamily="2" charset="2"/>
              </a:rPr>
              <a:t>By it self discordance is argued not to be a concern if the EFW is in AGA of both fetus but if sever it can suggest on possible </a:t>
            </a:r>
            <a:r>
              <a:rPr lang="en-US" b="0" baseline="0" dirty="0" err="1">
                <a:sym typeface="Wingdings" pitchFamily="2" charset="2"/>
              </a:rPr>
              <a:t>clnically</a:t>
            </a:r>
            <a:r>
              <a:rPr lang="en-US" b="0" baseline="0" dirty="0">
                <a:sym typeface="Wingdings" pitchFamily="2" charset="2"/>
              </a:rPr>
              <a:t> significant growth </a:t>
            </a:r>
            <a:r>
              <a:rPr lang="en-US" b="0" baseline="0" dirty="0" err="1">
                <a:sym typeface="Wingdings" pitchFamily="2" charset="2"/>
              </a:rPr>
              <a:t>restrication</a:t>
            </a:r>
            <a:r>
              <a:rPr lang="en-US" b="0" baseline="0" dirty="0">
                <a:sym typeface="Wingdings" pitchFamily="2" charset="2"/>
              </a:rPr>
              <a:t>. The exact </a:t>
            </a:r>
            <a:r>
              <a:rPr lang="en-US" b="0" baseline="0" dirty="0" err="1">
                <a:sym typeface="Wingdings" pitchFamily="2" charset="2"/>
              </a:rPr>
              <a:t>nuimber</a:t>
            </a:r>
            <a:r>
              <a:rPr lang="en-US" b="0" baseline="0" dirty="0">
                <a:sym typeface="Wingdings" pitchFamily="2" charset="2"/>
              </a:rPr>
              <a:t> that should be used as an increased risk is </a:t>
            </a:r>
            <a:r>
              <a:rPr lang="en-US" b="0" baseline="0">
                <a:sym typeface="Wingdings" pitchFamily="2" charset="2"/>
              </a:rPr>
              <a:t>under debate.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5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סוגיה לגבי </a:t>
            </a:r>
            <a:r>
              <a:rPr lang="he-IL" dirty="0" err="1"/>
              <a:t>האווטקאם</a:t>
            </a:r>
            <a:r>
              <a:rPr lang="he-IL" dirty="0"/>
              <a:t> </a:t>
            </a:r>
            <a:r>
              <a:rPr lang="he-IL" dirty="0" err="1"/>
              <a:t>הניורולוגי</a:t>
            </a:r>
            <a:r>
              <a:rPr lang="he-IL" dirty="0"/>
              <a:t> של העוברים,</a:t>
            </a:r>
            <a:r>
              <a:rPr lang="he-IL" baseline="0" dirty="0"/>
              <a:t> כאשר ההערכה הרווחת היא שככל </a:t>
            </a:r>
            <a:r>
              <a:rPr lang="he-IL" baseline="0" dirty="0" err="1"/>
              <a:t>שהדיסקורדנס</a:t>
            </a:r>
            <a:r>
              <a:rPr lang="he-IL" baseline="0" dirty="0"/>
              <a:t> גדול יותר – צפויה בעיה </a:t>
            </a:r>
            <a:r>
              <a:rPr lang="he-IL" baseline="0" dirty="0" err="1"/>
              <a:t>ניורולוגית</a:t>
            </a:r>
            <a:r>
              <a:rPr lang="he-IL" baseline="0" dirty="0"/>
              <a:t> בעובר הקטן. </a:t>
            </a:r>
          </a:p>
          <a:p>
            <a:r>
              <a:rPr lang="he-IL" baseline="0" dirty="0"/>
              <a:t>מעבר למטרת המחקר, יש שאלה האם </a:t>
            </a:r>
            <a:r>
              <a:rPr lang="he-IL" baseline="0" dirty="0" err="1"/>
              <a:t>הדיסקורדנס</a:t>
            </a:r>
            <a:r>
              <a:rPr lang="he-IL" baseline="0" dirty="0"/>
              <a:t> המתבטא במשקל הגוף מתבטא גם בנפחי המוח בהתאם ומה </a:t>
            </a:r>
            <a:r>
              <a:rPr lang="he-IL" baseline="0" dirty="0" err="1"/>
              <a:t>האווטקאם</a:t>
            </a:r>
            <a:r>
              <a:rPr lang="he-IL" baseline="0" dirty="0"/>
              <a:t> </a:t>
            </a:r>
            <a:r>
              <a:rPr lang="he-IL" baseline="0" dirty="0" err="1"/>
              <a:t>הניורולוגי</a:t>
            </a:r>
            <a:r>
              <a:rPr lang="he-IL" baseline="0" dirty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Adaptive behavior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the things that people do to function in their everyday lives. </a:t>
            </a:r>
          </a:p>
          <a:p>
            <a:endParaRPr lang="en-US" dirty="0"/>
          </a:p>
          <a:p>
            <a:r>
              <a:rPr lang="en-US" dirty="0"/>
              <a:t>Communication domain measures how well Jordan listens and understands, expresses himself through speech, and reads and writes.</a:t>
            </a:r>
          </a:p>
          <a:p>
            <a:endParaRPr lang="en-US" dirty="0"/>
          </a:p>
          <a:p>
            <a:r>
              <a:rPr lang="en-US" dirty="0"/>
              <a:t>The Daily Living Skills domain assesses examinee’s performance of the practical, everyday tasks of living that are appropriate in the school setting.</a:t>
            </a:r>
          </a:p>
          <a:p>
            <a:endParaRPr lang="en-US" dirty="0"/>
          </a:p>
          <a:p>
            <a:r>
              <a:rPr lang="en-US" dirty="0"/>
              <a:t>Socialization domain reflects his functioning in social situations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2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4368F4D-38FA-40B6-9470-97A4EB78D2A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Student: Tom Halevy</a:t>
            </a:r>
          </a:p>
          <a:p>
            <a:r>
              <a:rPr lang="en-US" dirty="0"/>
              <a:t>Mentor – Dr. </a:t>
            </a:r>
            <a:r>
              <a:rPr lang="en-US" dirty="0" err="1"/>
              <a:t>Eldad</a:t>
            </a:r>
            <a:r>
              <a:rPr lang="en-US" dirty="0"/>
              <a:t> </a:t>
            </a:r>
            <a:r>
              <a:rPr lang="en-US" dirty="0" err="1"/>
              <a:t>Katorza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Volumetric fetal brain study in twins with severe discordancy using semiautomatic 3D MR imaging measurements </a:t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055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en-US" dirty="0"/>
              <a:t>Salomon, L.J. &amp; </a:t>
            </a:r>
            <a:r>
              <a:rPr lang="en-US" dirty="0" err="1"/>
              <a:t>Garel</a:t>
            </a:r>
            <a:r>
              <a:rPr lang="en-US" dirty="0"/>
              <a:t>, C., 2007. Magnetic resonance imaging examination of the fetal brain. </a:t>
            </a:r>
            <a:r>
              <a:rPr lang="en-US" i="1" dirty="0"/>
              <a:t>Ultrasound in Obstetrics and Gynecology</a:t>
            </a:r>
            <a:r>
              <a:rPr lang="en-US" dirty="0"/>
              <a:t>, 30(7), pp.1019–1032. </a:t>
            </a:r>
          </a:p>
          <a:p>
            <a:pPr algn="l" rtl="0"/>
            <a:r>
              <a:rPr lang="en-US" dirty="0" err="1"/>
              <a:t>Gabbe</a:t>
            </a:r>
            <a:r>
              <a:rPr lang="en-US" dirty="0"/>
              <a:t>, S., 2016. </a:t>
            </a:r>
            <a:r>
              <a:rPr lang="en-US" i="1" dirty="0"/>
              <a:t>Obstetrics : normal and problem pregnancies</a:t>
            </a:r>
            <a:r>
              <a:rPr lang="en-US" dirty="0"/>
              <a:t> 7th ed., Elsevier.</a:t>
            </a:r>
          </a:p>
          <a:p>
            <a:pPr algn="l" rtl="0"/>
            <a:r>
              <a:rPr lang="en-US" dirty="0" err="1"/>
              <a:t>Ber</a:t>
            </a:r>
            <a:r>
              <a:rPr lang="en-US" dirty="0"/>
              <a:t>, R. et al., 2017. Volume of Structures in the Fetal Brain Measured with a New </a:t>
            </a:r>
            <a:r>
              <a:rPr lang="en-US" dirty="0" err="1"/>
              <a:t>Semiautomated</a:t>
            </a:r>
            <a:r>
              <a:rPr lang="en-US" dirty="0"/>
              <a:t> Method. </a:t>
            </a:r>
            <a:r>
              <a:rPr lang="en-US" i="1" dirty="0"/>
              <a:t>American Journal of Neuroradiology</a:t>
            </a:r>
            <a:r>
              <a:rPr lang="en-US" dirty="0"/>
              <a:t>, 38(11), pp.2193–2198. </a:t>
            </a:r>
          </a:p>
          <a:p>
            <a:pPr algn="l" rtl="0"/>
            <a:r>
              <a:rPr lang="en-US" dirty="0" err="1"/>
              <a:t>Polat</a:t>
            </a:r>
            <a:r>
              <a:rPr lang="en-US" dirty="0"/>
              <a:t>, A. et al., 2017. Volumetric MRI study of the intrauterine growth restriction fetal brain. </a:t>
            </a:r>
            <a:r>
              <a:rPr lang="en-US" i="1" dirty="0"/>
              <a:t>European radiology</a:t>
            </a:r>
            <a:r>
              <a:rPr lang="en-US" dirty="0"/>
              <a:t>, 27(5), pp.2110–2118.</a:t>
            </a:r>
          </a:p>
        </p:txBody>
      </p:sp>
    </p:spTree>
    <p:extLst>
      <p:ext uri="{BB962C8B-B14F-4D97-AF65-F5344CB8AC3E}">
        <p14:creationId xmlns:p14="http://schemas.microsoft.com/office/powerpoint/2010/main" val="128679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  <a:endParaRPr lang="he-IL" dirty="0"/>
          </a:p>
        </p:txBody>
      </p:sp>
      <p:pic>
        <p:nvPicPr>
          <p:cNvPr id="4" name="Content Placeholder 3" descr="Screen Shot 2018-01-05 at 8.39.12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846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699792" y="4581128"/>
            <a:ext cx="33123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Thank you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2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Fetal brain 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56184"/>
            <a:ext cx="7924800" cy="470912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3100" dirty="0"/>
              <a:t>PubMed search of ‘fetal MRI’ yields 6,346 references (Dec 2017), of which 2,667 include 'fetal brain MRI’. </a:t>
            </a:r>
          </a:p>
          <a:p>
            <a:pPr algn="l" rtl="0"/>
            <a:r>
              <a:rPr lang="en-US" sz="3100" dirty="0"/>
              <a:t>Indications for fetal brain MRI: </a:t>
            </a:r>
          </a:p>
          <a:p>
            <a:pPr lvl="1" algn="l" rtl="0"/>
            <a:r>
              <a:rPr lang="en-US" sz="3100" dirty="0"/>
              <a:t>History of sever brain abnormality in previous pregnancy but normal US scan. </a:t>
            </a:r>
          </a:p>
          <a:p>
            <a:pPr lvl="1" algn="l" rtl="0"/>
            <a:r>
              <a:rPr lang="en-US" sz="3100" dirty="0"/>
              <a:t>An isolated abnormality found on US scan.</a:t>
            </a:r>
          </a:p>
          <a:p>
            <a:pPr lvl="1" algn="l" rtl="0"/>
            <a:r>
              <a:rPr lang="en-US" sz="3100" dirty="0"/>
              <a:t>Abnormality on US, but scan can’t be complete due to technical difficulties. </a:t>
            </a:r>
          </a:p>
          <a:p>
            <a:pPr lvl="1" algn="l" rtl="0"/>
            <a:r>
              <a:rPr lang="en-US" sz="3100" dirty="0"/>
              <a:t>High risk of development of brain abnormality, especially in cases of fetal infection. </a:t>
            </a:r>
          </a:p>
          <a:p>
            <a:pPr algn="l" rtl="0"/>
            <a:r>
              <a:rPr lang="en-US" sz="3100" dirty="0"/>
              <a:t>Timing:	</a:t>
            </a:r>
          </a:p>
          <a:p>
            <a:pPr lvl="1" algn="l" rtl="0"/>
            <a:r>
              <a:rPr lang="en-US" sz="3100" dirty="0"/>
              <a:t>Beginning of third trimester (28-32 weeks) is preferred. </a:t>
            </a:r>
          </a:p>
          <a:p>
            <a:pPr lvl="1"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7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8585"/>
            <a:ext cx="7807800" cy="142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2384"/>
            <a:ext cx="7801694" cy="14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924800" cy="710952"/>
          </a:xfrm>
        </p:spPr>
        <p:txBody>
          <a:bodyPr/>
          <a:lstStyle/>
          <a:p>
            <a:pPr algn="ctr"/>
            <a:r>
              <a:rPr lang="en-US" dirty="0"/>
              <a:t>3D volumetric assessment of the fetal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769271"/>
            <a:ext cx="7924800" cy="5069160"/>
          </a:xfrm>
        </p:spPr>
        <p:txBody>
          <a:bodyPr>
            <a:normAutofit fontScale="62500" lnSpcReduction="20000"/>
          </a:bodyPr>
          <a:lstStyle/>
          <a:p>
            <a:pPr lvl="1" algn="l" rtl="0"/>
            <a:endParaRPr lang="en-US" sz="2400" dirty="0"/>
          </a:p>
          <a:p>
            <a:pPr lvl="1" algn="l" rtl="0"/>
            <a:endParaRPr lang="en-US" sz="2400" dirty="0"/>
          </a:p>
          <a:p>
            <a:pPr lvl="1" algn="l" rtl="0"/>
            <a:endParaRPr lang="en-US" sz="2400" dirty="0"/>
          </a:p>
          <a:p>
            <a:pPr lvl="1" algn="l" rtl="0"/>
            <a:r>
              <a:rPr lang="en-US" sz="2900" dirty="0"/>
              <a:t>Evaluation of regional brain volumes differences in IUGR.  </a:t>
            </a:r>
          </a:p>
          <a:p>
            <a:pPr lvl="1" algn="l" rtl="0"/>
            <a:r>
              <a:rPr lang="en-US" sz="2900" dirty="0"/>
              <a:t>Cerebellar to </a:t>
            </a:r>
            <a:r>
              <a:rPr lang="en-US" sz="2900" dirty="0" err="1"/>
              <a:t>supratentorial</a:t>
            </a:r>
            <a:r>
              <a:rPr lang="en-US" sz="2900" dirty="0"/>
              <a:t> brain volume ratios were smaller in IUGR fetuses.</a:t>
            </a:r>
          </a:p>
          <a:p>
            <a:pPr lvl="1" algn="l" rtl="0"/>
            <a:r>
              <a:rPr lang="en-US" sz="2900" dirty="0"/>
              <a:t>What is the long term effect?  </a:t>
            </a:r>
          </a:p>
          <a:p>
            <a:pPr lvl="1" algn="l" rtl="0"/>
            <a:endParaRPr lang="en-US" sz="2100" dirty="0"/>
          </a:p>
          <a:p>
            <a:pPr marL="457200" lvl="1" indent="0" algn="l" rtl="0">
              <a:buNone/>
            </a:pPr>
            <a:endParaRPr lang="en-US" dirty="0"/>
          </a:p>
          <a:p>
            <a:pPr lvl="1" algn="l" rtl="0"/>
            <a:endParaRPr lang="en-US" sz="1900" dirty="0"/>
          </a:p>
          <a:p>
            <a:pPr marL="457200" lvl="1" indent="0" algn="l" rtl="0">
              <a:buNone/>
            </a:pPr>
            <a:endParaRPr lang="en-US" sz="1900" dirty="0"/>
          </a:p>
          <a:p>
            <a:pPr lvl="1" algn="l" rtl="0"/>
            <a:endParaRPr lang="en-US" sz="1900" dirty="0"/>
          </a:p>
          <a:p>
            <a:pPr lvl="1" algn="l" rtl="0"/>
            <a:endParaRPr lang="en-US" sz="1900" dirty="0"/>
          </a:p>
          <a:p>
            <a:pPr lvl="1" algn="l" rtl="0"/>
            <a:r>
              <a:rPr lang="en-US" sz="2900" dirty="0"/>
              <a:t>Good to excellent </a:t>
            </a:r>
            <a:r>
              <a:rPr lang="en-US" sz="2900" dirty="0" err="1"/>
              <a:t>intraobserver</a:t>
            </a:r>
            <a:r>
              <a:rPr lang="en-US" sz="2900" dirty="0"/>
              <a:t> agreement. </a:t>
            </a:r>
          </a:p>
          <a:p>
            <a:pPr lvl="1" algn="l" rtl="0"/>
            <a:r>
              <a:rPr lang="en-US" sz="2900" dirty="0" err="1"/>
              <a:t>Semiautomated</a:t>
            </a:r>
            <a:r>
              <a:rPr lang="en-US" sz="2900" dirty="0"/>
              <a:t> results are not inferior to manual technic and are less time consuming and user dependent. 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Semiautomated</a:t>
            </a:r>
            <a:r>
              <a:rPr lang="en-US" dirty="0"/>
              <a:t>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7924800" cy="41148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Retrospective coronal section measurements of the following volumes will be obtained:</a:t>
            </a:r>
          </a:p>
          <a:p>
            <a:pPr lvl="1" algn="l" rtl="0"/>
            <a:r>
              <a:rPr lang="en-US" sz="2400" dirty="0" err="1"/>
              <a:t>Supratentorial</a:t>
            </a:r>
            <a:r>
              <a:rPr lang="en-US" sz="2400" dirty="0"/>
              <a:t> brain</a:t>
            </a:r>
          </a:p>
          <a:p>
            <a:pPr lvl="1" algn="l" rtl="0"/>
            <a:r>
              <a:rPr lang="en-US" sz="2400" dirty="0"/>
              <a:t>Left and right hemispheres</a:t>
            </a:r>
          </a:p>
          <a:p>
            <a:pPr lvl="1" algn="l" rtl="0"/>
            <a:r>
              <a:rPr lang="en-US" sz="2400" dirty="0"/>
              <a:t>Cerebellum</a:t>
            </a:r>
          </a:p>
          <a:p>
            <a:pPr lvl="1" algn="l" rtl="0"/>
            <a:r>
              <a:rPr lang="en-US" sz="2400" dirty="0"/>
              <a:t>Left and right eyeballs</a:t>
            </a:r>
          </a:p>
        </p:txBody>
      </p:sp>
      <p:pic>
        <p:nvPicPr>
          <p:cNvPr id="4" name="Picture 3" descr="Screen Shot 2017-12-26 at 18.02.0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40972" r="28741" b="16029"/>
          <a:stretch/>
        </p:blipFill>
        <p:spPr>
          <a:xfrm>
            <a:off x="4788023" y="2371958"/>
            <a:ext cx="4370099" cy="2137162"/>
          </a:xfrm>
          <a:prstGeom prst="rect">
            <a:avLst/>
          </a:prstGeom>
        </p:spPr>
      </p:pic>
      <p:pic>
        <p:nvPicPr>
          <p:cNvPr id="5" name="Picture 4" descr="Screen Shot 2017-12-26 at 18.02.0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27927" r="30251" b="27141"/>
          <a:stretch/>
        </p:blipFill>
        <p:spPr>
          <a:xfrm>
            <a:off x="4788024" y="4725144"/>
            <a:ext cx="435669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Twins BABC MCBA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600200"/>
            <a:ext cx="4752528" cy="434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BCBA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MCBA</a:t>
            </a:r>
          </a:p>
        </p:txBody>
      </p:sp>
    </p:spTree>
    <p:extLst>
      <p:ext uri="{BB962C8B-B14F-4D97-AF65-F5344CB8AC3E}">
        <p14:creationId xmlns:p14="http://schemas.microsoft.com/office/powerpoint/2010/main" val="371002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Discordancy/</a:t>
            </a:r>
            <a:r>
              <a:rPr lang="en-US" sz="3600" dirty="0" err="1"/>
              <a:t>sIUGR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b="1" dirty="0"/>
              <a:t>Discordance</a:t>
            </a:r>
            <a:r>
              <a:rPr lang="en-US" sz="2800" dirty="0"/>
              <a:t> – when anomaly is detected in a twin gestation the co-twin is usually normal. </a:t>
            </a:r>
          </a:p>
          <a:p>
            <a:pPr lvl="1" algn="l" rtl="0"/>
            <a:r>
              <a:rPr lang="en-US" sz="2800" dirty="0"/>
              <a:t>In growth, this is defined by difference in weight grater than 20% of actual or estimated weight. </a:t>
            </a:r>
          </a:p>
          <a:p>
            <a:pPr algn="l" rtl="0"/>
            <a:r>
              <a:rPr lang="en-US" sz="2800" b="1" dirty="0" err="1"/>
              <a:t>sIUGR</a:t>
            </a:r>
            <a:r>
              <a:rPr lang="en-US" sz="2800" dirty="0"/>
              <a:t> – estimated fetal weight &lt; 10</a:t>
            </a:r>
            <a:r>
              <a:rPr lang="en-US" sz="2800" baseline="30000" dirty="0"/>
              <a:t>th</a:t>
            </a:r>
            <a:r>
              <a:rPr lang="en-US" sz="2800" dirty="0"/>
              <a:t> percentile of one twin with adequate for gestational age co-twin. </a:t>
            </a:r>
          </a:p>
          <a:p>
            <a:pPr algn="l" rtl="0"/>
            <a:r>
              <a:rPr lang="en-US" sz="2800" dirty="0"/>
              <a:t>10 – 15% of MCBA twins but also present in BCBA pregnancies. </a:t>
            </a:r>
          </a:p>
        </p:txBody>
      </p:sp>
    </p:spTree>
    <p:extLst>
      <p:ext uri="{BB962C8B-B14F-4D97-AF65-F5344CB8AC3E}">
        <p14:creationId xmlns:p14="http://schemas.microsoft.com/office/powerpoint/2010/main" val="110773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1" algn="l" rtl="0"/>
            <a:r>
              <a:rPr lang="en-US" sz="2800" dirty="0"/>
              <a:t>Is there difference in brain volumes between the twins with severe discordancy/</a:t>
            </a:r>
            <a:r>
              <a:rPr lang="en-US" sz="2800" dirty="0" err="1"/>
              <a:t>sIUGR</a:t>
            </a:r>
            <a:r>
              <a:rPr lang="en-US" sz="2800" dirty="0"/>
              <a:t> that are measured by MRI? </a:t>
            </a:r>
          </a:p>
          <a:p>
            <a:pPr lvl="1" algn="l" rtl="0"/>
            <a:r>
              <a:rPr lang="en-US" sz="2800" dirty="0"/>
              <a:t>Is there difference in brain volumes comparing to the whole body weight discordancy? </a:t>
            </a:r>
          </a:p>
          <a:p>
            <a:pPr lvl="1" algn="l" rtl="0"/>
            <a:r>
              <a:rPr lang="en-US" sz="2800" dirty="0"/>
              <a:t>Is there difference in the outcome which correlate to above? </a:t>
            </a:r>
          </a:p>
          <a:p>
            <a:pPr lvl="1" algn="l" rtl="0"/>
            <a:r>
              <a:rPr lang="en-US" sz="2800" dirty="0"/>
              <a:t>Is there differences in the discordancy patterns between BCBA to MCBA twins ? </a:t>
            </a:r>
          </a:p>
          <a:p>
            <a:pPr lvl="1" algn="l" rt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238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Neurodevelopment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924800" cy="4781128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/>
              <a:t>Follow up will be done using VINELAND questioners.</a:t>
            </a:r>
          </a:p>
          <a:p>
            <a:pPr algn="l" rtl="0"/>
            <a:r>
              <a:rPr lang="en-US" sz="2200" dirty="0"/>
              <a:t>The Vineland-3 is a standardized measure of adaptive behavior.</a:t>
            </a:r>
          </a:p>
          <a:p>
            <a:pPr algn="l" rtl="0"/>
            <a:r>
              <a:rPr lang="en-US" sz="2200" dirty="0"/>
              <a:t>Focuses on what the examinee’s actually does in daily life. </a:t>
            </a:r>
          </a:p>
          <a:p>
            <a:pPr algn="l" rtl="0"/>
            <a:r>
              <a:rPr lang="en-US" sz="2200" dirty="0"/>
              <a:t>Adaptive functioning is compared to that of others his or her age.</a:t>
            </a:r>
          </a:p>
          <a:p>
            <a:pPr algn="l" rtl="0"/>
            <a:r>
              <a:rPr lang="en-US" sz="2200" dirty="0"/>
              <a:t>ABC score is based on scores for three specific adaptive behavior domains: </a:t>
            </a:r>
          </a:p>
          <a:p>
            <a:pPr lvl="1" algn="l" rtl="0"/>
            <a:r>
              <a:rPr lang="en-US" sz="2200" dirty="0"/>
              <a:t>Communication</a:t>
            </a:r>
          </a:p>
          <a:p>
            <a:pPr lvl="1" algn="l" rtl="0"/>
            <a:r>
              <a:rPr lang="en-US" sz="2200" dirty="0"/>
              <a:t>Daily Living Skills</a:t>
            </a:r>
          </a:p>
          <a:p>
            <a:pPr lvl="1" algn="l" rtl="0"/>
            <a:r>
              <a:rPr lang="en-US" sz="2200" dirty="0"/>
              <a:t>Socialization</a:t>
            </a:r>
          </a:p>
        </p:txBody>
      </p:sp>
    </p:spTree>
    <p:extLst>
      <p:ext uri="{BB962C8B-B14F-4D97-AF65-F5344CB8AC3E}">
        <p14:creationId xmlns:p14="http://schemas.microsoft.com/office/powerpoint/2010/main" val="302830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pPr algn="ctr"/>
            <a:r>
              <a:rPr lang="en-US" dirty="0"/>
              <a:t>Materials and 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1148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/>
              <a:t>Data collection of 18 pairs of MCBA and 15 pairs of BCBA.</a:t>
            </a:r>
          </a:p>
          <a:p>
            <a:pPr lvl="1" algn="l" rtl="0"/>
            <a:r>
              <a:rPr lang="en-US" sz="2000" dirty="0"/>
              <a:t>MRI scans</a:t>
            </a:r>
          </a:p>
          <a:p>
            <a:pPr lvl="1" algn="l" rtl="0"/>
            <a:r>
              <a:rPr lang="en-US" sz="2000" dirty="0"/>
              <a:t>Antenatal complications</a:t>
            </a:r>
          </a:p>
          <a:p>
            <a:pPr lvl="1" algn="l" rtl="0"/>
            <a:r>
              <a:rPr lang="en-US" sz="2000" dirty="0"/>
              <a:t>Mode of delivery  </a:t>
            </a:r>
          </a:p>
          <a:p>
            <a:pPr lvl="1" algn="l" rtl="0"/>
            <a:r>
              <a:rPr lang="en-US" sz="2000" dirty="0"/>
              <a:t>Birth weight</a:t>
            </a:r>
          </a:p>
          <a:p>
            <a:pPr lvl="1" algn="l" rtl="0"/>
            <a:r>
              <a:rPr lang="en-US" sz="2000" dirty="0" err="1"/>
              <a:t>Dolberg</a:t>
            </a:r>
            <a:r>
              <a:rPr lang="en-US" sz="2000" dirty="0"/>
              <a:t> percentile</a:t>
            </a:r>
          </a:p>
          <a:p>
            <a:pPr lvl="1" algn="l" rtl="0"/>
            <a:r>
              <a:rPr lang="en-US" sz="2000" dirty="0" err="1"/>
              <a:t>Appgar</a:t>
            </a:r>
            <a:r>
              <a:rPr lang="en-US" sz="2000" dirty="0"/>
              <a:t> score</a:t>
            </a:r>
          </a:p>
          <a:p>
            <a:pPr algn="l" rtl="0"/>
            <a:r>
              <a:rPr lang="en-US" sz="2800" b="1" dirty="0"/>
              <a:t>Assessment of brain volumes</a:t>
            </a:r>
          </a:p>
          <a:p>
            <a:pPr lvl="1" algn="l" rtl="0"/>
            <a:r>
              <a:rPr lang="en-US" sz="2000" dirty="0"/>
              <a:t>Analysis by </a:t>
            </a:r>
            <a:r>
              <a:rPr lang="en-US" sz="2000" dirty="0" err="1"/>
              <a:t>Matlab</a:t>
            </a:r>
            <a:r>
              <a:rPr lang="en-US" sz="2000" dirty="0"/>
              <a:t>-based </a:t>
            </a:r>
            <a:r>
              <a:rPr lang="en-US" sz="2000" dirty="0" err="1"/>
              <a:t>semiautomated</a:t>
            </a:r>
            <a:r>
              <a:rPr lang="en-US" sz="2000" dirty="0"/>
              <a:t> software.  </a:t>
            </a:r>
          </a:p>
          <a:p>
            <a:pPr algn="l" rtl="0"/>
            <a:r>
              <a:rPr lang="en-US" sz="2800" b="1" dirty="0"/>
              <a:t>Performing Vineland’s questioners.  </a:t>
            </a:r>
          </a:p>
        </p:txBody>
      </p:sp>
    </p:spTree>
    <p:extLst>
      <p:ext uri="{BB962C8B-B14F-4D97-AF65-F5344CB8AC3E}">
        <p14:creationId xmlns:p14="http://schemas.microsoft.com/office/powerpoint/2010/main" val="2492540190"/>
      </p:ext>
    </p:extLst>
  </p:cSld>
  <p:clrMapOvr>
    <a:masterClrMapping/>
  </p:clrMapOvr>
</p:sld>
</file>

<file path=ppt/theme/theme1.xml><?xml version="1.0" encoding="utf-8"?>
<a:theme xmlns:a="http://schemas.openxmlformats.org/drawingml/2006/main" name="אופק">
  <a:themeElements>
    <a:clrScheme name="אופק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5036</TotalTime>
  <Words>704</Words>
  <Application>Microsoft Office PowerPoint</Application>
  <PresentationFormat>‫הצגה על המסך (4:3)</PresentationFormat>
  <Paragraphs>91</Paragraphs>
  <Slides>11</Slides>
  <Notes>5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אופק</vt:lpstr>
      <vt:lpstr>Volumetric fetal brain study in twins with severe discordancy using semiautomatic 3D MR imaging measurements  </vt:lpstr>
      <vt:lpstr>Fetal brain MRI</vt:lpstr>
      <vt:lpstr>3D volumetric assessment of the fetal brain</vt:lpstr>
      <vt:lpstr>Semiautomated measurement</vt:lpstr>
      <vt:lpstr>Twins BABC MCBA </vt:lpstr>
      <vt:lpstr>Discordancy/sIUGR</vt:lpstr>
      <vt:lpstr>Research questions</vt:lpstr>
      <vt:lpstr>Neurodevelopment</vt:lpstr>
      <vt:lpstr>Materials and methods </vt:lpstr>
      <vt:lpstr>References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Semiautomated volumetric measuring of 3D MR imaging for sIUGR</dc:title>
  <dc:creator>USER</dc:creator>
  <cp:lastModifiedBy>Lenovo</cp:lastModifiedBy>
  <cp:revision>48</cp:revision>
  <dcterms:created xsi:type="dcterms:W3CDTF">2017-12-21T15:10:37Z</dcterms:created>
  <dcterms:modified xsi:type="dcterms:W3CDTF">2018-01-05T08:28:23Z</dcterms:modified>
</cp:coreProperties>
</file>