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7"/>
  </p:notesMasterIdLst>
  <p:sldIdLst>
    <p:sldId id="275" r:id="rId3"/>
    <p:sldId id="276" r:id="rId4"/>
    <p:sldId id="277" r:id="rId5"/>
    <p:sldId id="280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3" r:id="rId18"/>
    <p:sldId id="269" r:id="rId19"/>
    <p:sldId id="270" r:id="rId20"/>
    <p:sldId id="271" r:id="rId21"/>
    <p:sldId id="272" r:id="rId22"/>
    <p:sldId id="273" r:id="rId23"/>
    <p:sldId id="274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225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38E02-8041-8E46-AF58-75DAF871EB34}" type="datetimeFigureOut">
              <a:rPr lang="en-US" smtClean="0"/>
              <a:t>1/4/18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01B58-437B-9B45-8B46-AD2B85988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0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5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77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8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39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75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57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87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75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3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5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2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53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98CA-B561-294B-9F47-CE55C560E0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2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8151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2395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091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6097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2886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6711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226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83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9899FB-F101-4532-85E1-0C0AD0241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59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9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295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77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63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1977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8539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9015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6061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2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9899FB-F101-4532-85E1-0C0AD0241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51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896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870C466-1F2E-4739-9C66-15FC1F774AA7}" type="datetimeFigureOut">
              <a:rPr lang="en-US" smtClean="0"/>
              <a:pPr/>
              <a:t>1/4/18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9899FB-F101-4532-85E1-0C0AD0241CA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799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he-IL" dirty="0" smtClean="0"/>
              <a:t>nitial results – 12 </a:t>
            </a:r>
            <a:r>
              <a:rPr lang="he-IL" dirty="0" err="1" smtClean="0"/>
              <a:t>patients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Dr. </a:t>
            </a:r>
            <a:r>
              <a:rPr lang="en-US" dirty="0" err="1" smtClean="0"/>
              <a:t>Shai</a:t>
            </a:r>
            <a:r>
              <a:rPr lang="en-US" dirty="0" smtClean="0"/>
              <a:t> </a:t>
            </a:r>
            <a:r>
              <a:rPr lang="en-US" dirty="0" err="1" smtClean="0"/>
              <a:t>Tejman</a:t>
            </a:r>
            <a:r>
              <a:rPr lang="en-US" dirty="0" smtClean="0"/>
              <a:t> </a:t>
            </a:r>
            <a:r>
              <a:rPr lang="en-US" dirty="0" err="1" smtClean="0"/>
              <a:t>Yarden</a:t>
            </a:r>
            <a:endParaRPr lang="en-US" dirty="0" smtClean="0"/>
          </a:p>
          <a:p>
            <a:r>
              <a:rPr lang="en-US" dirty="0" err="1" smtClean="0"/>
              <a:t>Mey</a:t>
            </a:r>
            <a:r>
              <a:rPr lang="en-US" dirty="0" smtClean="0"/>
              <a:t> </a:t>
            </a:r>
            <a:r>
              <a:rPr lang="en-US" dirty="0" err="1" smtClean="0"/>
              <a:t>Gelbart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ECG</a:t>
            </a:r>
            <a:r>
              <a:rPr lang="he-IL" dirty="0" smtClean="0"/>
              <a:t> </a:t>
            </a:r>
            <a:r>
              <a:rPr lang="en-US" dirty="0" smtClean="0"/>
              <a:t>C</a:t>
            </a:r>
            <a:r>
              <a:rPr lang="he-IL" dirty="0" smtClean="0"/>
              <a:t>hanges in </a:t>
            </a:r>
            <a:r>
              <a:rPr lang="en-US" dirty="0" smtClean="0"/>
              <a:t>D</a:t>
            </a:r>
            <a:r>
              <a:rPr lang="he-IL" dirty="0" smtClean="0"/>
              <a:t>iabetes while </a:t>
            </a:r>
            <a:r>
              <a:rPr lang="en-US" dirty="0" smtClean="0"/>
              <a:t>D</a:t>
            </a:r>
            <a:r>
              <a:rPr lang="he-IL" dirty="0" smtClean="0"/>
              <a:t>riving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Hypersensitive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e-IL" dirty="0" smtClean="0"/>
              <a:t>uglycemic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e-IL" dirty="0" smtClean="0"/>
              <a:t>yperglycemic</a:t>
            </a:r>
            <a:endParaRPr lang="en-US" dirty="0"/>
          </a:p>
        </p:txBody>
      </p:sp>
      <p:pic>
        <p:nvPicPr>
          <p:cNvPr id="11" name="Content Placeholder 10" descr="BGU3EU_Wav only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6" y="2865042"/>
            <a:ext cx="4041775" cy="3031331"/>
          </a:xfrm>
        </p:spPr>
      </p:pic>
      <p:pic>
        <p:nvPicPr>
          <p:cNvPr id="12" name="Content Placeholder 11" descr="BGU3_HYPER_WAV onl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867819"/>
            <a:ext cx="4038600" cy="3028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BGU3 </a:t>
            </a:r>
            <a:r>
              <a:rPr lang="en-US" dirty="0" smtClean="0"/>
              <a:t>– URBAN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19400" y="288544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29200" y="1752601"/>
            <a:ext cx="0" cy="14172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95800" y="28956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81400" y="23622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0" y="26670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162800" y="25603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05800" y="25603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72400" y="270256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543800" y="26670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229600" y="25603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4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e-IL" dirty="0" smtClean="0"/>
              <a:t>uglycemic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e-IL" dirty="0" smtClean="0"/>
              <a:t>yperglycemic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</a:t>
            </a:r>
            <a:r>
              <a:rPr lang="he-IL" dirty="0" smtClean="0"/>
              <a:t>10</a:t>
            </a:r>
            <a:r>
              <a:rPr lang="en-US" dirty="0" smtClean="0"/>
              <a:t> - </a:t>
            </a:r>
            <a:r>
              <a:rPr lang="en-US" dirty="0" smtClean="0"/>
              <a:t>URBAN</a:t>
            </a:r>
            <a:endParaRPr lang="en-US" dirty="0"/>
          </a:p>
        </p:txBody>
      </p:sp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4200" y="2857500"/>
            <a:ext cx="4013200" cy="3009900"/>
          </a:xfrm>
          <a:prstGeom prst="rect">
            <a:avLst/>
          </a:prstGeom>
        </p:spPr>
      </p:pic>
      <p:pic>
        <p:nvPicPr>
          <p:cNvPr id="10" name="Content Placeholder 9" descr="OMP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867819"/>
            <a:ext cx="4038600" cy="3028950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3352800" y="24003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2061532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43200" y="2478566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33800" y="22555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14800" y="2061532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39000" y="2458246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20000" y="2326166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077200" y="2326166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458200" y="2061532"/>
            <a:ext cx="0" cy="19008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991600" y="2478566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e-IL" dirty="0" smtClean="0"/>
              <a:t>uglycemic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e-IL" dirty="0" smtClean="0"/>
              <a:t>yperglycemic</a:t>
            </a:r>
            <a:endParaRPr lang="en-US" dirty="0"/>
          </a:p>
        </p:txBody>
      </p:sp>
      <p:pic>
        <p:nvPicPr>
          <p:cNvPr id="11" name="Content Placeholder 10" descr="BGU10_INTER_EU_wav_only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6" y="2865042"/>
            <a:ext cx="4041775" cy="3031331"/>
          </a:xfrm>
        </p:spPr>
      </p:pic>
      <p:pic>
        <p:nvPicPr>
          <p:cNvPr id="12" name="Content Placeholder 11" descr="BGU10_INTER_HYPER_WAV_ONL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867819"/>
            <a:ext cx="4038600" cy="3028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</a:t>
            </a:r>
            <a:r>
              <a:rPr lang="he-IL" dirty="0" smtClean="0"/>
              <a:t>10</a:t>
            </a:r>
            <a:r>
              <a:rPr lang="en-US" dirty="0" smtClean="0"/>
              <a:t> – </a:t>
            </a:r>
            <a:r>
              <a:rPr lang="en-US" dirty="0"/>
              <a:t>HIGHWAY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5600" y="2783366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3400" y="2559767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4000" y="2865041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39000" y="2865041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81400" y="2630887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96200" y="2407841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305800" y="2326166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144000" y="2528339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e-IL" dirty="0" smtClean="0"/>
              <a:t>uglycemic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e-IL" dirty="0" smtClean="0"/>
              <a:t>yperglycemic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</a:t>
            </a:r>
            <a:r>
              <a:rPr lang="he-IL" dirty="0" smtClean="0"/>
              <a:t>14</a:t>
            </a:r>
            <a:r>
              <a:rPr lang="en-US" dirty="0" smtClean="0"/>
              <a:t> - </a:t>
            </a:r>
            <a:r>
              <a:rPr lang="en-US" dirty="0" smtClean="0"/>
              <a:t>URBAN</a:t>
            </a:r>
            <a:endParaRPr lang="en-US" dirty="0"/>
          </a:p>
        </p:txBody>
      </p:sp>
      <p:pic>
        <p:nvPicPr>
          <p:cNvPr id="12" name="Content Placeholder 11" descr="wav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6" y="2865042"/>
            <a:ext cx="4041775" cy="3031331"/>
          </a:xfrm>
        </p:spPr>
      </p:pic>
      <p:pic>
        <p:nvPicPr>
          <p:cNvPr id="14" name="Content Placeholder 13" descr="wav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867819"/>
            <a:ext cx="4038600" cy="302895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2819400" y="356616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4200" y="273304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57600" y="2733040"/>
            <a:ext cx="0" cy="16103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91000" y="288544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32512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239000" y="2407841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848600" y="32512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0" y="32512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077200" y="334264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610600" y="310896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1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e-IL" dirty="0" smtClean="0"/>
              <a:t>uglycemic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e-IL" dirty="0" smtClean="0"/>
              <a:t>yperglycemic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</a:t>
            </a:r>
            <a:r>
              <a:rPr lang="he-IL" dirty="0" smtClean="0"/>
              <a:t>14</a:t>
            </a:r>
            <a:r>
              <a:rPr lang="en-US" dirty="0" smtClean="0"/>
              <a:t> – </a:t>
            </a:r>
            <a:r>
              <a:rPr lang="en-US" dirty="0"/>
              <a:t>HIGHWAY</a:t>
            </a:r>
            <a:endParaRPr lang="en-US" dirty="0"/>
          </a:p>
        </p:txBody>
      </p:sp>
      <p:pic>
        <p:nvPicPr>
          <p:cNvPr id="10" name="Content Placeholder 9" descr="wav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6" y="2865042"/>
            <a:ext cx="4041775" cy="3031331"/>
          </a:xfrm>
        </p:spPr>
      </p:pic>
      <p:pic>
        <p:nvPicPr>
          <p:cNvPr id="12" name="Content Placeholder 11" descr="wav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867819"/>
            <a:ext cx="4038600" cy="302895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2819400" y="29464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29000" y="30480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43400" y="33528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53000" y="26416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15200" y="31496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153400" y="328168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10600" y="31496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448800" y="328168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Non-responsive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e-IL" dirty="0" smtClean="0"/>
              <a:t>uglycemic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e-IL" dirty="0" smtClean="0"/>
              <a:t>yperglycemic</a:t>
            </a:r>
            <a:endParaRPr lang="en-US" dirty="0"/>
          </a:p>
        </p:txBody>
      </p:sp>
      <p:pic>
        <p:nvPicPr>
          <p:cNvPr id="11" name="Content Placeholder 10" descr="BGU11_CT_EU_WAV_ONLY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6" y="2865042"/>
            <a:ext cx="4041775" cy="3031331"/>
          </a:xfrm>
        </p:spPr>
      </p:pic>
      <p:pic>
        <p:nvPicPr>
          <p:cNvPr id="12" name="Content Placeholder 11" descr="BGU11_CT_HYPER_WAV_ONL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867819"/>
            <a:ext cx="4038600" cy="3028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</a:t>
            </a:r>
            <a:r>
              <a:rPr lang="he-IL" dirty="0" smtClean="0"/>
              <a:t>11</a:t>
            </a:r>
            <a:r>
              <a:rPr lang="en-US" dirty="0" smtClean="0"/>
              <a:t> - </a:t>
            </a:r>
            <a:r>
              <a:rPr lang="en-US" dirty="0" smtClean="0"/>
              <a:t>URBAN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349359" y="3678621"/>
            <a:ext cx="1206062" cy="262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81217" y="285124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3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e-IL" dirty="0" smtClean="0"/>
              <a:t>uglycemic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e-IL" dirty="0" smtClean="0"/>
              <a:t>yperglycemic</a:t>
            </a:r>
            <a:endParaRPr lang="en-US" dirty="0"/>
          </a:p>
        </p:txBody>
      </p:sp>
      <p:pic>
        <p:nvPicPr>
          <p:cNvPr id="11" name="Content Placeholder 10" descr="BGU12_CT_EU_WAV_ONLY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6" y="2865042"/>
            <a:ext cx="4041775" cy="3031331"/>
          </a:xfrm>
        </p:spPr>
      </p:pic>
      <p:pic>
        <p:nvPicPr>
          <p:cNvPr id="12" name="Content Placeholder 11" descr="BGU12_CT_HYPER_WAV_ONL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867819"/>
            <a:ext cx="4038600" cy="3028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</a:t>
            </a:r>
            <a:r>
              <a:rPr lang="he-IL" dirty="0" smtClean="0"/>
              <a:t>12</a:t>
            </a:r>
            <a:r>
              <a:rPr lang="en-US" dirty="0" smtClean="0"/>
              <a:t> - </a:t>
            </a:r>
            <a:r>
              <a:rPr lang="en-US" dirty="0" smtClean="0"/>
              <a:t>URBAN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2407841"/>
            <a:ext cx="0" cy="16383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76600" y="2598341"/>
            <a:ext cx="0" cy="1447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33800" y="2407842"/>
            <a:ext cx="0" cy="14529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2407842"/>
            <a:ext cx="0" cy="14021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53000" y="2598341"/>
            <a:ext cx="0" cy="1447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62800" y="3588941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20000" y="35052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001000" y="3632042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82000" y="35052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91600" y="3174842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81495" y="267094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 response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60360" y="270148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response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781800" y="4648200"/>
            <a:ext cx="105664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934960" y="4648200"/>
            <a:ext cx="98044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1048871" y="-1304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e-IL" dirty="0" smtClean="0"/>
              <a:t>uglycemic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e-IL" dirty="0" smtClean="0"/>
              <a:t>yperglycemic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</a:t>
            </a:r>
            <a:r>
              <a:rPr lang="he-IL" dirty="0" smtClean="0"/>
              <a:t>13</a:t>
            </a:r>
            <a:r>
              <a:rPr lang="en-US" dirty="0" smtClean="0"/>
              <a:t> - </a:t>
            </a:r>
            <a:r>
              <a:rPr lang="en-US" dirty="0" smtClean="0"/>
              <a:t>URBAN</a:t>
            </a:r>
            <a:endParaRPr lang="en-US" dirty="0"/>
          </a:p>
        </p:txBody>
      </p:sp>
      <p:pic>
        <p:nvPicPr>
          <p:cNvPr id="8" name="Content Placeholder 7" descr="wav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6" y="2865042"/>
            <a:ext cx="4041775" cy="3031331"/>
          </a:xfrm>
        </p:spPr>
      </p:pic>
      <p:pic>
        <p:nvPicPr>
          <p:cNvPr id="10" name="Content Placeholder 9" descr="wav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867819"/>
            <a:ext cx="4038600" cy="302895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2819400" y="2560320"/>
            <a:ext cx="0" cy="1219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00400" y="2560321"/>
            <a:ext cx="0" cy="12191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33800" y="2560320"/>
            <a:ext cx="0" cy="11887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2560320"/>
            <a:ext cx="0" cy="1219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05400" y="227584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86600" y="30480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96200" y="319024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001000" y="273304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763000" y="2560321"/>
            <a:ext cx="0" cy="9854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458200" y="2407841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10681" y="2346166"/>
            <a:ext cx="186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 response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832600" y="4191000"/>
            <a:ext cx="19304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5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he-IL" dirty="0" smtClean="0"/>
              <a:t>tudy </a:t>
            </a:r>
            <a:r>
              <a:rPr lang="en-US" dirty="0" smtClean="0"/>
              <a:t>D</a:t>
            </a:r>
            <a:r>
              <a:rPr lang="he-IL" dirty="0" smtClean="0"/>
              <a:t>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parameters:</a:t>
            </a:r>
          </a:p>
          <a:p>
            <a:r>
              <a:rPr lang="en-US" dirty="0" smtClean="0"/>
              <a:t>G</a:t>
            </a:r>
            <a:r>
              <a:rPr lang="he-IL" dirty="0" smtClean="0"/>
              <a:t>lycemic status</a:t>
            </a:r>
          </a:p>
          <a:p>
            <a:pPr lvl="1"/>
            <a:r>
              <a:rPr lang="en-US" dirty="0" smtClean="0"/>
              <a:t>E</a:t>
            </a:r>
            <a:r>
              <a:rPr lang="he-IL" dirty="0" smtClean="0"/>
              <a:t>uglycemic</a:t>
            </a:r>
          </a:p>
          <a:p>
            <a:pPr lvl="1"/>
            <a:r>
              <a:rPr lang="en-US" dirty="0" smtClean="0"/>
              <a:t>H</a:t>
            </a:r>
            <a:r>
              <a:rPr lang="he-IL" dirty="0" smtClean="0"/>
              <a:t>yperglycemic</a:t>
            </a:r>
          </a:p>
          <a:p>
            <a:r>
              <a:rPr lang="en-US" dirty="0" smtClean="0"/>
              <a:t>D</a:t>
            </a:r>
            <a:r>
              <a:rPr lang="he-IL" dirty="0" err="1" smtClean="0"/>
              <a:t>riving</a:t>
            </a:r>
            <a:r>
              <a:rPr lang="he-IL" dirty="0" smtClean="0"/>
              <a:t> </a:t>
            </a:r>
            <a:r>
              <a:rPr lang="he-IL" dirty="0" err="1" smtClean="0"/>
              <a:t>protocol</a:t>
            </a:r>
            <a:endParaRPr lang="en-US" dirty="0" smtClean="0"/>
          </a:p>
          <a:p>
            <a:pPr lvl="1"/>
            <a:r>
              <a:rPr lang="en-US" dirty="0" smtClean="0"/>
              <a:t>Urban (5 scenarios)</a:t>
            </a:r>
          </a:p>
          <a:p>
            <a:pPr lvl="1"/>
            <a:r>
              <a:rPr lang="en-US" dirty="0" smtClean="0"/>
              <a:t>Highway (4 scenarios)</a:t>
            </a:r>
          </a:p>
          <a:p>
            <a:r>
              <a:rPr lang="en-US" dirty="0" smtClean="0"/>
              <a:t>Different driving scenarios in each setting</a:t>
            </a:r>
            <a:endParaRPr lang="en-US" dirty="0"/>
          </a:p>
          <a:p>
            <a:r>
              <a:rPr lang="en-US" dirty="0" smtClean="0"/>
              <a:t>Each subject is compared to his-/herself in the same setting &amp; analyzed with the same mathematical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e-IL" dirty="0" smtClean="0"/>
              <a:t>uglycemic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e-IL" dirty="0" smtClean="0"/>
              <a:t>yperglycemic</a:t>
            </a:r>
            <a:endParaRPr lang="en-US" dirty="0"/>
          </a:p>
        </p:txBody>
      </p:sp>
      <p:pic>
        <p:nvPicPr>
          <p:cNvPr id="9" name="Content Placeholder 8" descr="BGU13_INTER_EU_WAV_ONLY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6" y="2865042"/>
            <a:ext cx="4041775" cy="3031331"/>
          </a:xfrm>
        </p:spPr>
      </p:pic>
      <p:pic>
        <p:nvPicPr>
          <p:cNvPr id="8" name="Content Placeholder 7" descr="BGU13_INTER_HYPER_WAV_ONL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867819"/>
            <a:ext cx="4038600" cy="3028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</a:t>
            </a:r>
            <a:r>
              <a:rPr lang="he-IL" dirty="0" smtClean="0"/>
              <a:t>13</a:t>
            </a:r>
            <a:r>
              <a:rPr lang="en-US" dirty="0" smtClean="0"/>
              <a:t> – </a:t>
            </a:r>
            <a:r>
              <a:rPr lang="en-US" dirty="0"/>
              <a:t>HIGHWAY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800" y="249936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25603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26670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144000" y="26670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763000" y="26670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62800" y="227584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96200" y="2499281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54061" y="2326203"/>
            <a:ext cx="186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 response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188960" y="3657600"/>
            <a:ext cx="105664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e-IL" dirty="0" smtClean="0"/>
              <a:t>uglycemic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e-IL" dirty="0" smtClean="0"/>
              <a:t>yperglycemic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</a:t>
            </a:r>
            <a:r>
              <a:rPr lang="he-IL" dirty="0" smtClean="0"/>
              <a:t>16</a:t>
            </a:r>
            <a:r>
              <a:rPr lang="en-US" dirty="0" smtClean="0"/>
              <a:t> - </a:t>
            </a:r>
            <a:r>
              <a:rPr lang="en-US" dirty="0" smtClean="0"/>
              <a:t>URBAN</a:t>
            </a:r>
            <a:endParaRPr lang="en-US" dirty="0"/>
          </a:p>
        </p:txBody>
      </p:sp>
      <p:pic>
        <p:nvPicPr>
          <p:cNvPr id="11" name="Content Placeholder 10" descr="wav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6" y="2865042"/>
            <a:ext cx="4041775" cy="3031331"/>
          </a:xfrm>
        </p:spPr>
      </p:pic>
      <p:pic>
        <p:nvPicPr>
          <p:cNvPr id="12" name="Content Placeholder 11" descr="wav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867819"/>
            <a:ext cx="4038600" cy="302895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2667000" y="33223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4200" y="28651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24079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38600" y="31242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95800" y="31242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15200" y="35814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40955" y="35560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001000" y="35560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305800" y="28651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4572000"/>
            <a:ext cx="14478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08776" y="3017520"/>
            <a:ext cx="186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 response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915400" y="2929652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e-IL" dirty="0" smtClean="0"/>
              <a:t>uglycemic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e-IL" dirty="0" smtClean="0"/>
              <a:t>yperglycemic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</a:t>
            </a:r>
            <a:r>
              <a:rPr lang="he-IL" dirty="0" smtClean="0"/>
              <a:t>16</a:t>
            </a:r>
            <a:r>
              <a:rPr lang="en-US" dirty="0" smtClean="0"/>
              <a:t> – </a:t>
            </a:r>
            <a:r>
              <a:rPr lang="en-US" dirty="0"/>
              <a:t>HIGHWAY</a:t>
            </a:r>
            <a:endParaRPr lang="en-US" dirty="0"/>
          </a:p>
        </p:txBody>
      </p:sp>
      <p:pic>
        <p:nvPicPr>
          <p:cNvPr id="11" name="Content Placeholder 10" descr="wav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6" y="2865042"/>
            <a:ext cx="4041775" cy="3031331"/>
          </a:xfrm>
        </p:spPr>
      </p:pic>
      <p:pic>
        <p:nvPicPr>
          <p:cNvPr id="12" name="Content Placeholder 11" descr="wav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867819"/>
            <a:ext cx="4038600" cy="302895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2895600" y="33223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33800" y="31699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33223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53000" y="34290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39000" y="25146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48600" y="2865041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534400" y="28651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448800" y="28651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7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individual CV response to the road may be influenced by the levels of glucose in one’s blood. </a:t>
            </a:r>
          </a:p>
          <a:p>
            <a:r>
              <a:rPr lang="en-US" dirty="0" smtClean="0"/>
              <a:t>Some subjects had a similar response in both </a:t>
            </a:r>
            <a:r>
              <a:rPr lang="en-US" dirty="0" err="1" smtClean="0"/>
              <a:t>euglycemic</a:t>
            </a:r>
            <a:r>
              <a:rPr lang="en-US" dirty="0" smtClean="0"/>
              <a:t> and hyperglycemic states (no change).</a:t>
            </a:r>
          </a:p>
          <a:p>
            <a:r>
              <a:rPr lang="en-US" dirty="0" smtClean="0"/>
              <a:t>2 distinct types of change in HR response were observed:</a:t>
            </a:r>
          </a:p>
          <a:p>
            <a:pPr lvl="1"/>
            <a:r>
              <a:rPr lang="en-US" dirty="0" smtClean="0"/>
              <a:t>Non–responsiveness</a:t>
            </a:r>
          </a:p>
          <a:p>
            <a:pPr lvl="1"/>
            <a:r>
              <a:rPr lang="en-US" dirty="0" smtClean="0"/>
              <a:t>Hypersensitivity</a:t>
            </a:r>
          </a:p>
          <a:p>
            <a:r>
              <a:rPr lang="en-US" dirty="0" smtClean="0"/>
              <a:t>These changes were significant. </a:t>
            </a:r>
          </a:p>
          <a:p>
            <a:r>
              <a:rPr lang="en-US" dirty="0" smtClean="0"/>
              <a:t>These changes varied with setting </a:t>
            </a:r>
            <a:r>
              <a:rPr lang="en-US" sz="2200" dirty="0" smtClean="0"/>
              <a:t>(e.g. BGU14, BGU16).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can detect acute minor changes in HR in correlation to stressful events during driving. </a:t>
            </a:r>
          </a:p>
          <a:p>
            <a:r>
              <a:rPr lang="en-US" dirty="0" smtClean="0"/>
              <a:t>A hyperglycemic state will effect the CV response to these events.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change </a:t>
            </a:r>
          </a:p>
          <a:p>
            <a:r>
              <a:rPr lang="en-US" dirty="0" smtClean="0"/>
              <a:t>Hypersensitive</a:t>
            </a:r>
          </a:p>
          <a:p>
            <a:r>
              <a:rPr lang="en-US" dirty="0" smtClean="0"/>
              <a:t>Non-responsive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e-IL" dirty="0" smtClean="0"/>
              <a:t>uglycemic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e-IL" dirty="0" smtClean="0"/>
              <a:t>yperglycemic</a:t>
            </a:r>
            <a:endParaRPr lang="en-US" dirty="0"/>
          </a:p>
        </p:txBody>
      </p:sp>
      <p:pic>
        <p:nvPicPr>
          <p:cNvPr id="11" name="Content Placeholder 10" descr="BGU4_INTER_EU_WAV only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6" y="2865042"/>
            <a:ext cx="4041775" cy="3031331"/>
          </a:xfrm>
        </p:spPr>
      </p:pic>
      <p:pic>
        <p:nvPicPr>
          <p:cNvPr id="12" name="Content Placeholder 11" descr="BGU4_INTER_HYPER_WAV onl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867819"/>
            <a:ext cx="4038600" cy="3028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BGU4 – </a:t>
            </a:r>
            <a:r>
              <a:rPr lang="en-US" dirty="0" smtClean="0"/>
              <a:t>HIGHWAY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525000" y="2407841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2133600"/>
            <a:ext cx="0" cy="15697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33800" y="27127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8000" y="25146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915400" y="2407841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53400" y="2367201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67600" y="256032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3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e-IL" dirty="0" smtClean="0"/>
              <a:t>uglycemic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e-IL" dirty="0" smtClean="0"/>
              <a:t>yperglycemic</a:t>
            </a:r>
            <a:endParaRPr lang="en-US" dirty="0"/>
          </a:p>
        </p:txBody>
      </p:sp>
      <p:pic>
        <p:nvPicPr>
          <p:cNvPr id="11" name="Content Placeholder 10" descr="BGU5_CT_EU_wav only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6" y="2865042"/>
            <a:ext cx="4041775" cy="30313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</a:t>
            </a:r>
            <a:r>
              <a:rPr lang="he-IL" dirty="0" smtClean="0"/>
              <a:t>5</a:t>
            </a:r>
            <a:r>
              <a:rPr lang="en-US" dirty="0" smtClean="0"/>
              <a:t> - </a:t>
            </a:r>
            <a:r>
              <a:rPr lang="en-US" dirty="0" smtClean="0"/>
              <a:t>URBAN</a:t>
            </a:r>
            <a:endParaRPr lang="en-US" dirty="0"/>
          </a:p>
        </p:txBody>
      </p:sp>
      <p:pic>
        <p:nvPicPr>
          <p:cNvPr id="14" name="Content Placeholder 13" descr="BGU5_CT_HYPER_Wav onl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867819"/>
            <a:ext cx="4038600" cy="302895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2286000" y="3581400"/>
            <a:ext cx="457200" cy="685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69920" y="3281681"/>
            <a:ext cx="381000" cy="8578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09340" y="3350918"/>
            <a:ext cx="381000" cy="8578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58260" y="3253741"/>
            <a:ext cx="381000" cy="8578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316347" y="2627436"/>
            <a:ext cx="381000" cy="8578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783582" y="2707889"/>
            <a:ext cx="381000" cy="8578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37301" y="2649788"/>
            <a:ext cx="381000" cy="8578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50636" y="3152469"/>
            <a:ext cx="381000" cy="8578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8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e-IL" dirty="0" smtClean="0"/>
              <a:t>uglycemic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e-IL" dirty="0" smtClean="0"/>
              <a:t>yperglycemic</a:t>
            </a:r>
            <a:endParaRPr lang="en-US" dirty="0"/>
          </a:p>
        </p:txBody>
      </p:sp>
      <p:pic>
        <p:nvPicPr>
          <p:cNvPr id="11" name="Content Placeholder 10" descr="BGU5_INTER_EU_wav only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6" y="2865042"/>
            <a:ext cx="4041775" cy="3031331"/>
          </a:xfrm>
        </p:spPr>
      </p:pic>
      <p:pic>
        <p:nvPicPr>
          <p:cNvPr id="12" name="Content Placeholder 11" descr="BGU5_INTER_HYPER_wav onl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867819"/>
            <a:ext cx="4038600" cy="3028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</a:t>
            </a:r>
            <a:r>
              <a:rPr lang="he-IL" dirty="0" smtClean="0"/>
              <a:t>5</a:t>
            </a:r>
            <a:r>
              <a:rPr lang="en-US" dirty="0" smtClean="0"/>
              <a:t> – </a:t>
            </a:r>
            <a:r>
              <a:rPr lang="en-US" dirty="0" smtClean="0"/>
              <a:t>HIGHWAY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30480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45846" y="32004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19600" y="27432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2865041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839200" y="22860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229600" y="36576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525000" y="40386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96200" y="3962400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e-IL" dirty="0" smtClean="0"/>
              <a:t>uglycemic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e-IL" dirty="0" smtClean="0"/>
              <a:t>yperglycemic</a:t>
            </a:r>
            <a:endParaRPr lang="en-US" dirty="0"/>
          </a:p>
        </p:txBody>
      </p:sp>
      <p:pic>
        <p:nvPicPr>
          <p:cNvPr id="9" name="Content Placeholder 8" descr="BGU6_INTER_EU_wav only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6" y="2865042"/>
            <a:ext cx="4041775" cy="3031331"/>
          </a:xfrm>
        </p:spPr>
      </p:pic>
      <p:pic>
        <p:nvPicPr>
          <p:cNvPr id="10" name="Content Placeholder 9" descr="BGU6_INTER_HYPER_wav onl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867819"/>
            <a:ext cx="4038600" cy="3028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</a:t>
            </a:r>
            <a:r>
              <a:rPr lang="he-IL" dirty="0" smtClean="0"/>
              <a:t>6</a:t>
            </a:r>
            <a:r>
              <a:rPr lang="en-US" dirty="0" smtClean="0"/>
              <a:t> – </a:t>
            </a:r>
            <a:r>
              <a:rPr lang="en-US" dirty="0"/>
              <a:t>HIGHWAY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5600" y="2483883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57600" y="1950641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077200" y="2021366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1950641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62800" y="2026683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448800" y="2026683"/>
            <a:ext cx="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1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326</Words>
  <Application>Microsoft Macintosh PowerPoint</Application>
  <PresentationFormat>Widescreen</PresentationFormat>
  <Paragraphs>101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Georgia</vt:lpstr>
      <vt:lpstr>Times New Roman</vt:lpstr>
      <vt:lpstr>Wingdings</vt:lpstr>
      <vt:lpstr>Wingdings 2</vt:lpstr>
      <vt:lpstr>Arial</vt:lpstr>
      <vt:lpstr>Civic</vt:lpstr>
      <vt:lpstr>1_Civic</vt:lpstr>
      <vt:lpstr>ECG Changes in Diabetes while Driving</vt:lpstr>
      <vt:lpstr>Study Design</vt:lpstr>
      <vt:lpstr>Hypotheses</vt:lpstr>
      <vt:lpstr>Results</vt:lpstr>
      <vt:lpstr>No change</vt:lpstr>
      <vt:lpstr>BGU4 – HIGHWAY</vt:lpstr>
      <vt:lpstr>BGU5 - URBAN</vt:lpstr>
      <vt:lpstr>BGU5 – HIGHWAY</vt:lpstr>
      <vt:lpstr>BGU6 – HIGHWAY</vt:lpstr>
      <vt:lpstr>Hypersensitive</vt:lpstr>
      <vt:lpstr>BGU3 – URBAN</vt:lpstr>
      <vt:lpstr>BGU10 - URBAN</vt:lpstr>
      <vt:lpstr>BGU10 – HIGHWAY</vt:lpstr>
      <vt:lpstr>BGU14 - URBAN</vt:lpstr>
      <vt:lpstr>BGU14 – HIGHWAY</vt:lpstr>
      <vt:lpstr>Non-responsive</vt:lpstr>
      <vt:lpstr>BGU11 - URBAN</vt:lpstr>
      <vt:lpstr>BGU12 - URBAN</vt:lpstr>
      <vt:lpstr>BGU13 - URBAN</vt:lpstr>
      <vt:lpstr>BGU13 – HIGHWAY</vt:lpstr>
      <vt:lpstr>BGU16 - URBAN</vt:lpstr>
      <vt:lpstr>BGU16 – HIGHWAY</vt:lpstr>
      <vt:lpstr> Conclusions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gelbart.m@live.sgul.ac.cy</dc:creator>
  <cp:lastModifiedBy>gelbart.m@live.sgul.ac.cy</cp:lastModifiedBy>
  <cp:revision>27</cp:revision>
  <dcterms:created xsi:type="dcterms:W3CDTF">2018-01-04T11:25:43Z</dcterms:created>
  <dcterms:modified xsi:type="dcterms:W3CDTF">2018-01-04T18:52:31Z</dcterms:modified>
</cp:coreProperties>
</file>