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70" r:id="rId3"/>
    <p:sldId id="277" r:id="rId4"/>
    <p:sldId id="261" r:id="rId5"/>
    <p:sldId id="276" r:id="rId6"/>
    <p:sldId id="260" r:id="rId7"/>
    <p:sldId id="309" r:id="rId8"/>
    <p:sldId id="257" r:id="rId9"/>
    <p:sldId id="263" r:id="rId10"/>
    <p:sldId id="262" r:id="rId11"/>
    <p:sldId id="264" r:id="rId12"/>
    <p:sldId id="265" r:id="rId13"/>
    <p:sldId id="266" r:id="rId14"/>
    <p:sldId id="323" r:id="rId15"/>
    <p:sldId id="324" r:id="rId16"/>
    <p:sldId id="268" r:id="rId17"/>
    <p:sldId id="272" r:id="rId18"/>
    <p:sldId id="313" r:id="rId19"/>
    <p:sldId id="279" r:id="rId20"/>
    <p:sldId id="325" r:id="rId21"/>
    <p:sldId id="273" r:id="rId22"/>
    <p:sldId id="326" r:id="rId23"/>
    <p:sldId id="287" r:id="rId24"/>
    <p:sldId id="282" r:id="rId25"/>
    <p:sldId id="328" r:id="rId26"/>
    <p:sldId id="329" r:id="rId27"/>
    <p:sldId id="283" r:id="rId28"/>
    <p:sldId id="285" r:id="rId29"/>
    <p:sldId id="284" r:id="rId30"/>
    <p:sldId id="288" r:id="rId31"/>
    <p:sldId id="289" r:id="rId32"/>
    <p:sldId id="316" r:id="rId33"/>
    <p:sldId id="327" r:id="rId34"/>
    <p:sldId id="286" r:id="rId35"/>
    <p:sldId id="321" r:id="rId36"/>
    <p:sldId id="333" r:id="rId37"/>
    <p:sldId id="334" r:id="rId38"/>
    <p:sldId id="336" r:id="rId39"/>
    <p:sldId id="322" r:id="rId40"/>
    <p:sldId id="337" r:id="rId4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5220" autoAdjust="0"/>
  </p:normalViewPr>
  <p:slideViewPr>
    <p:cSldViewPr snapToGrid="0">
      <p:cViewPr varScale="1">
        <p:scale>
          <a:sx n="82" d="100"/>
          <a:sy n="82" d="100"/>
        </p:scale>
        <p:origin x="90" y="234"/>
      </p:cViewPr>
      <p:guideLst>
        <p:guide orient="horz" pos="2160"/>
        <p:guide pos="3840"/>
      </p:guideLst>
    </p:cSldViewPr>
  </p:slideViewPr>
  <p:notesTextViewPr>
    <p:cViewPr>
      <p:scale>
        <a:sx n="1" d="1"/>
        <a:sy n="1" d="1"/>
      </p:scale>
      <p:origin x="0" y="0"/>
    </p:cViewPr>
  </p:notesTextViewPr>
  <p:sorterViewPr>
    <p:cViewPr>
      <p:scale>
        <a:sx n="100" d="100"/>
        <a:sy n="100" d="100"/>
      </p:scale>
      <p:origin x="0" y="-4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3A749-39ED-47E1-91FE-C7A88326405A}" type="doc">
      <dgm:prSet loTypeId="urn:microsoft.com/office/officeart/2005/8/layout/chevron2" loCatId="process" qsTypeId="urn:microsoft.com/office/officeart/2005/8/quickstyle/3d1" qsCatId="3D" csTypeId="urn:microsoft.com/office/officeart/2005/8/colors/colorful5" csCatId="colorful" phldr="1"/>
      <dgm:spPr/>
      <dgm:t>
        <a:bodyPr/>
        <a:lstStyle/>
        <a:p>
          <a:endParaRPr lang="en-US"/>
        </a:p>
      </dgm:t>
    </dgm:pt>
    <dgm:pt modelId="{2A4186B3-E4A5-4D18-95FE-B56839DCD966}">
      <dgm:prSet phldrT="[Text]"/>
      <dgm:spPr>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solidFill>
                <a:schemeClr val="bg1"/>
              </a:solidFill>
              <a:latin typeface="Garamond-Light"/>
            </a:rPr>
            <a:t>Completely reversible</a:t>
          </a:r>
          <a:endParaRPr lang="en-US" b="1" dirty="0">
            <a:solidFill>
              <a:schemeClr val="bg1"/>
            </a:solidFill>
          </a:endParaRPr>
        </a:p>
      </dgm:t>
    </dgm:pt>
    <dgm:pt modelId="{75E18EC4-4AC9-4065-B072-3A45DB843407}" type="parTrans" cxnId="{045ACEDB-1A16-4281-B8A6-66F4F38F72A2}">
      <dgm:prSet/>
      <dgm:spPr/>
      <dgm:t>
        <a:bodyPr/>
        <a:lstStyle/>
        <a:p>
          <a:endParaRPr lang="en-US"/>
        </a:p>
      </dgm:t>
    </dgm:pt>
    <dgm:pt modelId="{CAEC2738-CD02-49BA-A1C8-B10DDB4FAABE}" type="sibTrans" cxnId="{045ACEDB-1A16-4281-B8A6-66F4F38F72A2}">
      <dgm:prSet/>
      <dgm:spPr/>
      <dgm:t>
        <a:bodyPr/>
        <a:lstStyle/>
        <a:p>
          <a:endParaRPr lang="en-US"/>
        </a:p>
      </dgm:t>
    </dgm:pt>
    <dgm:pt modelId="{CEED3871-2056-4375-84BD-FB1A8623B277}">
      <dgm:prSet phldrT="[Text]" custT="1"/>
      <dgm:spPr/>
      <dgm:t>
        <a:bodyPr/>
        <a:lstStyle/>
        <a:p>
          <a:r>
            <a:rPr lang="en-GB" sz="2400" dirty="0" smtClean="0">
              <a:solidFill>
                <a:schemeClr val="bg1">
                  <a:lumMod val="75000"/>
                </a:schemeClr>
              </a:solidFill>
            </a:rPr>
            <a:t>Prevention of the development of unwanted secondary sex characteristics of the biologic sex</a:t>
          </a:r>
          <a:endParaRPr lang="en-US" sz="2400" dirty="0">
            <a:solidFill>
              <a:schemeClr val="bg1">
                <a:lumMod val="75000"/>
              </a:schemeClr>
            </a:solidFill>
          </a:endParaRPr>
        </a:p>
      </dgm:t>
    </dgm:pt>
    <dgm:pt modelId="{F7A27685-6ACE-4258-B0E1-E4E5823B99F4}" type="parTrans" cxnId="{AC243CF8-5CA3-4D6C-A742-9C81B370A808}">
      <dgm:prSet/>
      <dgm:spPr/>
      <dgm:t>
        <a:bodyPr/>
        <a:lstStyle/>
        <a:p>
          <a:endParaRPr lang="en-US"/>
        </a:p>
      </dgm:t>
    </dgm:pt>
    <dgm:pt modelId="{1C4E5E02-BAE1-418F-AD78-E1882A23A5E5}" type="sibTrans" cxnId="{AC243CF8-5CA3-4D6C-A742-9C81B370A808}">
      <dgm:prSet/>
      <dgm:spPr/>
      <dgm:t>
        <a:bodyPr/>
        <a:lstStyle/>
        <a:p>
          <a:endParaRPr lang="en-US"/>
        </a:p>
      </dgm:t>
    </dgm:pt>
    <dgm:pt modelId="{5C3C2FA2-6876-43AB-88F5-0BB2CD5A1906}">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solidFill>
                <a:schemeClr val="bg1"/>
              </a:solidFill>
              <a:latin typeface="Garamond-Light"/>
            </a:rPr>
            <a:t>Partially reversible</a:t>
          </a:r>
          <a:endParaRPr lang="en-US" b="1" dirty="0">
            <a:solidFill>
              <a:schemeClr val="bg1"/>
            </a:solidFill>
          </a:endParaRPr>
        </a:p>
      </dgm:t>
    </dgm:pt>
    <dgm:pt modelId="{1ECA89C8-D3D3-434B-89C8-A85A623E9905}" type="parTrans" cxnId="{9C2B153B-A6F4-4799-8278-EF21B5173BB5}">
      <dgm:prSet/>
      <dgm:spPr/>
      <dgm:t>
        <a:bodyPr/>
        <a:lstStyle/>
        <a:p>
          <a:endParaRPr lang="en-US"/>
        </a:p>
      </dgm:t>
    </dgm:pt>
    <dgm:pt modelId="{2EC6A3FF-BD37-488D-A5E9-9AB3DB7CCBCE}" type="sibTrans" cxnId="{9C2B153B-A6F4-4799-8278-EF21B5173BB5}">
      <dgm:prSet/>
      <dgm:spPr/>
      <dgm:t>
        <a:bodyPr/>
        <a:lstStyle/>
        <a:p>
          <a:endParaRPr lang="en-US"/>
        </a:p>
      </dgm:t>
    </dgm:pt>
    <dgm:pt modelId="{87427B29-5A82-4C80-9356-C3E6BC17C747}">
      <dgm:prSet/>
      <dgm:spPr/>
      <dgm:t>
        <a:bodyPr/>
        <a:lstStyle/>
        <a:p>
          <a:r>
            <a:rPr lang="en-US" dirty="0" smtClean="0"/>
            <a:t>Real-life experience stage</a:t>
          </a:r>
          <a:endParaRPr lang="en-US" dirty="0"/>
        </a:p>
      </dgm:t>
    </dgm:pt>
    <dgm:pt modelId="{B6986431-2B6F-44A3-8D98-20D72C8C1889}" type="parTrans" cxnId="{FF74FBAD-ABDC-45F6-8AF4-32525600214A}">
      <dgm:prSet/>
      <dgm:spPr/>
      <dgm:t>
        <a:bodyPr/>
        <a:lstStyle/>
        <a:p>
          <a:endParaRPr lang="en-US"/>
        </a:p>
      </dgm:t>
    </dgm:pt>
    <dgm:pt modelId="{DB382BED-7685-45ED-9436-13B5C70E93ED}" type="sibTrans" cxnId="{FF74FBAD-ABDC-45F6-8AF4-32525600214A}">
      <dgm:prSet/>
      <dgm:spPr/>
      <dgm:t>
        <a:bodyPr/>
        <a:lstStyle/>
        <a:p>
          <a:endParaRPr lang="en-US"/>
        </a:p>
      </dgm:t>
    </dgm:pt>
    <dgm:pt modelId="{3372D978-12F2-4EA9-B566-64C1548FEA3D}">
      <dgm:prSet/>
      <dgm:spPr/>
      <dgm:t>
        <a:bodyPr/>
        <a:lstStyle/>
        <a:p>
          <a:r>
            <a:rPr lang="en-GB" dirty="0" smtClean="0"/>
            <a:t>Promotion of the development of desired secondary sex characteristics of  the affirmed sex</a:t>
          </a:r>
          <a:endParaRPr lang="en-US" dirty="0"/>
        </a:p>
      </dgm:t>
    </dgm:pt>
    <dgm:pt modelId="{A81A0181-9D35-45B4-8995-AD4E18C0BB0B}" type="parTrans" cxnId="{8F01C884-9531-454D-9868-0CD69BCB3994}">
      <dgm:prSet/>
      <dgm:spPr/>
      <dgm:t>
        <a:bodyPr/>
        <a:lstStyle/>
        <a:p>
          <a:endParaRPr lang="en-US"/>
        </a:p>
      </dgm:t>
    </dgm:pt>
    <dgm:pt modelId="{51B80DA5-6F35-4046-9753-B408DAE3B419}" type="sibTrans" cxnId="{8F01C884-9531-454D-9868-0CD69BCB3994}">
      <dgm:prSet/>
      <dgm:spPr/>
      <dgm:t>
        <a:bodyPr/>
        <a:lstStyle/>
        <a:p>
          <a:endParaRPr lang="en-US"/>
        </a:p>
      </dgm:t>
    </dgm:pt>
    <dgm:pt modelId="{4DBA9EDB-3A4C-4D7B-8C74-7787A2362EAC}">
      <dgm:prSet custT="1"/>
      <dgm:spPr/>
      <dgm:t>
        <a:bodyPr/>
        <a:lstStyle/>
        <a:p>
          <a:r>
            <a:rPr lang="en-US" sz="2400" dirty="0" smtClean="0"/>
            <a:t>Gender reassignment surgery</a:t>
          </a:r>
          <a:endParaRPr lang="en-US" sz="2400" dirty="0"/>
        </a:p>
      </dgm:t>
    </dgm:pt>
    <dgm:pt modelId="{6FCAD287-1DDB-4AE9-973B-66EAE662BD0E}" type="parTrans" cxnId="{ABFF43C6-9B18-4308-9212-BA5F5064F196}">
      <dgm:prSet/>
      <dgm:spPr/>
      <dgm:t>
        <a:bodyPr/>
        <a:lstStyle/>
        <a:p>
          <a:endParaRPr lang="en-US"/>
        </a:p>
      </dgm:t>
    </dgm:pt>
    <dgm:pt modelId="{5B2169F6-C3A1-4FA3-91B1-411C7720A4C8}" type="sibTrans" cxnId="{ABFF43C6-9B18-4308-9212-BA5F5064F196}">
      <dgm:prSet/>
      <dgm:spPr/>
      <dgm:t>
        <a:bodyPr/>
        <a:lstStyle/>
        <a:p>
          <a:endParaRPr lang="en-US"/>
        </a:p>
      </dgm:t>
    </dgm:pt>
    <dgm:pt modelId="{B668E944-B214-4F16-9563-4C2BA0A1282E}">
      <dgm:prSet/>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solidFill>
                <a:schemeClr val="bg1"/>
              </a:solidFill>
              <a:latin typeface="Garamond-Light"/>
            </a:rPr>
            <a:t>Completely irreversible </a:t>
          </a:r>
          <a:endParaRPr lang="en-US" b="1" dirty="0">
            <a:solidFill>
              <a:schemeClr val="bg1"/>
            </a:solidFill>
          </a:endParaRPr>
        </a:p>
      </dgm:t>
    </dgm:pt>
    <dgm:pt modelId="{E05C5F48-C2E5-46F5-9B39-A2DF31DAE277}" type="sibTrans" cxnId="{C1AD247C-13BB-41B9-8E9A-EBDA7C59D407}">
      <dgm:prSet/>
      <dgm:spPr/>
      <dgm:t>
        <a:bodyPr/>
        <a:lstStyle/>
        <a:p>
          <a:endParaRPr lang="en-US"/>
        </a:p>
      </dgm:t>
    </dgm:pt>
    <dgm:pt modelId="{7A4FA5E6-C342-4DF5-8E85-D250FB592D9B}" type="parTrans" cxnId="{C1AD247C-13BB-41B9-8E9A-EBDA7C59D407}">
      <dgm:prSet/>
      <dgm:spPr/>
      <dgm:t>
        <a:bodyPr/>
        <a:lstStyle/>
        <a:p>
          <a:endParaRPr lang="en-US"/>
        </a:p>
      </dgm:t>
    </dgm:pt>
    <dgm:pt modelId="{5767EC8A-E065-4379-A19B-D779E7F7DF83}" type="pres">
      <dgm:prSet presAssocID="{BD33A749-39ED-47E1-91FE-C7A88326405A}" presName="linearFlow" presStyleCnt="0">
        <dgm:presLayoutVars>
          <dgm:dir/>
          <dgm:animLvl val="lvl"/>
          <dgm:resizeHandles val="exact"/>
        </dgm:presLayoutVars>
      </dgm:prSet>
      <dgm:spPr/>
      <dgm:t>
        <a:bodyPr/>
        <a:lstStyle/>
        <a:p>
          <a:endParaRPr lang="en-US"/>
        </a:p>
      </dgm:t>
    </dgm:pt>
    <dgm:pt modelId="{6A733FFE-8ABF-4FE0-985B-A40A1CDBBE82}" type="pres">
      <dgm:prSet presAssocID="{2A4186B3-E4A5-4D18-95FE-B56839DCD966}" presName="composite" presStyleCnt="0"/>
      <dgm:spPr/>
      <dgm:t>
        <a:bodyPr/>
        <a:lstStyle/>
        <a:p>
          <a:endParaRPr lang="en-US"/>
        </a:p>
      </dgm:t>
    </dgm:pt>
    <dgm:pt modelId="{FABB6093-3557-4D66-A68E-42D9E6E5C6DA}" type="pres">
      <dgm:prSet presAssocID="{2A4186B3-E4A5-4D18-95FE-B56839DCD966}" presName="parentText" presStyleLbl="alignNode1" presStyleIdx="0" presStyleCnt="3">
        <dgm:presLayoutVars>
          <dgm:chMax val="1"/>
          <dgm:bulletEnabled val="1"/>
        </dgm:presLayoutVars>
      </dgm:prSet>
      <dgm:spPr/>
      <dgm:t>
        <a:bodyPr/>
        <a:lstStyle/>
        <a:p>
          <a:endParaRPr lang="en-US"/>
        </a:p>
      </dgm:t>
    </dgm:pt>
    <dgm:pt modelId="{282BFE9B-DD31-4655-8B9D-9353C11EC314}" type="pres">
      <dgm:prSet presAssocID="{2A4186B3-E4A5-4D18-95FE-B56839DCD966}" presName="descendantText" presStyleLbl="alignAcc1" presStyleIdx="0" presStyleCnt="3" custLinFactNeighborX="0" custLinFactNeighborY="-9555">
        <dgm:presLayoutVars>
          <dgm:bulletEnabled val="1"/>
        </dgm:presLayoutVars>
      </dgm:prSet>
      <dgm:spPr/>
      <dgm:t>
        <a:bodyPr/>
        <a:lstStyle/>
        <a:p>
          <a:endParaRPr lang="en-US"/>
        </a:p>
      </dgm:t>
    </dgm:pt>
    <dgm:pt modelId="{824BE29D-D0BA-435B-B623-4DCDD38245A8}" type="pres">
      <dgm:prSet presAssocID="{CAEC2738-CD02-49BA-A1C8-B10DDB4FAABE}" presName="sp" presStyleCnt="0"/>
      <dgm:spPr/>
      <dgm:t>
        <a:bodyPr/>
        <a:lstStyle/>
        <a:p>
          <a:endParaRPr lang="en-US"/>
        </a:p>
      </dgm:t>
    </dgm:pt>
    <dgm:pt modelId="{61FC102A-6866-4028-8AD4-EAF7BB52B81E}" type="pres">
      <dgm:prSet presAssocID="{5C3C2FA2-6876-43AB-88F5-0BB2CD5A1906}" presName="composite" presStyleCnt="0"/>
      <dgm:spPr/>
      <dgm:t>
        <a:bodyPr/>
        <a:lstStyle/>
        <a:p>
          <a:endParaRPr lang="en-US"/>
        </a:p>
      </dgm:t>
    </dgm:pt>
    <dgm:pt modelId="{C6CD3497-AC71-4BAF-8ED5-2CFCD13E40F6}" type="pres">
      <dgm:prSet presAssocID="{5C3C2FA2-6876-43AB-88F5-0BB2CD5A1906}" presName="parentText" presStyleLbl="alignNode1" presStyleIdx="1" presStyleCnt="3">
        <dgm:presLayoutVars>
          <dgm:chMax val="1"/>
          <dgm:bulletEnabled val="1"/>
        </dgm:presLayoutVars>
      </dgm:prSet>
      <dgm:spPr/>
      <dgm:t>
        <a:bodyPr/>
        <a:lstStyle/>
        <a:p>
          <a:endParaRPr lang="en-US"/>
        </a:p>
      </dgm:t>
    </dgm:pt>
    <dgm:pt modelId="{E79B186D-A952-4F45-811D-AB3F4DE049EB}" type="pres">
      <dgm:prSet presAssocID="{5C3C2FA2-6876-43AB-88F5-0BB2CD5A1906}" presName="descendantText" presStyleLbl="alignAcc1" presStyleIdx="1" presStyleCnt="3">
        <dgm:presLayoutVars>
          <dgm:bulletEnabled val="1"/>
        </dgm:presLayoutVars>
      </dgm:prSet>
      <dgm:spPr/>
      <dgm:t>
        <a:bodyPr/>
        <a:lstStyle/>
        <a:p>
          <a:endParaRPr lang="en-US"/>
        </a:p>
      </dgm:t>
    </dgm:pt>
    <dgm:pt modelId="{2A109A9C-ABBF-415C-8288-F47157D538DD}" type="pres">
      <dgm:prSet presAssocID="{2EC6A3FF-BD37-488D-A5E9-9AB3DB7CCBCE}" presName="sp" presStyleCnt="0"/>
      <dgm:spPr/>
      <dgm:t>
        <a:bodyPr/>
        <a:lstStyle/>
        <a:p>
          <a:endParaRPr lang="en-US"/>
        </a:p>
      </dgm:t>
    </dgm:pt>
    <dgm:pt modelId="{F005EBB7-C1EC-4A74-91B7-9F550833EB72}" type="pres">
      <dgm:prSet presAssocID="{B668E944-B214-4F16-9563-4C2BA0A1282E}" presName="composite" presStyleCnt="0"/>
      <dgm:spPr/>
    </dgm:pt>
    <dgm:pt modelId="{267D9575-17BF-49EA-A6A2-8AA35369E47B}" type="pres">
      <dgm:prSet presAssocID="{B668E944-B214-4F16-9563-4C2BA0A1282E}" presName="parentText" presStyleLbl="alignNode1" presStyleIdx="2" presStyleCnt="3" custLinFactNeighborY="0">
        <dgm:presLayoutVars>
          <dgm:chMax val="1"/>
          <dgm:bulletEnabled val="1"/>
        </dgm:presLayoutVars>
      </dgm:prSet>
      <dgm:spPr/>
      <dgm:t>
        <a:bodyPr/>
        <a:lstStyle/>
        <a:p>
          <a:endParaRPr lang="en-US"/>
        </a:p>
      </dgm:t>
    </dgm:pt>
    <dgm:pt modelId="{0BEB4B3D-3AF1-4CAA-8D92-46070C5123D8}" type="pres">
      <dgm:prSet presAssocID="{B668E944-B214-4F16-9563-4C2BA0A1282E}" presName="descendantText" presStyleLbl="alignAcc1" presStyleIdx="2" presStyleCnt="3" custLinFactNeighborY="0">
        <dgm:presLayoutVars>
          <dgm:bulletEnabled val="1"/>
        </dgm:presLayoutVars>
      </dgm:prSet>
      <dgm:spPr/>
      <dgm:t>
        <a:bodyPr/>
        <a:lstStyle/>
        <a:p>
          <a:endParaRPr lang="en-US"/>
        </a:p>
      </dgm:t>
    </dgm:pt>
  </dgm:ptLst>
  <dgm:cxnLst>
    <dgm:cxn modelId="{2E79FC2C-7E70-4F95-B6A7-8D8195D85E3F}" type="presOf" srcId="{5C3C2FA2-6876-43AB-88F5-0BB2CD5A1906}" destId="{C6CD3497-AC71-4BAF-8ED5-2CFCD13E40F6}" srcOrd="0" destOrd="0" presId="urn:microsoft.com/office/officeart/2005/8/layout/chevron2"/>
    <dgm:cxn modelId="{045ACEDB-1A16-4281-B8A6-66F4F38F72A2}" srcId="{BD33A749-39ED-47E1-91FE-C7A88326405A}" destId="{2A4186B3-E4A5-4D18-95FE-B56839DCD966}" srcOrd="0" destOrd="0" parTransId="{75E18EC4-4AC9-4065-B072-3A45DB843407}" sibTransId="{CAEC2738-CD02-49BA-A1C8-B10DDB4FAABE}"/>
    <dgm:cxn modelId="{8F01C884-9531-454D-9868-0CD69BCB3994}" srcId="{5C3C2FA2-6876-43AB-88F5-0BB2CD5A1906}" destId="{3372D978-12F2-4EA9-B566-64C1548FEA3D}" srcOrd="1" destOrd="0" parTransId="{A81A0181-9D35-45B4-8995-AD4E18C0BB0B}" sibTransId="{51B80DA5-6F35-4046-9753-B408DAE3B419}"/>
    <dgm:cxn modelId="{85873222-947E-465E-8987-0768F0BAA8C3}" type="presOf" srcId="{4DBA9EDB-3A4C-4D7B-8C74-7787A2362EAC}" destId="{0BEB4B3D-3AF1-4CAA-8D92-46070C5123D8}" srcOrd="0" destOrd="0" presId="urn:microsoft.com/office/officeart/2005/8/layout/chevron2"/>
    <dgm:cxn modelId="{AC243CF8-5CA3-4D6C-A742-9C81B370A808}" srcId="{2A4186B3-E4A5-4D18-95FE-B56839DCD966}" destId="{CEED3871-2056-4375-84BD-FB1A8623B277}" srcOrd="0" destOrd="0" parTransId="{F7A27685-6ACE-4258-B0E1-E4E5823B99F4}" sibTransId="{1C4E5E02-BAE1-418F-AD78-E1882A23A5E5}"/>
    <dgm:cxn modelId="{9C2B153B-A6F4-4799-8278-EF21B5173BB5}" srcId="{BD33A749-39ED-47E1-91FE-C7A88326405A}" destId="{5C3C2FA2-6876-43AB-88F5-0BB2CD5A1906}" srcOrd="1" destOrd="0" parTransId="{1ECA89C8-D3D3-434B-89C8-A85A623E9905}" sibTransId="{2EC6A3FF-BD37-488D-A5E9-9AB3DB7CCBCE}"/>
    <dgm:cxn modelId="{ABFF43C6-9B18-4308-9212-BA5F5064F196}" srcId="{B668E944-B214-4F16-9563-4C2BA0A1282E}" destId="{4DBA9EDB-3A4C-4D7B-8C74-7787A2362EAC}" srcOrd="0" destOrd="0" parTransId="{6FCAD287-1DDB-4AE9-973B-66EAE662BD0E}" sibTransId="{5B2169F6-C3A1-4FA3-91B1-411C7720A4C8}"/>
    <dgm:cxn modelId="{C1AD247C-13BB-41B9-8E9A-EBDA7C59D407}" srcId="{BD33A749-39ED-47E1-91FE-C7A88326405A}" destId="{B668E944-B214-4F16-9563-4C2BA0A1282E}" srcOrd="2" destOrd="0" parTransId="{7A4FA5E6-C342-4DF5-8E85-D250FB592D9B}" sibTransId="{E05C5F48-C2E5-46F5-9B39-A2DF31DAE277}"/>
    <dgm:cxn modelId="{92980344-4E31-4039-AFFB-BC384980F9EF}" type="presOf" srcId="{3372D978-12F2-4EA9-B566-64C1548FEA3D}" destId="{E79B186D-A952-4F45-811D-AB3F4DE049EB}" srcOrd="0" destOrd="1" presId="urn:microsoft.com/office/officeart/2005/8/layout/chevron2"/>
    <dgm:cxn modelId="{E415BA1B-A4F2-493F-A4C6-2EAD97F49AFB}" type="presOf" srcId="{87427B29-5A82-4C80-9356-C3E6BC17C747}" destId="{E79B186D-A952-4F45-811D-AB3F4DE049EB}" srcOrd="0" destOrd="0" presId="urn:microsoft.com/office/officeart/2005/8/layout/chevron2"/>
    <dgm:cxn modelId="{66405BF9-EC71-4748-B3C9-24CE5F20133D}" type="presOf" srcId="{CEED3871-2056-4375-84BD-FB1A8623B277}" destId="{282BFE9B-DD31-4655-8B9D-9353C11EC314}" srcOrd="0" destOrd="0" presId="urn:microsoft.com/office/officeart/2005/8/layout/chevron2"/>
    <dgm:cxn modelId="{36775FD7-6F4D-4DAD-AAC6-EDA362363070}" type="presOf" srcId="{2A4186B3-E4A5-4D18-95FE-B56839DCD966}" destId="{FABB6093-3557-4D66-A68E-42D9E6E5C6DA}" srcOrd="0" destOrd="0" presId="urn:microsoft.com/office/officeart/2005/8/layout/chevron2"/>
    <dgm:cxn modelId="{FF74FBAD-ABDC-45F6-8AF4-32525600214A}" srcId="{5C3C2FA2-6876-43AB-88F5-0BB2CD5A1906}" destId="{87427B29-5A82-4C80-9356-C3E6BC17C747}" srcOrd="0" destOrd="0" parTransId="{B6986431-2B6F-44A3-8D98-20D72C8C1889}" sibTransId="{DB382BED-7685-45ED-9436-13B5C70E93ED}"/>
    <dgm:cxn modelId="{1F827A5A-11B3-4AAF-8AF3-AC79F869DA30}" type="presOf" srcId="{B668E944-B214-4F16-9563-4C2BA0A1282E}" destId="{267D9575-17BF-49EA-A6A2-8AA35369E47B}" srcOrd="0" destOrd="0" presId="urn:microsoft.com/office/officeart/2005/8/layout/chevron2"/>
    <dgm:cxn modelId="{20965E87-5EFF-4CEA-89C8-11FC593846D0}" type="presOf" srcId="{BD33A749-39ED-47E1-91FE-C7A88326405A}" destId="{5767EC8A-E065-4379-A19B-D779E7F7DF83}" srcOrd="0" destOrd="0" presId="urn:microsoft.com/office/officeart/2005/8/layout/chevron2"/>
    <dgm:cxn modelId="{81F2BC64-4FAE-4B68-B105-B4311D8A75D2}" type="presParOf" srcId="{5767EC8A-E065-4379-A19B-D779E7F7DF83}" destId="{6A733FFE-8ABF-4FE0-985B-A40A1CDBBE82}" srcOrd="0" destOrd="0" presId="urn:microsoft.com/office/officeart/2005/8/layout/chevron2"/>
    <dgm:cxn modelId="{87F0AF69-D250-474D-B2AF-D404BA24AF33}" type="presParOf" srcId="{6A733FFE-8ABF-4FE0-985B-A40A1CDBBE82}" destId="{FABB6093-3557-4D66-A68E-42D9E6E5C6DA}" srcOrd="0" destOrd="0" presId="urn:microsoft.com/office/officeart/2005/8/layout/chevron2"/>
    <dgm:cxn modelId="{81FF0476-549C-4CD3-9200-DE82B709DEF9}" type="presParOf" srcId="{6A733FFE-8ABF-4FE0-985B-A40A1CDBBE82}" destId="{282BFE9B-DD31-4655-8B9D-9353C11EC314}" srcOrd="1" destOrd="0" presId="urn:microsoft.com/office/officeart/2005/8/layout/chevron2"/>
    <dgm:cxn modelId="{C02F38BE-D63F-4FDC-83F1-3F18A5CA202A}" type="presParOf" srcId="{5767EC8A-E065-4379-A19B-D779E7F7DF83}" destId="{824BE29D-D0BA-435B-B623-4DCDD38245A8}" srcOrd="1" destOrd="0" presId="urn:microsoft.com/office/officeart/2005/8/layout/chevron2"/>
    <dgm:cxn modelId="{3B0B4351-7AD0-4F18-BE51-92EC0E1209FD}" type="presParOf" srcId="{5767EC8A-E065-4379-A19B-D779E7F7DF83}" destId="{61FC102A-6866-4028-8AD4-EAF7BB52B81E}" srcOrd="2" destOrd="0" presId="urn:microsoft.com/office/officeart/2005/8/layout/chevron2"/>
    <dgm:cxn modelId="{E049AC6C-B246-4E26-B329-8ABEA6960E54}" type="presParOf" srcId="{61FC102A-6866-4028-8AD4-EAF7BB52B81E}" destId="{C6CD3497-AC71-4BAF-8ED5-2CFCD13E40F6}" srcOrd="0" destOrd="0" presId="urn:microsoft.com/office/officeart/2005/8/layout/chevron2"/>
    <dgm:cxn modelId="{7C119876-1F94-4A0D-AA6D-80F86BA659E9}" type="presParOf" srcId="{61FC102A-6866-4028-8AD4-EAF7BB52B81E}" destId="{E79B186D-A952-4F45-811D-AB3F4DE049EB}" srcOrd="1" destOrd="0" presId="urn:microsoft.com/office/officeart/2005/8/layout/chevron2"/>
    <dgm:cxn modelId="{7001E6B8-95DE-4A30-9F5D-6B8A17FBF78D}" type="presParOf" srcId="{5767EC8A-E065-4379-A19B-D779E7F7DF83}" destId="{2A109A9C-ABBF-415C-8288-F47157D538DD}" srcOrd="3" destOrd="0" presId="urn:microsoft.com/office/officeart/2005/8/layout/chevron2"/>
    <dgm:cxn modelId="{8A05E092-5AC5-496A-A111-E75C91A3A1AD}" type="presParOf" srcId="{5767EC8A-E065-4379-A19B-D779E7F7DF83}" destId="{F005EBB7-C1EC-4A74-91B7-9F550833EB72}" srcOrd="4" destOrd="0" presId="urn:microsoft.com/office/officeart/2005/8/layout/chevron2"/>
    <dgm:cxn modelId="{09D8C608-9835-499A-A5E5-D06440541BDB}" type="presParOf" srcId="{F005EBB7-C1EC-4A74-91B7-9F550833EB72}" destId="{267D9575-17BF-49EA-A6A2-8AA35369E47B}" srcOrd="0" destOrd="0" presId="urn:microsoft.com/office/officeart/2005/8/layout/chevron2"/>
    <dgm:cxn modelId="{9A401FD5-7965-4908-876A-761A1EF38367}" type="presParOf" srcId="{F005EBB7-C1EC-4A74-91B7-9F550833EB72}" destId="{0BEB4B3D-3AF1-4CAA-8D92-46070C5123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33A749-39ED-47E1-91FE-C7A88326405A}" type="doc">
      <dgm:prSet loTypeId="urn:microsoft.com/office/officeart/2005/8/layout/chevron2" loCatId="process" qsTypeId="urn:microsoft.com/office/officeart/2005/8/quickstyle/3d1" qsCatId="3D" csTypeId="urn:microsoft.com/office/officeart/2005/8/colors/colorful5" csCatId="colorful" phldr="1"/>
      <dgm:spPr/>
      <dgm:t>
        <a:bodyPr/>
        <a:lstStyle/>
        <a:p>
          <a:endParaRPr lang="en-US"/>
        </a:p>
      </dgm:t>
    </dgm:pt>
    <dgm:pt modelId="{2A4186B3-E4A5-4D18-95FE-B56839DCD966}">
      <dgm:prSet phldrT="[Text]"/>
      <dgm:spPr>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solidFill>
                <a:schemeClr val="bg1"/>
              </a:solidFill>
              <a:latin typeface="Garamond-Light"/>
            </a:rPr>
            <a:t>Completely reversible</a:t>
          </a:r>
          <a:endParaRPr lang="en-US" b="1" dirty="0">
            <a:solidFill>
              <a:schemeClr val="bg1"/>
            </a:solidFill>
          </a:endParaRPr>
        </a:p>
      </dgm:t>
    </dgm:pt>
    <dgm:pt modelId="{75E18EC4-4AC9-4065-B072-3A45DB843407}" type="parTrans" cxnId="{045ACEDB-1A16-4281-B8A6-66F4F38F72A2}">
      <dgm:prSet/>
      <dgm:spPr/>
      <dgm:t>
        <a:bodyPr/>
        <a:lstStyle/>
        <a:p>
          <a:endParaRPr lang="en-US"/>
        </a:p>
      </dgm:t>
    </dgm:pt>
    <dgm:pt modelId="{CAEC2738-CD02-49BA-A1C8-B10DDB4FAABE}" type="sibTrans" cxnId="{045ACEDB-1A16-4281-B8A6-66F4F38F72A2}">
      <dgm:prSet/>
      <dgm:spPr/>
      <dgm:t>
        <a:bodyPr/>
        <a:lstStyle/>
        <a:p>
          <a:endParaRPr lang="en-US"/>
        </a:p>
      </dgm:t>
    </dgm:pt>
    <dgm:pt modelId="{CEED3871-2056-4375-84BD-FB1A8623B277}">
      <dgm:prSet phldrT="[Text]" custT="1"/>
      <dgm:spPr/>
      <dgm:t>
        <a:bodyPr/>
        <a:lstStyle/>
        <a:p>
          <a:r>
            <a:rPr lang="en-GB" sz="2400" dirty="0" smtClean="0">
              <a:solidFill>
                <a:schemeClr val="bg1">
                  <a:lumMod val="75000"/>
                </a:schemeClr>
              </a:solidFill>
            </a:rPr>
            <a:t>Prevention of the development of unwanted secondary sex characteristics of the biologic sex</a:t>
          </a:r>
          <a:endParaRPr lang="en-US" sz="2400" dirty="0">
            <a:solidFill>
              <a:schemeClr val="bg1">
                <a:lumMod val="75000"/>
              </a:schemeClr>
            </a:solidFill>
          </a:endParaRPr>
        </a:p>
      </dgm:t>
    </dgm:pt>
    <dgm:pt modelId="{F7A27685-6ACE-4258-B0E1-E4E5823B99F4}" type="parTrans" cxnId="{AC243CF8-5CA3-4D6C-A742-9C81B370A808}">
      <dgm:prSet/>
      <dgm:spPr/>
      <dgm:t>
        <a:bodyPr/>
        <a:lstStyle/>
        <a:p>
          <a:endParaRPr lang="en-US"/>
        </a:p>
      </dgm:t>
    </dgm:pt>
    <dgm:pt modelId="{1C4E5E02-BAE1-418F-AD78-E1882A23A5E5}" type="sibTrans" cxnId="{AC243CF8-5CA3-4D6C-A742-9C81B370A808}">
      <dgm:prSet/>
      <dgm:spPr/>
      <dgm:t>
        <a:bodyPr/>
        <a:lstStyle/>
        <a:p>
          <a:endParaRPr lang="en-US"/>
        </a:p>
      </dgm:t>
    </dgm:pt>
    <dgm:pt modelId="{5C3C2FA2-6876-43AB-88F5-0BB2CD5A1906}">
      <dgm:prSet phldrT="[Text]"/>
      <dgm:spPr>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solidFill>
                <a:schemeClr val="bg1"/>
              </a:solidFill>
              <a:latin typeface="Garamond-Light"/>
            </a:rPr>
            <a:t>Partially reversible</a:t>
          </a:r>
          <a:endParaRPr lang="en-US" b="1" dirty="0">
            <a:solidFill>
              <a:schemeClr val="bg1"/>
            </a:solidFill>
          </a:endParaRPr>
        </a:p>
      </dgm:t>
    </dgm:pt>
    <dgm:pt modelId="{1ECA89C8-D3D3-434B-89C8-A85A623E9905}" type="parTrans" cxnId="{9C2B153B-A6F4-4799-8278-EF21B5173BB5}">
      <dgm:prSet/>
      <dgm:spPr/>
      <dgm:t>
        <a:bodyPr/>
        <a:lstStyle/>
        <a:p>
          <a:endParaRPr lang="en-US"/>
        </a:p>
      </dgm:t>
    </dgm:pt>
    <dgm:pt modelId="{2EC6A3FF-BD37-488D-A5E9-9AB3DB7CCBCE}" type="sibTrans" cxnId="{9C2B153B-A6F4-4799-8278-EF21B5173BB5}">
      <dgm:prSet/>
      <dgm:spPr/>
      <dgm:t>
        <a:bodyPr/>
        <a:lstStyle/>
        <a:p>
          <a:endParaRPr lang="en-US"/>
        </a:p>
      </dgm:t>
    </dgm:pt>
    <dgm:pt modelId="{87427B29-5A82-4C80-9356-C3E6BC17C747}">
      <dgm:prSet custT="1"/>
      <dgm:spPr/>
      <dgm:t>
        <a:bodyPr/>
        <a:lstStyle/>
        <a:p>
          <a:r>
            <a:rPr lang="en-US" sz="2400" dirty="0" smtClean="0">
              <a:solidFill>
                <a:schemeClr val="bg1">
                  <a:lumMod val="75000"/>
                </a:schemeClr>
              </a:solidFill>
            </a:rPr>
            <a:t>Real-life experience stage</a:t>
          </a:r>
          <a:endParaRPr lang="en-US" sz="2400" dirty="0">
            <a:solidFill>
              <a:schemeClr val="bg1">
                <a:lumMod val="75000"/>
              </a:schemeClr>
            </a:solidFill>
          </a:endParaRPr>
        </a:p>
      </dgm:t>
    </dgm:pt>
    <dgm:pt modelId="{B6986431-2B6F-44A3-8D98-20D72C8C1889}" type="parTrans" cxnId="{FF74FBAD-ABDC-45F6-8AF4-32525600214A}">
      <dgm:prSet/>
      <dgm:spPr/>
      <dgm:t>
        <a:bodyPr/>
        <a:lstStyle/>
        <a:p>
          <a:endParaRPr lang="en-US"/>
        </a:p>
      </dgm:t>
    </dgm:pt>
    <dgm:pt modelId="{DB382BED-7685-45ED-9436-13B5C70E93ED}" type="sibTrans" cxnId="{FF74FBAD-ABDC-45F6-8AF4-32525600214A}">
      <dgm:prSet/>
      <dgm:spPr/>
      <dgm:t>
        <a:bodyPr/>
        <a:lstStyle/>
        <a:p>
          <a:endParaRPr lang="en-US"/>
        </a:p>
      </dgm:t>
    </dgm:pt>
    <dgm:pt modelId="{3372D978-12F2-4EA9-B566-64C1548FEA3D}">
      <dgm:prSet custT="1"/>
      <dgm:spPr/>
      <dgm:t>
        <a:bodyPr/>
        <a:lstStyle/>
        <a:p>
          <a:r>
            <a:rPr lang="en-GB" sz="2400" dirty="0" smtClean="0">
              <a:solidFill>
                <a:schemeClr val="bg1">
                  <a:lumMod val="75000"/>
                </a:schemeClr>
              </a:solidFill>
            </a:rPr>
            <a:t>Promotion of the development of desired secondary sex characteristics of  the affirmed sex</a:t>
          </a:r>
          <a:endParaRPr lang="en-US" sz="2400" dirty="0">
            <a:solidFill>
              <a:schemeClr val="bg1">
                <a:lumMod val="75000"/>
              </a:schemeClr>
            </a:solidFill>
          </a:endParaRPr>
        </a:p>
      </dgm:t>
    </dgm:pt>
    <dgm:pt modelId="{A81A0181-9D35-45B4-8995-AD4E18C0BB0B}" type="parTrans" cxnId="{8F01C884-9531-454D-9868-0CD69BCB3994}">
      <dgm:prSet/>
      <dgm:spPr/>
      <dgm:t>
        <a:bodyPr/>
        <a:lstStyle/>
        <a:p>
          <a:endParaRPr lang="en-US"/>
        </a:p>
      </dgm:t>
    </dgm:pt>
    <dgm:pt modelId="{51B80DA5-6F35-4046-9753-B408DAE3B419}" type="sibTrans" cxnId="{8F01C884-9531-454D-9868-0CD69BCB3994}">
      <dgm:prSet/>
      <dgm:spPr/>
      <dgm:t>
        <a:bodyPr/>
        <a:lstStyle/>
        <a:p>
          <a:endParaRPr lang="en-US"/>
        </a:p>
      </dgm:t>
    </dgm:pt>
    <dgm:pt modelId="{4DBA9EDB-3A4C-4D7B-8C74-7787A2362EAC}">
      <dgm:prSet custT="1"/>
      <dgm:spPr/>
      <dgm:t>
        <a:bodyPr/>
        <a:lstStyle/>
        <a:p>
          <a:r>
            <a:rPr lang="en-US" sz="2400" dirty="0" smtClean="0"/>
            <a:t>Gender reassignment surgery</a:t>
          </a:r>
          <a:endParaRPr lang="en-US" sz="2400" dirty="0"/>
        </a:p>
      </dgm:t>
    </dgm:pt>
    <dgm:pt modelId="{6FCAD287-1DDB-4AE9-973B-66EAE662BD0E}" type="parTrans" cxnId="{ABFF43C6-9B18-4308-9212-BA5F5064F196}">
      <dgm:prSet/>
      <dgm:spPr/>
      <dgm:t>
        <a:bodyPr/>
        <a:lstStyle/>
        <a:p>
          <a:endParaRPr lang="en-US"/>
        </a:p>
      </dgm:t>
    </dgm:pt>
    <dgm:pt modelId="{5B2169F6-C3A1-4FA3-91B1-411C7720A4C8}" type="sibTrans" cxnId="{ABFF43C6-9B18-4308-9212-BA5F5064F196}">
      <dgm:prSet/>
      <dgm:spPr/>
      <dgm:t>
        <a:bodyPr/>
        <a:lstStyle/>
        <a:p>
          <a:endParaRPr lang="en-US"/>
        </a:p>
      </dgm:t>
    </dgm:pt>
    <dgm:pt modelId="{B668E944-B214-4F16-9563-4C2BA0A1282E}">
      <dgm:prSet/>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solidFill>
                <a:schemeClr val="bg1"/>
              </a:solidFill>
              <a:latin typeface="Garamond-Light"/>
            </a:rPr>
            <a:t>Completely irreversible </a:t>
          </a:r>
          <a:endParaRPr lang="en-US" b="1" dirty="0">
            <a:solidFill>
              <a:schemeClr val="bg1"/>
            </a:solidFill>
          </a:endParaRPr>
        </a:p>
      </dgm:t>
    </dgm:pt>
    <dgm:pt modelId="{E05C5F48-C2E5-46F5-9B39-A2DF31DAE277}" type="sibTrans" cxnId="{C1AD247C-13BB-41B9-8E9A-EBDA7C59D407}">
      <dgm:prSet/>
      <dgm:spPr/>
      <dgm:t>
        <a:bodyPr/>
        <a:lstStyle/>
        <a:p>
          <a:endParaRPr lang="en-US"/>
        </a:p>
      </dgm:t>
    </dgm:pt>
    <dgm:pt modelId="{7A4FA5E6-C342-4DF5-8E85-D250FB592D9B}" type="parTrans" cxnId="{C1AD247C-13BB-41B9-8E9A-EBDA7C59D407}">
      <dgm:prSet/>
      <dgm:spPr/>
      <dgm:t>
        <a:bodyPr/>
        <a:lstStyle/>
        <a:p>
          <a:endParaRPr lang="en-US"/>
        </a:p>
      </dgm:t>
    </dgm:pt>
    <dgm:pt modelId="{5767EC8A-E065-4379-A19B-D779E7F7DF83}" type="pres">
      <dgm:prSet presAssocID="{BD33A749-39ED-47E1-91FE-C7A88326405A}" presName="linearFlow" presStyleCnt="0">
        <dgm:presLayoutVars>
          <dgm:dir/>
          <dgm:animLvl val="lvl"/>
          <dgm:resizeHandles val="exact"/>
        </dgm:presLayoutVars>
      </dgm:prSet>
      <dgm:spPr/>
      <dgm:t>
        <a:bodyPr/>
        <a:lstStyle/>
        <a:p>
          <a:endParaRPr lang="en-US"/>
        </a:p>
      </dgm:t>
    </dgm:pt>
    <dgm:pt modelId="{6A733FFE-8ABF-4FE0-985B-A40A1CDBBE82}" type="pres">
      <dgm:prSet presAssocID="{2A4186B3-E4A5-4D18-95FE-B56839DCD966}" presName="composite" presStyleCnt="0"/>
      <dgm:spPr/>
      <dgm:t>
        <a:bodyPr/>
        <a:lstStyle/>
        <a:p>
          <a:endParaRPr lang="en-US"/>
        </a:p>
      </dgm:t>
    </dgm:pt>
    <dgm:pt modelId="{FABB6093-3557-4D66-A68E-42D9E6E5C6DA}" type="pres">
      <dgm:prSet presAssocID="{2A4186B3-E4A5-4D18-95FE-B56839DCD966}" presName="parentText" presStyleLbl="alignNode1" presStyleIdx="0" presStyleCnt="3">
        <dgm:presLayoutVars>
          <dgm:chMax val="1"/>
          <dgm:bulletEnabled val="1"/>
        </dgm:presLayoutVars>
      </dgm:prSet>
      <dgm:spPr/>
      <dgm:t>
        <a:bodyPr/>
        <a:lstStyle/>
        <a:p>
          <a:endParaRPr lang="en-US"/>
        </a:p>
      </dgm:t>
    </dgm:pt>
    <dgm:pt modelId="{282BFE9B-DD31-4655-8B9D-9353C11EC314}" type="pres">
      <dgm:prSet presAssocID="{2A4186B3-E4A5-4D18-95FE-B56839DCD966}" presName="descendantText" presStyleLbl="alignAcc1" presStyleIdx="0" presStyleCnt="3" custLinFactNeighborX="0" custLinFactNeighborY="-9555">
        <dgm:presLayoutVars>
          <dgm:bulletEnabled val="1"/>
        </dgm:presLayoutVars>
      </dgm:prSet>
      <dgm:spPr/>
      <dgm:t>
        <a:bodyPr/>
        <a:lstStyle/>
        <a:p>
          <a:endParaRPr lang="en-US"/>
        </a:p>
      </dgm:t>
    </dgm:pt>
    <dgm:pt modelId="{824BE29D-D0BA-435B-B623-4DCDD38245A8}" type="pres">
      <dgm:prSet presAssocID="{CAEC2738-CD02-49BA-A1C8-B10DDB4FAABE}" presName="sp" presStyleCnt="0"/>
      <dgm:spPr/>
      <dgm:t>
        <a:bodyPr/>
        <a:lstStyle/>
        <a:p>
          <a:endParaRPr lang="en-US"/>
        </a:p>
      </dgm:t>
    </dgm:pt>
    <dgm:pt modelId="{61FC102A-6866-4028-8AD4-EAF7BB52B81E}" type="pres">
      <dgm:prSet presAssocID="{5C3C2FA2-6876-43AB-88F5-0BB2CD5A1906}" presName="composite" presStyleCnt="0"/>
      <dgm:spPr/>
      <dgm:t>
        <a:bodyPr/>
        <a:lstStyle/>
        <a:p>
          <a:endParaRPr lang="en-US"/>
        </a:p>
      </dgm:t>
    </dgm:pt>
    <dgm:pt modelId="{C6CD3497-AC71-4BAF-8ED5-2CFCD13E40F6}" type="pres">
      <dgm:prSet presAssocID="{5C3C2FA2-6876-43AB-88F5-0BB2CD5A1906}" presName="parentText" presStyleLbl="alignNode1" presStyleIdx="1" presStyleCnt="3" custLinFactNeighborY="0">
        <dgm:presLayoutVars>
          <dgm:chMax val="1"/>
          <dgm:bulletEnabled val="1"/>
        </dgm:presLayoutVars>
      </dgm:prSet>
      <dgm:spPr/>
      <dgm:t>
        <a:bodyPr/>
        <a:lstStyle/>
        <a:p>
          <a:endParaRPr lang="en-US"/>
        </a:p>
      </dgm:t>
    </dgm:pt>
    <dgm:pt modelId="{E79B186D-A952-4F45-811D-AB3F4DE049EB}" type="pres">
      <dgm:prSet presAssocID="{5C3C2FA2-6876-43AB-88F5-0BB2CD5A1906}" presName="descendantText" presStyleLbl="alignAcc1" presStyleIdx="1" presStyleCnt="3">
        <dgm:presLayoutVars>
          <dgm:bulletEnabled val="1"/>
        </dgm:presLayoutVars>
      </dgm:prSet>
      <dgm:spPr/>
      <dgm:t>
        <a:bodyPr/>
        <a:lstStyle/>
        <a:p>
          <a:endParaRPr lang="en-US"/>
        </a:p>
      </dgm:t>
    </dgm:pt>
    <dgm:pt modelId="{2A109A9C-ABBF-415C-8288-F47157D538DD}" type="pres">
      <dgm:prSet presAssocID="{2EC6A3FF-BD37-488D-A5E9-9AB3DB7CCBCE}" presName="sp" presStyleCnt="0"/>
      <dgm:spPr/>
      <dgm:t>
        <a:bodyPr/>
        <a:lstStyle/>
        <a:p>
          <a:endParaRPr lang="en-US"/>
        </a:p>
      </dgm:t>
    </dgm:pt>
    <dgm:pt modelId="{F005EBB7-C1EC-4A74-91B7-9F550833EB72}" type="pres">
      <dgm:prSet presAssocID="{B668E944-B214-4F16-9563-4C2BA0A1282E}" presName="composite" presStyleCnt="0"/>
      <dgm:spPr/>
    </dgm:pt>
    <dgm:pt modelId="{267D9575-17BF-49EA-A6A2-8AA35369E47B}" type="pres">
      <dgm:prSet presAssocID="{B668E944-B214-4F16-9563-4C2BA0A1282E}" presName="parentText" presStyleLbl="alignNode1" presStyleIdx="2" presStyleCnt="3" custLinFactNeighborY="0">
        <dgm:presLayoutVars>
          <dgm:chMax val="1"/>
          <dgm:bulletEnabled val="1"/>
        </dgm:presLayoutVars>
      </dgm:prSet>
      <dgm:spPr/>
      <dgm:t>
        <a:bodyPr/>
        <a:lstStyle/>
        <a:p>
          <a:endParaRPr lang="en-US"/>
        </a:p>
      </dgm:t>
    </dgm:pt>
    <dgm:pt modelId="{0BEB4B3D-3AF1-4CAA-8D92-46070C5123D8}" type="pres">
      <dgm:prSet presAssocID="{B668E944-B214-4F16-9563-4C2BA0A1282E}" presName="descendantText" presStyleLbl="alignAcc1" presStyleIdx="2" presStyleCnt="3" custLinFactNeighborY="0">
        <dgm:presLayoutVars>
          <dgm:bulletEnabled val="1"/>
        </dgm:presLayoutVars>
      </dgm:prSet>
      <dgm:spPr/>
      <dgm:t>
        <a:bodyPr/>
        <a:lstStyle/>
        <a:p>
          <a:endParaRPr lang="en-US"/>
        </a:p>
      </dgm:t>
    </dgm:pt>
  </dgm:ptLst>
  <dgm:cxnLst>
    <dgm:cxn modelId="{64D741F3-89F3-4DC6-A1EE-1772A4C72A94}" type="presOf" srcId="{B668E944-B214-4F16-9563-4C2BA0A1282E}" destId="{267D9575-17BF-49EA-A6A2-8AA35369E47B}" srcOrd="0" destOrd="0" presId="urn:microsoft.com/office/officeart/2005/8/layout/chevron2"/>
    <dgm:cxn modelId="{045ACEDB-1A16-4281-B8A6-66F4F38F72A2}" srcId="{BD33A749-39ED-47E1-91FE-C7A88326405A}" destId="{2A4186B3-E4A5-4D18-95FE-B56839DCD966}" srcOrd="0" destOrd="0" parTransId="{75E18EC4-4AC9-4065-B072-3A45DB843407}" sibTransId="{CAEC2738-CD02-49BA-A1C8-B10DDB4FAABE}"/>
    <dgm:cxn modelId="{8F01C884-9531-454D-9868-0CD69BCB3994}" srcId="{5C3C2FA2-6876-43AB-88F5-0BB2CD5A1906}" destId="{3372D978-12F2-4EA9-B566-64C1548FEA3D}" srcOrd="1" destOrd="0" parTransId="{A81A0181-9D35-45B4-8995-AD4E18C0BB0B}" sibTransId="{51B80DA5-6F35-4046-9753-B408DAE3B419}"/>
    <dgm:cxn modelId="{560BA905-32FE-4337-9E98-E5D1E36AD392}" type="presOf" srcId="{87427B29-5A82-4C80-9356-C3E6BC17C747}" destId="{E79B186D-A952-4F45-811D-AB3F4DE049EB}" srcOrd="0" destOrd="0" presId="urn:microsoft.com/office/officeart/2005/8/layout/chevron2"/>
    <dgm:cxn modelId="{AC243CF8-5CA3-4D6C-A742-9C81B370A808}" srcId="{2A4186B3-E4A5-4D18-95FE-B56839DCD966}" destId="{CEED3871-2056-4375-84BD-FB1A8623B277}" srcOrd="0" destOrd="0" parTransId="{F7A27685-6ACE-4258-B0E1-E4E5823B99F4}" sibTransId="{1C4E5E02-BAE1-418F-AD78-E1882A23A5E5}"/>
    <dgm:cxn modelId="{9C2B153B-A6F4-4799-8278-EF21B5173BB5}" srcId="{BD33A749-39ED-47E1-91FE-C7A88326405A}" destId="{5C3C2FA2-6876-43AB-88F5-0BB2CD5A1906}" srcOrd="1" destOrd="0" parTransId="{1ECA89C8-D3D3-434B-89C8-A85A623E9905}" sibTransId="{2EC6A3FF-BD37-488D-A5E9-9AB3DB7CCBCE}"/>
    <dgm:cxn modelId="{ABFF43C6-9B18-4308-9212-BA5F5064F196}" srcId="{B668E944-B214-4F16-9563-4C2BA0A1282E}" destId="{4DBA9EDB-3A4C-4D7B-8C74-7787A2362EAC}" srcOrd="0" destOrd="0" parTransId="{6FCAD287-1DDB-4AE9-973B-66EAE662BD0E}" sibTransId="{5B2169F6-C3A1-4FA3-91B1-411C7720A4C8}"/>
    <dgm:cxn modelId="{C1AD247C-13BB-41B9-8E9A-EBDA7C59D407}" srcId="{BD33A749-39ED-47E1-91FE-C7A88326405A}" destId="{B668E944-B214-4F16-9563-4C2BA0A1282E}" srcOrd="2" destOrd="0" parTransId="{7A4FA5E6-C342-4DF5-8E85-D250FB592D9B}" sibTransId="{E05C5F48-C2E5-46F5-9B39-A2DF31DAE277}"/>
    <dgm:cxn modelId="{DB80AA06-D9CD-44E7-AC0E-85EB11562300}" type="presOf" srcId="{BD33A749-39ED-47E1-91FE-C7A88326405A}" destId="{5767EC8A-E065-4379-A19B-D779E7F7DF83}" srcOrd="0" destOrd="0" presId="urn:microsoft.com/office/officeart/2005/8/layout/chevron2"/>
    <dgm:cxn modelId="{0AD8DF21-62BB-4F48-ACB3-EAFDCF2F3E6B}" type="presOf" srcId="{CEED3871-2056-4375-84BD-FB1A8623B277}" destId="{282BFE9B-DD31-4655-8B9D-9353C11EC314}" srcOrd="0" destOrd="0" presId="urn:microsoft.com/office/officeart/2005/8/layout/chevron2"/>
    <dgm:cxn modelId="{FF74FBAD-ABDC-45F6-8AF4-32525600214A}" srcId="{5C3C2FA2-6876-43AB-88F5-0BB2CD5A1906}" destId="{87427B29-5A82-4C80-9356-C3E6BC17C747}" srcOrd="0" destOrd="0" parTransId="{B6986431-2B6F-44A3-8D98-20D72C8C1889}" sibTransId="{DB382BED-7685-45ED-9436-13B5C70E93ED}"/>
    <dgm:cxn modelId="{49F0F133-E2EE-4710-A8EC-FE2C39823B25}" type="presOf" srcId="{3372D978-12F2-4EA9-B566-64C1548FEA3D}" destId="{E79B186D-A952-4F45-811D-AB3F4DE049EB}" srcOrd="0" destOrd="1" presId="urn:microsoft.com/office/officeart/2005/8/layout/chevron2"/>
    <dgm:cxn modelId="{3EB9FDA6-FE6B-423F-8288-63737A137AD3}" type="presOf" srcId="{2A4186B3-E4A5-4D18-95FE-B56839DCD966}" destId="{FABB6093-3557-4D66-A68E-42D9E6E5C6DA}" srcOrd="0" destOrd="0" presId="urn:microsoft.com/office/officeart/2005/8/layout/chevron2"/>
    <dgm:cxn modelId="{BD52D711-FC92-4EA1-AB0E-4A3DE6E41E26}" type="presOf" srcId="{4DBA9EDB-3A4C-4D7B-8C74-7787A2362EAC}" destId="{0BEB4B3D-3AF1-4CAA-8D92-46070C5123D8}" srcOrd="0" destOrd="0" presId="urn:microsoft.com/office/officeart/2005/8/layout/chevron2"/>
    <dgm:cxn modelId="{5832B65D-B993-4A8D-A86B-70E85D4F5F5E}" type="presOf" srcId="{5C3C2FA2-6876-43AB-88F5-0BB2CD5A1906}" destId="{C6CD3497-AC71-4BAF-8ED5-2CFCD13E40F6}" srcOrd="0" destOrd="0" presId="urn:microsoft.com/office/officeart/2005/8/layout/chevron2"/>
    <dgm:cxn modelId="{85C7C9E4-E4C7-4D79-9751-7ABD47ACD4F2}" type="presParOf" srcId="{5767EC8A-E065-4379-A19B-D779E7F7DF83}" destId="{6A733FFE-8ABF-4FE0-985B-A40A1CDBBE82}" srcOrd="0" destOrd="0" presId="urn:microsoft.com/office/officeart/2005/8/layout/chevron2"/>
    <dgm:cxn modelId="{0ECE4282-AC2A-4CBB-9D16-011AF29F1F8F}" type="presParOf" srcId="{6A733FFE-8ABF-4FE0-985B-A40A1CDBBE82}" destId="{FABB6093-3557-4D66-A68E-42D9E6E5C6DA}" srcOrd="0" destOrd="0" presId="urn:microsoft.com/office/officeart/2005/8/layout/chevron2"/>
    <dgm:cxn modelId="{E2D38EC6-D9F5-4240-9CF8-01D2D0EE57D8}" type="presParOf" srcId="{6A733FFE-8ABF-4FE0-985B-A40A1CDBBE82}" destId="{282BFE9B-DD31-4655-8B9D-9353C11EC314}" srcOrd="1" destOrd="0" presId="urn:microsoft.com/office/officeart/2005/8/layout/chevron2"/>
    <dgm:cxn modelId="{E2540F63-0DA0-4DA6-B7EE-65A84A3790E1}" type="presParOf" srcId="{5767EC8A-E065-4379-A19B-D779E7F7DF83}" destId="{824BE29D-D0BA-435B-B623-4DCDD38245A8}" srcOrd="1" destOrd="0" presId="urn:microsoft.com/office/officeart/2005/8/layout/chevron2"/>
    <dgm:cxn modelId="{C7A6F10C-0D71-4345-B1AD-E47354F6DFD4}" type="presParOf" srcId="{5767EC8A-E065-4379-A19B-D779E7F7DF83}" destId="{61FC102A-6866-4028-8AD4-EAF7BB52B81E}" srcOrd="2" destOrd="0" presId="urn:microsoft.com/office/officeart/2005/8/layout/chevron2"/>
    <dgm:cxn modelId="{0672BFEB-5266-4E01-9B55-7AE5407DDB2A}" type="presParOf" srcId="{61FC102A-6866-4028-8AD4-EAF7BB52B81E}" destId="{C6CD3497-AC71-4BAF-8ED5-2CFCD13E40F6}" srcOrd="0" destOrd="0" presId="urn:microsoft.com/office/officeart/2005/8/layout/chevron2"/>
    <dgm:cxn modelId="{896A420B-8B18-4AFD-8CEB-B64145AB5520}" type="presParOf" srcId="{61FC102A-6866-4028-8AD4-EAF7BB52B81E}" destId="{E79B186D-A952-4F45-811D-AB3F4DE049EB}" srcOrd="1" destOrd="0" presId="urn:microsoft.com/office/officeart/2005/8/layout/chevron2"/>
    <dgm:cxn modelId="{866FE671-C9CD-47A6-B3EB-9D87CB0A75D7}" type="presParOf" srcId="{5767EC8A-E065-4379-A19B-D779E7F7DF83}" destId="{2A109A9C-ABBF-415C-8288-F47157D538DD}" srcOrd="3" destOrd="0" presId="urn:microsoft.com/office/officeart/2005/8/layout/chevron2"/>
    <dgm:cxn modelId="{DA8BB178-1A3E-4FB0-884B-86F183E974B4}" type="presParOf" srcId="{5767EC8A-E065-4379-A19B-D779E7F7DF83}" destId="{F005EBB7-C1EC-4A74-91B7-9F550833EB72}" srcOrd="4" destOrd="0" presId="urn:microsoft.com/office/officeart/2005/8/layout/chevron2"/>
    <dgm:cxn modelId="{9FE965B7-6764-4C57-BE47-6795D427856C}" type="presParOf" srcId="{F005EBB7-C1EC-4A74-91B7-9F550833EB72}" destId="{267D9575-17BF-49EA-A6A2-8AA35369E47B}" srcOrd="0" destOrd="0" presId="urn:microsoft.com/office/officeart/2005/8/layout/chevron2"/>
    <dgm:cxn modelId="{E1A1397C-827E-4D71-B668-78F6A5D81B68}" type="presParOf" srcId="{F005EBB7-C1EC-4A74-91B7-9F550833EB72}" destId="{0BEB4B3D-3AF1-4CAA-8D92-46070C5123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8F1829F-43CD-4931-94AE-DB36388907B1}" type="datetimeFigureOut">
              <a:rPr lang="en-US"/>
              <a:pPr>
                <a:defRPr/>
              </a:pPr>
              <a:t>12/25/2017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D50696-C70E-4FE1-99CF-93721BE66888}" type="slidenum">
              <a:rPr lang="en-US"/>
              <a:pPr>
                <a:defRPr/>
              </a:pPr>
              <a:t>‹#›</a:t>
            </a:fld>
            <a:endParaRPr lang="en-US"/>
          </a:p>
        </p:txBody>
      </p:sp>
    </p:spTree>
    <p:extLst>
      <p:ext uri="{BB962C8B-B14F-4D97-AF65-F5344CB8AC3E}">
        <p14:creationId xmlns:p14="http://schemas.microsoft.com/office/powerpoint/2010/main" val="321739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en-US" smtClean="0"/>
          </a:p>
          <a:p>
            <a:pPr algn="r" rtl="1" eaLnBrk="1" hangingPunct="1">
              <a:spcBef>
                <a:spcPct val="0"/>
              </a:spcBef>
            </a:pPr>
            <a:r>
              <a:rPr lang="he-IL" altLang="en-US" smtClean="0"/>
              <a:t> ציסגנדר  </a:t>
            </a:r>
            <a:r>
              <a:rPr lang="en-GB" altLang="en-US" smtClean="0"/>
              <a:t> male </a:t>
            </a:r>
            <a:r>
              <a:rPr lang="he-IL" altLang="en-US" smtClean="0"/>
              <a:t>הוא מי </a:t>
            </a:r>
            <a:r>
              <a:rPr lang="en-US" altLang="en-US" smtClean="0"/>
              <a:t>   </a:t>
            </a:r>
            <a:r>
              <a:rPr lang="he-IL" altLang="en-US" smtClean="0"/>
              <a:t> שסומן  כזכר בלידה וגם הזהות המגדרית שלו היא של זכר</a:t>
            </a:r>
          </a:p>
          <a:p>
            <a:pPr algn="r" rtl="1" eaLnBrk="1" hangingPunct="1">
              <a:spcBef>
                <a:spcPct val="0"/>
              </a:spcBef>
            </a:pPr>
            <a:r>
              <a:rPr lang="he-IL" altLang="en-US" smtClean="0"/>
              <a:t>ציסגנדר </a:t>
            </a:r>
            <a:r>
              <a:rPr lang="en-GB" altLang="en-US" smtClean="0"/>
              <a:t>woman -</a:t>
            </a:r>
            <a:r>
              <a:rPr lang="en-US" altLang="en-US" smtClean="0"/>
              <a:t>  </a:t>
            </a:r>
            <a:r>
              <a:rPr lang="he-IL" altLang="en-US" smtClean="0"/>
              <a:t> היא מי שסומן כנקבה הזהות המגדרית שלה היא של אישה</a:t>
            </a:r>
          </a:p>
          <a:p>
            <a:pPr algn="r" rtl="1" eaLnBrk="1" hangingPunct="1">
              <a:spcBef>
                <a:spcPct val="0"/>
              </a:spcBef>
            </a:pPr>
            <a:endParaRPr lang="he-IL" altLang="en-US" smtClean="0"/>
          </a:p>
          <a:p>
            <a:pPr algn="r" rtl="1" eaLnBrk="1" hangingPunct="1">
              <a:spcBef>
                <a:spcPct val="0"/>
              </a:spcBef>
            </a:pPr>
            <a:r>
              <a:rPr lang="he-IL" altLang="en-US" smtClean="0"/>
              <a:t>אשה טרנסגנדרית היא מי שהוגדרה כזכר בלידה, אך הזהות המגדרית שלה היא של אשה</a:t>
            </a:r>
          </a:p>
          <a:p>
            <a:pPr algn="r" rtl="1" eaLnBrk="1" hangingPunct="1">
              <a:spcBef>
                <a:spcPct val="0"/>
              </a:spcBef>
            </a:pPr>
            <a:r>
              <a:rPr lang="he-IL" altLang="en-US" smtClean="0"/>
              <a:t>איש טרנסגנדר הוא מי שנולד נקבה אך הזהורת המגדרית שלו הוא של זכר</a:t>
            </a:r>
            <a:endParaRPr lang="en-GB" altLang="en-US" smtClean="0"/>
          </a:p>
          <a:p>
            <a:pPr algn="r" rtl="1" eaLnBrk="1" hangingPunct="1">
              <a:spcBef>
                <a:spcPct val="0"/>
              </a:spcBef>
            </a:pPr>
            <a:endParaRPr lang="en-GB" altLang="en-US" smtClean="0"/>
          </a:p>
          <a:p>
            <a:pPr algn="r" rtl="1" eaLnBrk="1" hangingPunct="1">
              <a:spcBef>
                <a:spcPct val="0"/>
              </a:spcBef>
            </a:pPr>
            <a:r>
              <a:rPr lang="en-GB" altLang="en-US" smtClean="0"/>
              <a:t>Some concepts are evolving, and usage may vary</a:t>
            </a:r>
            <a:endParaRPr lang="en-US" altLang="en-US" smtClean="0"/>
          </a:p>
          <a:p>
            <a:pPr algn="r" rtl="1" eaLnBrk="1" hangingPunct="1">
              <a:spcBef>
                <a:spcPct val="0"/>
              </a:spcBef>
            </a:pPr>
            <a:endParaRPr lang="en-GB" altLang="en-US" smtClean="0"/>
          </a:p>
          <a:p>
            <a:pPr algn="r" rtl="1" eaLnBrk="1" hangingPunct="1">
              <a:spcBef>
                <a:spcPct val="0"/>
              </a:spcBef>
            </a:pPr>
            <a:endParaRPr lang="en-GB" altLang="en-US" smtClean="0"/>
          </a:p>
          <a:p>
            <a:pPr algn="r" rtl="1" eaLnBrk="1" hangingPunct="1">
              <a:spcBef>
                <a:spcPct val="0"/>
              </a:spcBef>
            </a:pPr>
            <a:endParaRPr lang="en-US" altLang="en-US" smtClean="0"/>
          </a:p>
          <a:p>
            <a:pPr algn="r" rtl="1"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760198-0AF3-4F9C-90A0-4B81DB4E90EF}" type="slidenum">
              <a:rPr lang="en-US" altLang="en-US" smtClean="0"/>
              <a:pPr fontAlgn="base">
                <a:spcBef>
                  <a:spcPct val="0"/>
                </a:spcBef>
                <a:spcAft>
                  <a:spcPct val="0"/>
                </a:spcAft>
              </a:pPr>
              <a:t>2</a:t>
            </a:fld>
            <a:endParaRPr lang="en-US" altLang="en-US" smtClean="0"/>
          </a:p>
        </p:txBody>
      </p:sp>
    </p:spTree>
    <p:extLst>
      <p:ext uri="{BB962C8B-B14F-4D97-AF65-F5344CB8AC3E}">
        <p14:creationId xmlns:p14="http://schemas.microsoft.com/office/powerpoint/2010/main" val="1428108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en-US" smtClean="0"/>
              <a:t>טענה</a:t>
            </a: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C7D63A-1B08-4C9B-A085-17BF2B1BB9CD}" type="slidenum">
              <a:rPr lang="en-US" altLang="en-US" smtClean="0"/>
              <a:pPr fontAlgn="base">
                <a:spcBef>
                  <a:spcPct val="0"/>
                </a:spcBef>
                <a:spcAft>
                  <a:spcPct val="0"/>
                </a:spcAft>
              </a:pPr>
              <a:t>17</a:t>
            </a:fld>
            <a:endParaRPr lang="en-US" altLang="en-US" smtClean="0"/>
          </a:p>
        </p:txBody>
      </p:sp>
    </p:spTree>
    <p:extLst>
      <p:ext uri="{BB962C8B-B14F-4D97-AF65-F5344CB8AC3E}">
        <p14:creationId xmlns:p14="http://schemas.microsoft.com/office/powerpoint/2010/main" val="78875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BC9E70-BDD5-47DC-9F89-85C66B2119F9}" type="slidenum">
              <a:rPr lang="en-US" altLang="en-US" smtClean="0"/>
              <a:pPr fontAlgn="base">
                <a:spcBef>
                  <a:spcPct val="0"/>
                </a:spcBef>
                <a:spcAft>
                  <a:spcPct val="0"/>
                </a:spcAft>
              </a:pPr>
              <a:t>18</a:t>
            </a:fld>
            <a:endParaRPr lang="en-US" altLang="en-US" smtClean="0"/>
          </a:p>
        </p:txBody>
      </p:sp>
    </p:spTree>
    <p:extLst>
      <p:ext uri="{BB962C8B-B14F-4D97-AF65-F5344CB8AC3E}">
        <p14:creationId xmlns:p14="http://schemas.microsoft.com/office/powerpoint/2010/main" val="2354037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en-US" smtClean="0"/>
              <a:t>ראשית מי זכאי לטיפול</a:t>
            </a: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347274-C1CE-425F-8204-8A545629A912}" type="slidenum">
              <a:rPr lang="en-US" altLang="en-US" smtClean="0"/>
              <a:pPr fontAlgn="base">
                <a:spcBef>
                  <a:spcPct val="0"/>
                </a:spcBef>
                <a:spcAft>
                  <a:spcPct val="0"/>
                </a:spcAft>
              </a:pPr>
              <a:t>20</a:t>
            </a:fld>
            <a:endParaRPr lang="en-US" altLang="en-US" smtClean="0"/>
          </a:p>
        </p:txBody>
      </p:sp>
    </p:spTree>
    <p:extLst>
      <p:ext uri="{BB962C8B-B14F-4D97-AF65-F5344CB8AC3E}">
        <p14:creationId xmlns:p14="http://schemas.microsoft.com/office/powerpoint/2010/main" val="199282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reason for this is that we assume that experiencing one’s own puberty is diagnostically useful because right at the onset of puberty it becomes clear whether the gender</a:t>
            </a:r>
          </a:p>
          <a:p>
            <a:pPr eaLnBrk="1" hangingPunct="1">
              <a:spcBef>
                <a:spcPct val="0"/>
              </a:spcBef>
            </a:pPr>
            <a:r>
              <a:rPr lang="en-US" altLang="en-US" smtClean="0"/>
              <a:t>dysphoria will desist or persist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214141-2250-4D51-AB17-A6D60D1651EF}" type="slidenum">
              <a:rPr lang="en-US" altLang="en-US" smtClean="0"/>
              <a:pPr fontAlgn="base">
                <a:spcBef>
                  <a:spcPct val="0"/>
                </a:spcBef>
                <a:spcAft>
                  <a:spcPct val="0"/>
                </a:spcAft>
              </a:pPr>
              <a:t>21</a:t>
            </a:fld>
            <a:endParaRPr lang="en-US" altLang="en-US" smtClean="0"/>
          </a:p>
        </p:txBody>
      </p:sp>
    </p:spTree>
    <p:extLst>
      <p:ext uri="{BB962C8B-B14F-4D97-AF65-F5344CB8AC3E}">
        <p14:creationId xmlns:p14="http://schemas.microsoft.com/office/powerpoint/2010/main" val="55408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7285D6-6B5B-4F4D-8BA1-24288A8B1730}" type="slidenum">
              <a:rPr lang="en-US" altLang="en-US" smtClean="0"/>
              <a:pPr fontAlgn="base">
                <a:spcBef>
                  <a:spcPct val="0"/>
                </a:spcBef>
                <a:spcAft>
                  <a:spcPct val="0"/>
                </a:spcAft>
              </a:pPr>
              <a:t>24</a:t>
            </a:fld>
            <a:endParaRPr lang="en-US" altLang="en-US" smtClean="0"/>
          </a:p>
        </p:txBody>
      </p:sp>
    </p:spTree>
    <p:extLst>
      <p:ext uri="{BB962C8B-B14F-4D97-AF65-F5344CB8AC3E}">
        <p14:creationId xmlns:p14="http://schemas.microsoft.com/office/powerpoint/2010/main" val="1712403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49B760-D5EE-44A3-945C-965CC69D8882}" type="slidenum">
              <a:rPr lang="en-US" altLang="en-US" smtClean="0"/>
              <a:pPr fontAlgn="base">
                <a:spcBef>
                  <a:spcPct val="0"/>
                </a:spcBef>
                <a:spcAft>
                  <a:spcPct val="0"/>
                </a:spcAft>
              </a:pPr>
              <a:t>27</a:t>
            </a:fld>
            <a:endParaRPr lang="en-US" altLang="en-US" smtClean="0"/>
          </a:p>
        </p:txBody>
      </p:sp>
    </p:spTree>
    <p:extLst>
      <p:ext uri="{BB962C8B-B14F-4D97-AF65-F5344CB8AC3E}">
        <p14:creationId xmlns:p14="http://schemas.microsoft.com/office/powerpoint/2010/main" val="298665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Sustained supraphysiological levels of testosterone increase the risk of adverse reactions</a:t>
            </a:r>
          </a:p>
          <a:p>
            <a:pPr eaLnBrk="1" hangingPunct="1">
              <a:spcBef>
                <a:spcPct val="0"/>
              </a:spcBef>
            </a:pPr>
            <a:r>
              <a:rPr lang="he-IL" altLang="en-US" smtClean="0"/>
              <a:t>עקרונות הטיפול דומים למתן טיפול תחליפי בהיפוגונדיזם </a:t>
            </a:r>
          </a:p>
          <a:p>
            <a:pPr eaLnBrk="1" hangingPunct="1">
              <a:spcBef>
                <a:spcPct val="0"/>
              </a:spcBef>
            </a:pPr>
            <a:r>
              <a:rPr lang="he-IL" altLang="en-US" smtClean="0"/>
              <a:t>י</a:t>
            </a:r>
            <a:endParaRPr lang="en-US" altLang="en-US" smtClean="0"/>
          </a:p>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7CEA13-DF67-4AFB-909B-C2961D4DE125}" type="slidenum">
              <a:rPr lang="en-US" altLang="en-US" smtClean="0"/>
              <a:pPr fontAlgn="base">
                <a:spcBef>
                  <a:spcPct val="0"/>
                </a:spcBef>
                <a:spcAft>
                  <a:spcPct val="0"/>
                </a:spcAft>
              </a:pPr>
              <a:t>30</a:t>
            </a:fld>
            <a:endParaRPr lang="en-US" altLang="en-US" smtClean="0"/>
          </a:p>
        </p:txBody>
      </p:sp>
    </p:spTree>
    <p:extLst>
      <p:ext uri="{BB962C8B-B14F-4D97-AF65-F5344CB8AC3E}">
        <p14:creationId xmlns:p14="http://schemas.microsoft.com/office/powerpoint/2010/main" val="146515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male to female  </a:t>
            </a:r>
            <a:r>
              <a:rPr lang="he-IL" altLang="en-US" smtClean="0"/>
              <a:t>יותר מורכב</a:t>
            </a: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74B2FB-F953-425E-BB32-663BBDF6211E}" type="slidenum">
              <a:rPr lang="en-US" altLang="en-US" smtClean="0"/>
              <a:pPr fontAlgn="base">
                <a:spcBef>
                  <a:spcPct val="0"/>
                </a:spcBef>
                <a:spcAft>
                  <a:spcPct val="0"/>
                </a:spcAft>
              </a:pPr>
              <a:t>31</a:t>
            </a:fld>
            <a:endParaRPr lang="en-US" altLang="en-US" smtClean="0"/>
          </a:p>
        </p:txBody>
      </p:sp>
    </p:spTree>
    <p:extLst>
      <p:ext uri="{BB962C8B-B14F-4D97-AF65-F5344CB8AC3E}">
        <p14:creationId xmlns:p14="http://schemas.microsoft.com/office/powerpoint/2010/main" val="4160692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Frutiger-Light"/>
              </a:rPr>
              <a:t>Very high risk of serious adverse outcomes</a:t>
            </a:r>
            <a:r>
              <a:rPr lang="he-IL" altLang="en-US" smtClean="0">
                <a:latin typeface="Frutiger-Light"/>
              </a:rPr>
              <a:t>      </a:t>
            </a:r>
            <a:r>
              <a:rPr lang="en-US" altLang="en-US" smtClean="0">
                <a:latin typeface="Frutiger-Light"/>
              </a:rPr>
              <a:t>Thromboembolic disease</a:t>
            </a:r>
          </a:p>
          <a:p>
            <a:pPr eaLnBrk="1" hangingPunct="1">
              <a:spcBef>
                <a:spcPct val="0"/>
              </a:spcBef>
            </a:pPr>
            <a:r>
              <a:rPr lang="en-US" altLang="en-US" smtClean="0"/>
              <a:t>Thombophilia screening of transsexual</a:t>
            </a:r>
            <a:r>
              <a:rPr lang="he-IL" altLang="en-US" smtClean="0"/>
              <a:t> </a:t>
            </a:r>
            <a:r>
              <a:rPr lang="en-US" altLang="en-US" smtClean="0"/>
              <a:t>persons initiating hormone treatment should be restricted</a:t>
            </a:r>
            <a:r>
              <a:rPr lang="he-IL" altLang="en-US" smtClean="0"/>
              <a:t> </a:t>
            </a:r>
            <a:r>
              <a:rPr lang="en-US" altLang="en-US" smtClean="0"/>
              <a:t>to those with a personal or family history of venous thromboembolism</a:t>
            </a:r>
          </a:p>
          <a:p>
            <a:pPr eaLnBrk="1" hangingPunct="1">
              <a:spcBef>
                <a:spcPct val="0"/>
              </a:spcBef>
            </a:pPr>
            <a:r>
              <a:rPr lang="en-US" altLang="en-US" smtClean="0"/>
              <a:t>(94). Monitoring D-dimer levels during treatment</a:t>
            </a:r>
            <a:r>
              <a:rPr lang="he-IL" altLang="en-US" smtClean="0"/>
              <a:t> </a:t>
            </a:r>
            <a:r>
              <a:rPr lang="en-US" altLang="en-US" smtClean="0"/>
              <a:t>is not recommended (95).</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E52CEB-A694-4C7A-A7A0-150D6DD54E9F}" type="slidenum">
              <a:rPr lang="en-US" altLang="en-US" smtClean="0"/>
              <a:pPr fontAlgn="base">
                <a:spcBef>
                  <a:spcPct val="0"/>
                </a:spcBef>
                <a:spcAft>
                  <a:spcPct val="0"/>
                </a:spcAft>
              </a:pPr>
              <a:t>32</a:t>
            </a:fld>
            <a:endParaRPr lang="en-US" altLang="en-US" smtClean="0"/>
          </a:p>
        </p:txBody>
      </p:sp>
    </p:spTree>
    <p:extLst>
      <p:ext uri="{BB962C8B-B14F-4D97-AF65-F5344CB8AC3E}">
        <p14:creationId xmlns:p14="http://schemas.microsoft.com/office/powerpoint/2010/main" val="1186906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9A5E2-0740-421A-9049-A08ACB2040F2}" type="slidenum">
              <a:rPr lang="en-US" altLang="en-US" smtClean="0"/>
              <a:pPr fontAlgn="base">
                <a:spcBef>
                  <a:spcPct val="0"/>
                </a:spcBef>
                <a:spcAft>
                  <a:spcPct val="0"/>
                </a:spcAft>
              </a:pPr>
              <a:t>34</a:t>
            </a:fld>
            <a:endParaRPr lang="en-US" altLang="en-US" smtClean="0"/>
          </a:p>
        </p:txBody>
      </p:sp>
    </p:spTree>
    <p:extLst>
      <p:ext uri="{BB962C8B-B14F-4D97-AF65-F5344CB8AC3E}">
        <p14:creationId xmlns:p14="http://schemas.microsoft.com/office/powerpoint/2010/main" val="328475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r>
              <a:rPr lang="he-IL" altLang="en-US" smtClean="0"/>
              <a:t>כשקיימת חוסר הלימה בין הפנוטיפ הפיזי לבין הזהות המגדרית זה   בעצם </a:t>
            </a:r>
            <a:r>
              <a:rPr lang="en-US" altLang="en-US" smtClean="0"/>
              <a:t>GID</a:t>
            </a:r>
            <a:endParaRPr lang="he-IL" altLang="en-US" smtClean="0"/>
          </a:p>
          <a:p>
            <a:pPr algn="r" rtl="1" eaLnBrk="1" hangingPunct="1">
              <a:spcBef>
                <a:spcPct val="0"/>
              </a:spcBef>
            </a:pPr>
            <a:r>
              <a:rPr lang="he-IL" altLang="en-US" smtClean="0"/>
              <a:t>אם המצב מביא לסבל זה נקרא </a:t>
            </a:r>
            <a:r>
              <a:rPr lang="en-GB" altLang="en-US" smtClean="0"/>
              <a:t> gender dysphoria</a:t>
            </a:r>
            <a:endParaRPr lang="he-IL"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191AE9-5209-4F4F-A082-C7190E3830F4}" type="slidenum">
              <a:rPr lang="en-US" altLang="en-US" smtClean="0"/>
              <a:pPr fontAlgn="base">
                <a:spcBef>
                  <a:spcPct val="0"/>
                </a:spcBef>
                <a:spcAft>
                  <a:spcPct val="0"/>
                </a:spcAft>
              </a:pPr>
              <a:t>3</a:t>
            </a:fld>
            <a:endParaRPr lang="en-US" altLang="en-US" smtClean="0"/>
          </a:p>
        </p:txBody>
      </p:sp>
    </p:spTree>
    <p:extLst>
      <p:ext uri="{BB962C8B-B14F-4D97-AF65-F5344CB8AC3E}">
        <p14:creationId xmlns:p14="http://schemas.microsoft.com/office/powerpoint/2010/main" val="345076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AA590D-0D11-4AF9-A5D9-DAF680BBA0B1}" type="slidenum">
              <a:rPr lang="en-US" altLang="en-US" smtClean="0"/>
              <a:pPr fontAlgn="base">
                <a:spcBef>
                  <a:spcPct val="0"/>
                </a:spcBef>
                <a:spcAft>
                  <a:spcPct val="0"/>
                </a:spcAft>
              </a:pPr>
              <a:t>37</a:t>
            </a:fld>
            <a:endParaRPr lang="en-US" altLang="en-US" smtClean="0"/>
          </a:p>
        </p:txBody>
      </p:sp>
    </p:spTree>
    <p:extLst>
      <p:ext uri="{BB962C8B-B14F-4D97-AF65-F5344CB8AC3E}">
        <p14:creationId xmlns:p14="http://schemas.microsoft.com/office/powerpoint/2010/main" val="25829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p:cNvSpPr>
            <a:spLocks noGrp="1"/>
          </p:cNvSpPr>
          <p:nvPr>
            <p:ph type="body" idx="1"/>
          </p:nvPr>
        </p:nvSpPr>
        <p:spPr/>
        <p:txBody>
          <a:bodyPr>
            <a:normAutofit fontScale="40000" lnSpcReduction="20000"/>
          </a:bodyPr>
          <a:lstStyle/>
          <a:p>
            <a:pPr eaLnBrk="1" fontAlgn="auto" hangingPunct="1">
              <a:spcBef>
                <a:spcPts val="0"/>
              </a:spcBef>
              <a:spcAft>
                <a:spcPts val="0"/>
              </a:spcAft>
              <a:defRPr/>
            </a:pPr>
            <a:r>
              <a:rPr lang="en-US" dirty="0">
                <a:latin typeface="Times New Roman" pitchFamily="18" charset="0"/>
                <a:cs typeface="Arial" pitchFamily="34" charset="0"/>
              </a:rPr>
              <a:t>he Behavioral Risk Factor Surveillance System (BRFSS) is the nation's premier system of health-related telephone surveys that collect state data about U.S. residents regarding their health-related risk behaviors, chronic health conditions, and use of preventive services. Established in 1984 with 15 states, BRFSS now collects data in all 50 states as well as the District of Columbia and three U.S. territories. BRFSS completes more than 400,000 adult interviews each year, making it the largest continuously conducted health survey system in the world</a:t>
            </a:r>
            <a:endParaRPr lang="en-US" b="1" dirty="0">
              <a:latin typeface="Times New Roman" pitchFamily="18" charset="0"/>
              <a:cs typeface="Arial" pitchFamily="34" charset="0"/>
            </a:endParaRPr>
          </a:p>
          <a:p>
            <a:pPr eaLnBrk="1" fontAlgn="auto" hangingPunct="1">
              <a:spcBef>
                <a:spcPts val="0"/>
              </a:spcBef>
              <a:spcAft>
                <a:spcPts val="0"/>
              </a:spcAft>
              <a:defRPr/>
            </a:pPr>
            <a:endParaRPr lang="en-US" b="1" dirty="0">
              <a:latin typeface="Times New Roman" pitchFamily="18" charset="0"/>
              <a:cs typeface="Arial" pitchFamily="34" charset="0"/>
            </a:endParaRPr>
          </a:p>
          <a:p>
            <a:pPr eaLnBrk="1" fontAlgn="auto" hangingPunct="1">
              <a:spcBef>
                <a:spcPts val="0"/>
              </a:spcBef>
              <a:spcAft>
                <a:spcPts val="0"/>
              </a:spcAft>
              <a:defRPr/>
            </a:pPr>
            <a:r>
              <a:rPr lang="en-US" b="1" dirty="0">
                <a:latin typeface="Times New Roman" pitchFamily="18" charset="0"/>
                <a:cs typeface="Arial" pitchFamily="34" charset="0"/>
              </a:rPr>
              <a:t>Appendix: Methodology and Credible Intervals of Population Estimates</a:t>
            </a:r>
          </a:p>
          <a:p>
            <a:pPr eaLnBrk="1" fontAlgn="auto" hangingPunct="1">
              <a:spcBef>
                <a:spcPts val="0"/>
              </a:spcBef>
              <a:spcAft>
                <a:spcPts val="0"/>
              </a:spcAft>
              <a:defRPr/>
            </a:pPr>
            <a:r>
              <a:rPr lang="fr-FR" b="1" dirty="0" err="1">
                <a:latin typeface="Times New Roman" pitchFamily="18" charset="0"/>
                <a:cs typeface="Arial" pitchFamily="34" charset="0"/>
              </a:rPr>
              <a:t>Methodology</a:t>
            </a:r>
            <a:endParaRPr lang="fr-FR" b="1" dirty="0">
              <a:latin typeface="Times New Roman" pitchFamily="18" charset="0"/>
              <a:cs typeface="Arial" pitchFamily="34" charset="0"/>
            </a:endParaRPr>
          </a:p>
          <a:p>
            <a:pPr eaLnBrk="1" fontAlgn="auto" hangingPunct="1">
              <a:spcBef>
                <a:spcPts val="0"/>
              </a:spcBef>
              <a:spcAft>
                <a:spcPts val="0"/>
              </a:spcAft>
              <a:defRPr/>
            </a:pPr>
            <a:r>
              <a:rPr lang="en-US" dirty="0">
                <a:latin typeface="Times New Roman" pitchFamily="18" charset="0"/>
                <a:cs typeface="Arial" pitchFamily="34" charset="0"/>
              </a:rPr>
              <a:t>The Behavioral Risk Factor Surveillance System (BRFSS) collects state-specific data on health-related factors</a:t>
            </a:r>
          </a:p>
          <a:p>
            <a:pPr eaLnBrk="1" fontAlgn="auto" hangingPunct="1">
              <a:spcBef>
                <a:spcPts val="0"/>
              </a:spcBef>
              <a:spcAft>
                <a:spcPts val="0"/>
              </a:spcAft>
              <a:defRPr/>
            </a:pPr>
            <a:r>
              <a:rPr lang="en-US" dirty="0">
                <a:latin typeface="Times New Roman" pitchFamily="18" charset="0"/>
                <a:cs typeface="Arial" pitchFamily="34" charset="0"/>
              </a:rPr>
              <a:t>across the 50 states, the District of Columbia, and the territories of the United States. The survey is designed to</a:t>
            </a:r>
          </a:p>
          <a:p>
            <a:pPr eaLnBrk="1" fontAlgn="auto" hangingPunct="1">
              <a:spcBef>
                <a:spcPts val="0"/>
              </a:spcBef>
              <a:spcAft>
                <a:spcPts val="0"/>
              </a:spcAft>
              <a:defRPr/>
            </a:pPr>
            <a:r>
              <a:rPr lang="en-US" dirty="0">
                <a:latin typeface="Times New Roman" pitchFamily="18" charset="0"/>
                <a:cs typeface="Arial" pitchFamily="34" charset="0"/>
              </a:rPr>
              <a:t>be representative within each state. The survey is conducted by an interviewer via landline and cellular telephone.</a:t>
            </a:r>
          </a:p>
          <a:p>
            <a:pPr eaLnBrk="1" fontAlgn="auto" hangingPunct="1">
              <a:spcBef>
                <a:spcPts val="0"/>
              </a:spcBef>
              <a:spcAft>
                <a:spcPts val="0"/>
              </a:spcAft>
              <a:defRPr/>
            </a:pPr>
            <a:r>
              <a:rPr lang="en-US" dirty="0">
                <a:latin typeface="Times New Roman" pitchFamily="18" charset="0"/>
                <a:cs typeface="Arial" pitchFamily="34" charset="0"/>
              </a:rPr>
              <a:t>The national response rate for the 2014 BRFSS was 48.7% for landline telephones and 40.5% for cellular telephones</a:t>
            </a:r>
          </a:p>
          <a:p>
            <a:pPr eaLnBrk="1" fontAlgn="auto" hangingPunct="1">
              <a:spcBef>
                <a:spcPts val="0"/>
              </a:spcBef>
              <a:spcAft>
                <a:spcPts val="0"/>
              </a:spcAft>
              <a:defRPr/>
            </a:pPr>
            <a:r>
              <a:rPr lang="en-US" dirty="0">
                <a:latin typeface="Times New Roman" pitchFamily="18" charset="0"/>
                <a:cs typeface="Arial" pitchFamily="34" charset="0"/>
              </a:rPr>
              <a:t>(American Association of Public Opinion Research, Response Rate calculation 4).</a:t>
            </a:r>
          </a:p>
          <a:p>
            <a:pPr eaLnBrk="1" fontAlgn="auto" hangingPunct="1">
              <a:spcBef>
                <a:spcPts val="0"/>
              </a:spcBef>
              <a:spcAft>
                <a:spcPts val="0"/>
              </a:spcAft>
              <a:defRPr/>
            </a:pPr>
            <a:r>
              <a:rPr lang="en-US" dirty="0">
                <a:latin typeface="Times New Roman" pitchFamily="18" charset="0"/>
                <a:cs typeface="Arial" pitchFamily="34" charset="0"/>
              </a:rPr>
              <a:t>The BRFSS contains optional module questionnaires in addition to its standard questionnaire for each state.9 The</a:t>
            </a:r>
          </a:p>
          <a:p>
            <a:pPr eaLnBrk="1" fontAlgn="auto" hangingPunct="1">
              <a:spcBef>
                <a:spcPts val="0"/>
              </a:spcBef>
              <a:spcAft>
                <a:spcPts val="0"/>
              </a:spcAft>
              <a:defRPr/>
            </a:pPr>
            <a:r>
              <a:rPr lang="en-US" dirty="0">
                <a:latin typeface="Times New Roman" pitchFamily="18" charset="0"/>
                <a:cs typeface="Arial" pitchFamily="34" charset="0"/>
              </a:rPr>
              <a:t>2014 BRFSS had 19 optional modules that states were able to opt-into. One of the modules contained the following</a:t>
            </a:r>
          </a:p>
          <a:p>
            <a:pPr eaLnBrk="1" fontAlgn="auto" hangingPunct="1">
              <a:spcBef>
                <a:spcPts val="0"/>
              </a:spcBef>
              <a:spcAft>
                <a:spcPts val="0"/>
              </a:spcAft>
              <a:defRPr/>
            </a:pPr>
            <a:r>
              <a:rPr lang="fr-FR" dirty="0">
                <a:latin typeface="Times New Roman" pitchFamily="18" charset="0"/>
                <a:cs typeface="Arial" pitchFamily="34" charset="0"/>
              </a:rPr>
              <a:t>question:</a:t>
            </a:r>
          </a:p>
          <a:p>
            <a:pPr eaLnBrk="1" fontAlgn="auto" hangingPunct="1">
              <a:spcBef>
                <a:spcPts val="0"/>
              </a:spcBef>
              <a:spcAft>
                <a:spcPts val="0"/>
              </a:spcAft>
              <a:defRPr/>
            </a:pPr>
            <a:r>
              <a:rPr lang="en-US" dirty="0">
                <a:latin typeface="Times New Roman" pitchFamily="18" charset="0"/>
                <a:cs typeface="Arial" pitchFamily="34" charset="0"/>
              </a:rPr>
              <a:t>Do you consider yourself to be transgender?</a:t>
            </a:r>
          </a:p>
          <a:p>
            <a:pPr eaLnBrk="1" fontAlgn="auto" hangingPunct="1">
              <a:spcBef>
                <a:spcPts val="0"/>
              </a:spcBef>
              <a:spcAft>
                <a:spcPts val="0"/>
              </a:spcAft>
              <a:defRPr/>
            </a:pPr>
            <a:r>
              <a:rPr lang="fr-FR" dirty="0" err="1">
                <a:latin typeface="Times New Roman" pitchFamily="18" charset="0"/>
                <a:cs typeface="Arial" pitchFamily="34" charset="0"/>
              </a:rPr>
              <a:t>Yes</a:t>
            </a:r>
            <a:endParaRPr lang="fr-FR" dirty="0">
              <a:latin typeface="Times New Roman" pitchFamily="18" charset="0"/>
              <a:cs typeface="Arial" pitchFamily="34" charset="0"/>
            </a:endParaRPr>
          </a:p>
          <a:p>
            <a:pPr eaLnBrk="1" fontAlgn="auto" hangingPunct="1">
              <a:spcBef>
                <a:spcPts val="0"/>
              </a:spcBef>
              <a:spcAft>
                <a:spcPts val="0"/>
              </a:spcAft>
              <a:defRPr/>
            </a:pPr>
            <a:r>
              <a:rPr lang="fr-FR" dirty="0">
                <a:latin typeface="Times New Roman" pitchFamily="18" charset="0"/>
                <a:cs typeface="Arial" pitchFamily="34" charset="0"/>
              </a:rPr>
              <a:t>No</a:t>
            </a:r>
          </a:p>
          <a:p>
            <a:pPr eaLnBrk="1" fontAlgn="auto" hangingPunct="1">
              <a:spcBef>
                <a:spcPts val="0"/>
              </a:spcBef>
              <a:spcAft>
                <a:spcPts val="0"/>
              </a:spcAft>
              <a:defRPr/>
            </a:pPr>
            <a:r>
              <a:rPr lang="en-US" dirty="0">
                <a:latin typeface="Times New Roman" pitchFamily="18" charset="0"/>
                <a:cs typeface="Arial" pitchFamily="34" charset="0"/>
              </a:rPr>
              <a:t>[If Yes] Do you consider yourself to be male-to-female, female-to-male, or gender non-conforming?</a:t>
            </a:r>
          </a:p>
          <a:p>
            <a:pPr eaLnBrk="1" fontAlgn="auto" hangingPunct="1">
              <a:spcBef>
                <a:spcPts val="0"/>
              </a:spcBef>
              <a:spcAft>
                <a:spcPts val="0"/>
              </a:spcAft>
              <a:defRPr/>
            </a:pPr>
            <a:r>
              <a:rPr lang="en-US" dirty="0">
                <a:latin typeface="Times New Roman" pitchFamily="18" charset="0"/>
                <a:cs typeface="Arial" pitchFamily="34" charset="0"/>
              </a:rPr>
              <a:t>If the interviewer is asked for a definition of transgender, they respond:</a:t>
            </a:r>
          </a:p>
          <a:p>
            <a:pPr eaLnBrk="1" fontAlgn="auto" hangingPunct="1">
              <a:spcBef>
                <a:spcPts val="0"/>
              </a:spcBef>
              <a:spcAft>
                <a:spcPts val="0"/>
              </a:spcAft>
              <a:defRPr/>
            </a:pPr>
            <a:r>
              <a:rPr lang="en-US" dirty="0">
                <a:latin typeface="Times New Roman" pitchFamily="18" charset="0"/>
                <a:cs typeface="Arial" pitchFamily="34" charset="0"/>
              </a:rPr>
              <a:t>Some people describe themselves as transgender when they experience a different gender</a:t>
            </a:r>
          </a:p>
          <a:p>
            <a:pPr eaLnBrk="1" fontAlgn="auto" hangingPunct="1">
              <a:spcBef>
                <a:spcPts val="0"/>
              </a:spcBef>
              <a:spcAft>
                <a:spcPts val="0"/>
              </a:spcAft>
              <a:defRPr/>
            </a:pPr>
            <a:r>
              <a:rPr lang="en-US" dirty="0">
                <a:latin typeface="Times New Roman" pitchFamily="18" charset="0"/>
                <a:cs typeface="Arial" pitchFamily="34" charset="0"/>
              </a:rPr>
              <a:t>identity from their sex at birth. For example, a person born into a male body, but who feels female</a:t>
            </a:r>
          </a:p>
          <a:p>
            <a:pPr eaLnBrk="1" fontAlgn="auto" hangingPunct="1">
              <a:spcBef>
                <a:spcPts val="0"/>
              </a:spcBef>
              <a:spcAft>
                <a:spcPts val="0"/>
              </a:spcAft>
              <a:defRPr/>
            </a:pPr>
            <a:r>
              <a:rPr lang="en-US" dirty="0">
                <a:latin typeface="Times New Roman" pitchFamily="18" charset="0"/>
                <a:cs typeface="Arial" pitchFamily="34" charset="0"/>
              </a:rPr>
              <a:t>or lives as a woman would be transgender. Some transgender people change their physical</a:t>
            </a:r>
          </a:p>
          <a:p>
            <a:pPr eaLnBrk="1" fontAlgn="auto" hangingPunct="1">
              <a:spcBef>
                <a:spcPts val="0"/>
              </a:spcBef>
              <a:spcAft>
                <a:spcPts val="0"/>
              </a:spcAft>
              <a:defRPr/>
            </a:pPr>
            <a:r>
              <a:rPr lang="en-US" dirty="0">
                <a:latin typeface="Times New Roman" pitchFamily="18" charset="0"/>
                <a:cs typeface="Arial" pitchFamily="34" charset="0"/>
              </a:rPr>
              <a:t>appearance so that it matches their internal gender identity. Some transgender people take</a:t>
            </a:r>
          </a:p>
          <a:p>
            <a:pPr eaLnBrk="1" fontAlgn="auto" hangingPunct="1">
              <a:spcBef>
                <a:spcPts val="0"/>
              </a:spcBef>
              <a:spcAft>
                <a:spcPts val="0"/>
              </a:spcAft>
              <a:defRPr/>
            </a:pPr>
            <a:r>
              <a:rPr lang="en-US" dirty="0">
                <a:latin typeface="Times New Roman" pitchFamily="18" charset="0"/>
                <a:cs typeface="Arial" pitchFamily="34" charset="0"/>
              </a:rPr>
              <a:t>hormones and some have surgery. A transgender person may be of any sexual orientation –</a:t>
            </a:r>
          </a:p>
          <a:p>
            <a:pPr eaLnBrk="1" fontAlgn="auto" hangingPunct="1">
              <a:spcBef>
                <a:spcPts val="0"/>
              </a:spcBef>
              <a:spcAft>
                <a:spcPts val="0"/>
              </a:spcAft>
              <a:defRPr/>
            </a:pPr>
            <a:r>
              <a:rPr lang="en-US" dirty="0">
                <a:latin typeface="Times New Roman" pitchFamily="18" charset="0"/>
                <a:cs typeface="Arial" pitchFamily="34" charset="0"/>
              </a:rPr>
              <a:t>straight, gay, lesbian, or bisexual.</a:t>
            </a:r>
          </a:p>
          <a:p>
            <a:pPr eaLnBrk="1" fontAlgn="auto" hangingPunct="1">
              <a:spcBef>
                <a:spcPts val="0"/>
              </a:spcBef>
              <a:spcAft>
                <a:spcPts val="0"/>
              </a:spcAft>
              <a:defRPr/>
            </a:pPr>
            <a:r>
              <a:rPr lang="en-US" dirty="0">
                <a:latin typeface="Times New Roman" pitchFamily="18" charset="0"/>
                <a:cs typeface="Arial" pitchFamily="34" charset="0"/>
              </a:rPr>
              <a:t>Since this question is included in an optional module, some states did not ask this question while others did. The</a:t>
            </a:r>
          </a:p>
          <a:p>
            <a:pPr eaLnBrk="1" fontAlgn="auto" hangingPunct="1">
              <a:spcBef>
                <a:spcPts val="0"/>
              </a:spcBef>
              <a:spcAft>
                <a:spcPts val="0"/>
              </a:spcAft>
              <a:defRPr/>
            </a:pPr>
            <a:r>
              <a:rPr lang="fr-FR" dirty="0">
                <a:latin typeface="Times New Roman" pitchFamily="18" charset="0"/>
                <a:cs typeface="Arial" pitchFamily="34" charset="0"/>
              </a:rPr>
              <a:t>19 states </a:t>
            </a:r>
            <a:r>
              <a:rPr lang="fr-FR" dirty="0" err="1">
                <a:latin typeface="Times New Roman" pitchFamily="18" charset="0"/>
                <a:cs typeface="Arial" pitchFamily="34" charset="0"/>
              </a:rPr>
              <a:t>that</a:t>
            </a:r>
            <a:r>
              <a:rPr lang="fr-FR" dirty="0">
                <a:latin typeface="Times New Roman" pitchFamily="18" charset="0"/>
                <a:cs typeface="Arial" pitchFamily="34" charset="0"/>
              </a:rPr>
              <a:t> </a:t>
            </a:r>
            <a:r>
              <a:rPr lang="fr-FR" dirty="0" err="1">
                <a:latin typeface="Times New Roman" pitchFamily="18" charset="0"/>
                <a:cs typeface="Arial" pitchFamily="34" charset="0"/>
              </a:rPr>
              <a:t>did</a:t>
            </a:r>
            <a:r>
              <a:rPr lang="fr-FR" dirty="0">
                <a:latin typeface="Times New Roman" pitchFamily="18" charset="0"/>
                <a:cs typeface="Arial" pitchFamily="34" charset="0"/>
              </a:rPr>
              <a:t> </a:t>
            </a:r>
            <a:r>
              <a:rPr lang="fr-FR" dirty="0" err="1">
                <a:latin typeface="Times New Roman" pitchFamily="18" charset="0"/>
                <a:cs typeface="Arial" pitchFamily="34" charset="0"/>
              </a:rPr>
              <a:t>ask</a:t>
            </a:r>
            <a:r>
              <a:rPr lang="fr-FR" dirty="0">
                <a:latin typeface="Times New Roman" pitchFamily="18" charset="0"/>
                <a:cs typeface="Arial" pitchFamily="34" charset="0"/>
              </a:rPr>
              <a:t> </a:t>
            </a:r>
            <a:r>
              <a:rPr lang="fr-FR" dirty="0" err="1">
                <a:latin typeface="Times New Roman" pitchFamily="18" charset="0"/>
                <a:cs typeface="Arial" pitchFamily="34" charset="0"/>
              </a:rPr>
              <a:t>this</a:t>
            </a:r>
            <a:r>
              <a:rPr lang="fr-FR" dirty="0">
                <a:latin typeface="Times New Roman" pitchFamily="18" charset="0"/>
                <a:cs typeface="Arial" pitchFamily="34" charset="0"/>
              </a:rPr>
              <a:t> question </a:t>
            </a:r>
            <a:r>
              <a:rPr lang="fr-FR" dirty="0" err="1">
                <a:latin typeface="Times New Roman" pitchFamily="18" charset="0"/>
                <a:cs typeface="Arial" pitchFamily="34" charset="0"/>
              </a:rPr>
              <a:t>include</a:t>
            </a:r>
            <a:r>
              <a:rPr lang="fr-FR" dirty="0">
                <a:latin typeface="Times New Roman" pitchFamily="18" charset="0"/>
                <a:cs typeface="Arial" pitchFamily="34" charset="0"/>
              </a:rPr>
              <a:t>: Delaware, Hawaii, Idaho, Indiana, Iowa, Kansas, Kentucky, </a:t>
            </a:r>
            <a:r>
              <a:rPr lang="fr-FR" dirty="0" err="1">
                <a:latin typeface="Times New Roman" pitchFamily="18" charset="0"/>
                <a:cs typeface="Arial" pitchFamily="34" charset="0"/>
              </a:rPr>
              <a:t>Louisiana</a:t>
            </a:r>
            <a:r>
              <a:rPr lang="fr-FR" dirty="0">
                <a:latin typeface="Times New Roman" pitchFamily="18" charset="0"/>
                <a:cs typeface="Arial" pitchFamily="34" charset="0"/>
              </a:rPr>
              <a:t>,</a:t>
            </a:r>
          </a:p>
          <a:p>
            <a:pPr eaLnBrk="1" fontAlgn="auto" hangingPunct="1">
              <a:spcBef>
                <a:spcPts val="0"/>
              </a:spcBef>
              <a:spcAft>
                <a:spcPts val="0"/>
              </a:spcAft>
              <a:defRPr/>
            </a:pPr>
            <a:r>
              <a:rPr lang="fr-FR" dirty="0">
                <a:latin typeface="Times New Roman" pitchFamily="18" charset="0"/>
                <a:cs typeface="Arial" pitchFamily="34" charset="0"/>
              </a:rPr>
              <a:t>Maryland, Minnesota, Montana, Nevada, New York, Ohio, </a:t>
            </a:r>
            <a:r>
              <a:rPr lang="fr-FR" dirty="0" err="1">
                <a:latin typeface="Times New Roman" pitchFamily="18" charset="0"/>
                <a:cs typeface="Arial" pitchFamily="34" charset="0"/>
              </a:rPr>
              <a:t>Pennsylvania</a:t>
            </a:r>
            <a:r>
              <a:rPr lang="fr-FR" dirty="0">
                <a:latin typeface="Times New Roman" pitchFamily="18" charset="0"/>
                <a:cs typeface="Arial" pitchFamily="34" charset="0"/>
              </a:rPr>
              <a:t>, Vermont, Virginia, Wisconsin, and Wyoming.</a:t>
            </a:r>
          </a:p>
          <a:p>
            <a:pPr eaLnBrk="1" fontAlgn="auto" hangingPunct="1">
              <a:spcBef>
                <a:spcPts val="0"/>
              </a:spcBef>
              <a:spcAft>
                <a:spcPts val="0"/>
              </a:spcAft>
              <a:defRPr/>
            </a:pPr>
            <a:r>
              <a:rPr lang="en-US" dirty="0">
                <a:latin typeface="Times New Roman" pitchFamily="18" charset="0"/>
                <a:cs typeface="Arial" pitchFamily="34" charset="0"/>
              </a:rPr>
              <a:t>In total, 0.52% of BRFSS respondents in these states identified as transgender, and 151,456 respondents answered</a:t>
            </a:r>
          </a:p>
          <a:p>
            <a:pPr eaLnBrk="1" fontAlgn="auto" hangingPunct="1">
              <a:spcBef>
                <a:spcPts val="0"/>
              </a:spcBef>
              <a:spcAft>
                <a:spcPts val="0"/>
              </a:spcAft>
              <a:defRPr/>
            </a:pPr>
            <a:r>
              <a:rPr lang="fr-FR" dirty="0" err="1">
                <a:latin typeface="Times New Roman" pitchFamily="18" charset="0"/>
                <a:cs typeface="Arial" pitchFamily="34" charset="0"/>
              </a:rPr>
              <a:t>this</a:t>
            </a:r>
            <a:r>
              <a:rPr lang="fr-FR" dirty="0">
                <a:latin typeface="Times New Roman" pitchFamily="18" charset="0"/>
                <a:cs typeface="Arial" pitchFamily="34" charset="0"/>
              </a:rPr>
              <a:t> question.</a:t>
            </a:r>
          </a:p>
          <a:p>
            <a:pPr eaLnBrk="1" fontAlgn="auto" hangingPunct="1">
              <a:spcBef>
                <a:spcPts val="0"/>
              </a:spcBef>
              <a:spcAft>
                <a:spcPts val="0"/>
              </a:spcAft>
              <a:defRPr/>
            </a:pPr>
            <a:r>
              <a:rPr lang="en-US" dirty="0">
                <a:latin typeface="Times New Roman" pitchFamily="18" charset="0"/>
                <a:cs typeface="Arial" pitchFamily="34" charset="0"/>
              </a:rPr>
              <a:t>To estimate the population by state, we relied on multilevel regression and post-stratification.10 The method fits</a:t>
            </a:r>
          </a:p>
          <a:p>
            <a:pPr eaLnBrk="1" fontAlgn="auto" hangingPunct="1">
              <a:spcBef>
                <a:spcPts val="0"/>
              </a:spcBef>
              <a:spcAft>
                <a:spcPts val="0"/>
              </a:spcAft>
              <a:defRPr/>
            </a:pPr>
            <a:r>
              <a:rPr lang="en-US" dirty="0">
                <a:latin typeface="Times New Roman" pitchFamily="18" charset="0"/>
                <a:cs typeface="Arial" pitchFamily="34" charset="0"/>
              </a:rPr>
              <a:t>multilevel logistic regression to the data to predict the likelihood that an individual identifies as transgender relying</a:t>
            </a:r>
          </a:p>
          <a:p>
            <a:pPr eaLnBrk="1" fontAlgn="auto" hangingPunct="1">
              <a:spcBef>
                <a:spcPts val="0"/>
              </a:spcBef>
              <a:spcAft>
                <a:spcPts val="0"/>
              </a:spcAft>
              <a:defRPr/>
            </a:pPr>
            <a:r>
              <a:rPr lang="en-US" dirty="0">
                <a:latin typeface="Times New Roman" pitchFamily="18" charset="0"/>
                <a:cs typeface="Arial" pitchFamily="34" charset="0"/>
              </a:rPr>
              <a:t>on demographic attributes about the respondents (e.g., race and ethnicity; age cohorts; and educational attainment).</a:t>
            </a:r>
          </a:p>
          <a:p>
            <a:pPr eaLnBrk="1" fontAlgn="auto" hangingPunct="1">
              <a:spcBef>
                <a:spcPts val="0"/>
              </a:spcBef>
              <a:spcAft>
                <a:spcPts val="0"/>
              </a:spcAft>
              <a:defRPr/>
            </a:pPr>
            <a:r>
              <a:rPr lang="en-US" dirty="0">
                <a:latin typeface="Times New Roman" pitchFamily="18" charset="0"/>
                <a:cs typeface="Arial" pitchFamily="34" charset="0"/>
              </a:rPr>
              <a:t>State and regional characteristics were accounted for and state-level characteristics were included to add information</a:t>
            </a:r>
          </a:p>
          <a:p>
            <a:pPr eaLnBrk="1" fontAlgn="auto" hangingPunct="1">
              <a:spcBef>
                <a:spcPts val="0"/>
              </a:spcBef>
              <a:spcAft>
                <a:spcPts val="0"/>
              </a:spcAft>
              <a:defRPr/>
            </a:pPr>
            <a:r>
              <a:rPr lang="en-US" dirty="0">
                <a:latin typeface="Times New Roman" pitchFamily="18" charset="0"/>
                <a:cs typeface="Arial" pitchFamily="34" charset="0"/>
              </a:rPr>
              <a:t>about how states differ from one another (e.g., racial composition, median income, percentage of households that are</a:t>
            </a:r>
          </a:p>
          <a:p>
            <a:pPr eaLnBrk="1" fontAlgn="auto" hangingPunct="1">
              <a:spcBef>
                <a:spcPts val="0"/>
              </a:spcBef>
              <a:spcAft>
                <a:spcPts val="0"/>
              </a:spcAft>
              <a:defRPr/>
            </a:pPr>
            <a:r>
              <a:rPr lang="en-US" dirty="0">
                <a:latin typeface="Times New Roman" pitchFamily="18" charset="0"/>
                <a:cs typeface="Arial" pitchFamily="34" charset="0"/>
              </a:rPr>
              <a:t>of same-sex couples, and percentage of the population that identifies as Evangelical). This method has been applied</a:t>
            </a:r>
          </a:p>
          <a:p>
            <a:pPr eaLnBrk="1" fontAlgn="auto" hangingPunct="1">
              <a:spcBef>
                <a:spcPts val="0"/>
              </a:spcBef>
              <a:spcAft>
                <a:spcPts val="0"/>
              </a:spcAft>
              <a:defRPr/>
            </a:pPr>
            <a:r>
              <a:rPr lang="en-US" dirty="0">
                <a:latin typeface="Times New Roman" pitchFamily="18" charset="0"/>
                <a:cs typeface="Arial" pitchFamily="34" charset="0"/>
              </a:rPr>
              <a:t>to measure statewide political attitudes11 and to measure Jewish populations.12 Further, the estimation strategy has</a:t>
            </a:r>
          </a:p>
          <a:p>
            <a:pPr eaLnBrk="1" fontAlgn="auto" hangingPunct="1">
              <a:spcBef>
                <a:spcPts val="0"/>
              </a:spcBef>
              <a:spcAft>
                <a:spcPts val="0"/>
              </a:spcAft>
              <a:defRPr/>
            </a:pPr>
            <a:r>
              <a:rPr lang="en-US" dirty="0">
                <a:latin typeface="Times New Roman" pitchFamily="18" charset="0"/>
                <a:cs typeface="Arial" pitchFamily="34" charset="0"/>
              </a:rPr>
              <a:t>undergone rigorous evaluation by other scholars, and these evaluations often show the method produces reliable</a:t>
            </a:r>
          </a:p>
          <a:p>
            <a:pPr eaLnBrk="1" fontAlgn="auto" hangingPunct="1">
              <a:spcBef>
                <a:spcPts val="0"/>
              </a:spcBef>
              <a:spcAft>
                <a:spcPts val="0"/>
              </a:spcAft>
              <a:defRPr/>
            </a:pPr>
            <a:r>
              <a:rPr lang="en-US" dirty="0">
                <a:latin typeface="Times New Roman" pitchFamily="18" charset="0"/>
                <a:cs typeface="Arial" pitchFamily="34" charset="0"/>
              </a:rPr>
              <a:t>and valid estimates.13 While the estimation approach is not without its criticisms,14 the method remains the best</a:t>
            </a:r>
          </a:p>
          <a:p>
            <a:pPr eaLnBrk="1" fontAlgn="auto" hangingPunct="1">
              <a:spcBef>
                <a:spcPts val="0"/>
              </a:spcBef>
              <a:spcAft>
                <a:spcPts val="0"/>
              </a:spcAft>
              <a:defRPr/>
            </a:pPr>
            <a:r>
              <a:rPr lang="en-US" dirty="0">
                <a:latin typeface="Times New Roman" pitchFamily="18" charset="0"/>
                <a:cs typeface="Arial" pitchFamily="34" charset="0"/>
              </a:rPr>
              <a:t>available approach to perform this estimation procedure. A recent research grant was awarded by the National</a:t>
            </a:r>
          </a:p>
          <a:p>
            <a:pPr eaLnBrk="1" fontAlgn="auto" hangingPunct="1">
              <a:spcBef>
                <a:spcPts val="0"/>
              </a:spcBef>
              <a:spcAft>
                <a:spcPts val="0"/>
              </a:spcAft>
              <a:defRPr/>
            </a:pPr>
            <a:r>
              <a:rPr lang="en-US" dirty="0">
                <a:latin typeface="Times New Roman" pitchFamily="18" charset="0"/>
                <a:cs typeface="Arial" pitchFamily="34" charset="0"/>
              </a:rPr>
              <a:t>Science Foundation to further refine and build upon the method.15</a:t>
            </a:r>
          </a:p>
          <a:p>
            <a:pPr eaLnBrk="1" fontAlgn="auto" hangingPunct="1">
              <a:spcBef>
                <a:spcPts val="0"/>
              </a:spcBef>
              <a:spcAft>
                <a:spcPts val="0"/>
              </a:spcAft>
              <a:defRPr/>
            </a:pPr>
            <a:r>
              <a:rPr lang="en-US" dirty="0">
                <a:latin typeface="Times New Roman" pitchFamily="18" charset="0"/>
                <a:cs typeface="Arial" pitchFamily="34" charset="0"/>
              </a:rPr>
              <a:t>We extend the application of the estimation technique by incorporating all of the states in the BRFSS, even though</a:t>
            </a:r>
          </a:p>
          <a:p>
            <a:pPr eaLnBrk="1" fontAlgn="auto" hangingPunct="1">
              <a:spcBef>
                <a:spcPts val="0"/>
              </a:spcBef>
              <a:spcAft>
                <a:spcPts val="0"/>
              </a:spcAft>
              <a:defRPr/>
            </a:pPr>
            <a:r>
              <a:rPr lang="en-US" dirty="0">
                <a:latin typeface="Times New Roman" pitchFamily="18" charset="0"/>
                <a:cs typeface="Arial" pitchFamily="34" charset="0"/>
              </a:rPr>
              <a:t>respondents in only 19 states received the gender identity question. By doing so, we impute the states that did</a:t>
            </a:r>
          </a:p>
          <a:p>
            <a:pPr eaLnBrk="1" fontAlgn="auto" hangingPunct="1">
              <a:spcBef>
                <a:spcPts val="0"/>
              </a:spcBef>
              <a:spcAft>
                <a:spcPts val="0"/>
              </a:spcAft>
              <a:defRPr/>
            </a:pPr>
            <a:r>
              <a:rPr lang="en-US" dirty="0">
                <a:latin typeface="Times New Roman" pitchFamily="18" charset="0"/>
                <a:cs typeface="Arial" pitchFamily="34" charset="0"/>
              </a:rPr>
              <a:t>not ask the gender identity question by modeling the probability that a respondent identifies as transgender. The</a:t>
            </a:r>
          </a:p>
          <a:p>
            <a:pPr eaLnBrk="1" fontAlgn="auto" hangingPunct="1">
              <a:spcBef>
                <a:spcPts val="0"/>
              </a:spcBef>
              <a:spcAft>
                <a:spcPts val="0"/>
              </a:spcAft>
              <a:defRPr/>
            </a:pPr>
            <a:r>
              <a:rPr lang="en-US" dirty="0">
                <a:latin typeface="Times New Roman" pitchFamily="18" charset="0"/>
                <a:cs typeface="Arial" pitchFamily="34" charset="0"/>
              </a:rPr>
              <a:t>hierarchical model still incorporates the statewide covariates to increase precision in the estimation.16 All models were</a:t>
            </a:r>
          </a:p>
          <a:p>
            <a:pPr eaLnBrk="1" fontAlgn="auto" hangingPunct="1">
              <a:spcBef>
                <a:spcPts val="0"/>
              </a:spcBef>
              <a:spcAft>
                <a:spcPts val="0"/>
              </a:spcAft>
              <a:defRPr/>
            </a:pPr>
            <a:r>
              <a:rPr lang="en-US" dirty="0">
                <a:latin typeface="Times New Roman" pitchFamily="18" charset="0"/>
                <a:cs typeface="Arial" pitchFamily="34" charset="0"/>
              </a:rPr>
              <a:t>estimated using a Hamiltonian Monte Carlo as implemented by the Stan probabilistic programming language.17 The</a:t>
            </a:r>
          </a:p>
          <a:p>
            <a:pPr eaLnBrk="1" fontAlgn="auto" hangingPunct="1">
              <a:spcBef>
                <a:spcPts val="0"/>
              </a:spcBef>
              <a:spcAft>
                <a:spcPts val="0"/>
              </a:spcAft>
              <a:defRPr/>
            </a:pPr>
            <a:r>
              <a:rPr lang="en-US" dirty="0">
                <a:latin typeface="Times New Roman" pitchFamily="18" charset="0"/>
                <a:cs typeface="Arial" pitchFamily="34" charset="0"/>
              </a:rPr>
              <a:t>model was evaluated for appropriate diagnostics before results were presented. In the tables below, 95% credible</a:t>
            </a:r>
          </a:p>
          <a:p>
            <a:pPr eaLnBrk="1" fontAlgn="auto" hangingPunct="1">
              <a:spcBef>
                <a:spcPts val="0"/>
              </a:spcBef>
              <a:spcAft>
                <a:spcPts val="0"/>
              </a:spcAft>
              <a:defRPr/>
            </a:pPr>
            <a:r>
              <a:rPr lang="en-US" dirty="0">
                <a:latin typeface="Times New Roman" pitchFamily="18" charset="0"/>
                <a:cs typeface="Arial" pitchFamily="34" charset="0"/>
              </a:rPr>
              <a:t>intervals are provided for both the population estimates and the population estimates by age. A credible interval is a</a:t>
            </a:r>
          </a:p>
          <a:p>
            <a:pPr eaLnBrk="1" fontAlgn="auto" hangingPunct="1">
              <a:spcBef>
                <a:spcPts val="0"/>
              </a:spcBef>
              <a:spcAft>
                <a:spcPts val="0"/>
              </a:spcAft>
              <a:defRPr/>
            </a:pPr>
            <a:r>
              <a:rPr lang="en-US" dirty="0">
                <a:latin typeface="Times New Roman" pitchFamily="18" charset="0"/>
                <a:cs typeface="Arial" pitchFamily="34" charset="0"/>
              </a:rPr>
              <a:t>Bayesian equivalent of a confidence interval. A 95% credible interval represents the upper and lower bounds where</a:t>
            </a:r>
          </a:p>
          <a:p>
            <a:pPr eaLnBrk="1" fontAlgn="auto" hangingPunct="1">
              <a:spcBef>
                <a:spcPts val="0"/>
              </a:spcBef>
              <a:spcAft>
                <a:spcPts val="0"/>
              </a:spcAft>
              <a:defRPr/>
            </a:pPr>
            <a:r>
              <a:rPr lang="en-US" dirty="0">
                <a:latin typeface="Times New Roman" pitchFamily="18" charset="0"/>
                <a:cs typeface="Arial" pitchFamily="34" charset="0"/>
              </a:rPr>
              <a:t>there is a 0.95 probability an estimate falls between them.</a:t>
            </a:r>
            <a:endParaRPr lang="he-IL" dirty="0"/>
          </a:p>
        </p:txBody>
      </p:sp>
      <p:sp>
        <p:nvSpPr>
          <p:cNvPr id="1024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3C48CC-D237-42EC-98D4-B152201D4E6E}" type="slidenum">
              <a:rPr lang="he-IL" altLang="en-US" smtClean="0"/>
              <a:pPr fontAlgn="base">
                <a:spcBef>
                  <a:spcPct val="0"/>
                </a:spcBef>
                <a:spcAft>
                  <a:spcPct val="0"/>
                </a:spcAft>
              </a:pPr>
              <a:t>5</a:t>
            </a:fld>
            <a:endParaRPr lang="en-US" altLang="en-US" smtClean="0"/>
          </a:p>
        </p:txBody>
      </p:sp>
    </p:spTree>
    <p:extLst>
      <p:ext uri="{BB962C8B-B14F-4D97-AF65-F5344CB8AC3E}">
        <p14:creationId xmlns:p14="http://schemas.microsoft.com/office/powerpoint/2010/main" val="252543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EAA3AE-2CAD-430B-9177-B026586A90C2}" type="slidenum">
              <a:rPr lang="en-US" altLang="en-US" smtClean="0"/>
              <a:pPr fontAlgn="base">
                <a:spcBef>
                  <a:spcPct val="0"/>
                </a:spcBef>
                <a:spcAft>
                  <a:spcPct val="0"/>
                </a:spcAft>
              </a:pPr>
              <a:t>6</a:t>
            </a:fld>
            <a:endParaRPr lang="en-US" altLang="en-US" smtClean="0"/>
          </a:p>
        </p:txBody>
      </p:sp>
    </p:spTree>
    <p:extLst>
      <p:ext uri="{BB962C8B-B14F-4D97-AF65-F5344CB8AC3E}">
        <p14:creationId xmlns:p14="http://schemas.microsoft.com/office/powerpoint/2010/main" val="245240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best thing about being a girl is, now I don’t have to pretend to be a boy,” declares the brand new cover for National Geographic magazine’s January 2017 issue. The quote is flanked by a confident Avery Jackson, a 7-year-old transgender girl.</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8DFEF3-721D-4C34-8155-3F389752B927}" type="slidenum">
              <a:rPr lang="en-US" altLang="en-US" smtClean="0"/>
              <a:pPr fontAlgn="base">
                <a:spcBef>
                  <a:spcPct val="0"/>
                </a:spcBef>
                <a:spcAft>
                  <a:spcPct val="0"/>
                </a:spcAft>
              </a:pPr>
              <a:t>7</a:t>
            </a:fld>
            <a:endParaRPr lang="en-US" altLang="en-US" smtClean="0"/>
          </a:p>
        </p:txBody>
      </p:sp>
    </p:spTree>
    <p:extLst>
      <p:ext uri="{BB962C8B-B14F-4D97-AF65-F5344CB8AC3E}">
        <p14:creationId xmlns:p14="http://schemas.microsoft.com/office/powerpoint/2010/main" val="229154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en-US" smtClean="0"/>
              <a:t>כמעט 4 עשורים</a:t>
            </a:r>
            <a:endParaRPr lang="en-US" altLang="en-US" smtClean="0"/>
          </a:p>
          <a:p>
            <a:pPr eaLnBrk="1" hangingPunct="1">
              <a:spcBef>
                <a:spcPct val="0"/>
              </a:spcBef>
            </a:pPr>
            <a:r>
              <a:rPr lang="en-US" altLang="en-US" smtClean="0"/>
              <a:t>corresponding shift in the sex ratio, from one favoring natal males to one favoring natal female</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A30DCF-D1CB-423F-9686-3387C01B9E4D}" type="slidenum">
              <a:rPr lang="en-US" altLang="en-US" smtClean="0"/>
              <a:pPr fontAlgn="base">
                <a:spcBef>
                  <a:spcPct val="0"/>
                </a:spcBef>
                <a:spcAft>
                  <a:spcPct val="0"/>
                </a:spcAft>
              </a:pPr>
              <a:t>9</a:t>
            </a:fld>
            <a:endParaRPr lang="en-US" altLang="en-US" smtClean="0"/>
          </a:p>
        </p:txBody>
      </p:sp>
    </p:spTree>
    <p:extLst>
      <p:ext uri="{BB962C8B-B14F-4D97-AF65-F5344CB8AC3E}">
        <p14:creationId xmlns:p14="http://schemas.microsoft.com/office/powerpoint/2010/main" val="43450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 subsequent increase in the male female ratio is explained by the higher frequency of men with late-onset gender identitiy disorder</a:t>
            </a: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C36E4E3-2696-4485-B5A1-D9C0CFC1691D}" type="slidenum">
              <a:rPr lang="en-US" altLang="en-US" smtClean="0"/>
              <a:pPr fontAlgn="base">
                <a:spcBef>
                  <a:spcPct val="0"/>
                </a:spcBef>
                <a:spcAft>
                  <a:spcPct val="0"/>
                </a:spcAft>
              </a:pPr>
              <a:t>13</a:t>
            </a:fld>
            <a:endParaRPr lang="en-US" altLang="en-US" smtClean="0"/>
          </a:p>
        </p:txBody>
      </p:sp>
    </p:spTree>
    <p:extLst>
      <p:ext uri="{BB962C8B-B14F-4D97-AF65-F5344CB8AC3E}">
        <p14:creationId xmlns:p14="http://schemas.microsoft.com/office/powerpoint/2010/main" val="141956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r>
              <a:rPr lang="en-US" altLang="en-US" smtClean="0"/>
              <a:t>More recent</a:t>
            </a:r>
          </a:p>
          <a:p>
            <a:pPr algn="r" rtl="1" eaLnBrk="1" hangingPunct="1">
              <a:spcBef>
                <a:spcPct val="0"/>
              </a:spcBef>
            </a:pPr>
            <a:r>
              <a:rPr lang="en-US" altLang="en-US" smtClean="0"/>
              <a:t>studies show a variation from 12 to 27% (Cohen-Kettenis, 2001; Drummond,</a:t>
            </a:r>
          </a:p>
          <a:p>
            <a:pPr algn="r" rtl="1" eaLnBrk="1" hangingPunct="1">
              <a:spcBef>
                <a:spcPct val="0"/>
              </a:spcBef>
            </a:pPr>
            <a:r>
              <a:rPr lang="en-US" altLang="en-US" smtClean="0"/>
              <a:t>Bradley, Peterson-Badali, &amp; Zucker, 2008; Wallien &amp; Cohen-Kettenis, 2008).</a:t>
            </a:r>
          </a:p>
          <a:p>
            <a:pPr algn="r" rtl="1" eaLnBrk="1" hangingPunct="1">
              <a:spcBef>
                <a:spcPct val="0"/>
              </a:spcBef>
            </a:pPr>
            <a:r>
              <a:rPr lang="he-IL" altLang="en-US" smtClean="0"/>
              <a:t>לפני שנכנס לקרטריונים של אבחנה בילדות , להזכיר שבחלק לא מבוטל מהילדים יש פאזה בה הם רוצים להיות במין השני , וזה נקרא </a:t>
            </a:r>
            <a:r>
              <a:rPr lang="en-US" altLang="en-US" smtClean="0"/>
              <a:t>gender variant behavior</a:t>
            </a:r>
          </a:p>
          <a:p>
            <a:pPr algn="r" rtl="1" eaLnBrk="1" hangingPunct="1">
              <a:spcBef>
                <a:spcPct val="0"/>
              </a:spcBef>
            </a:pPr>
            <a:r>
              <a:rPr lang="he-IL" altLang="en-US" smtClean="0"/>
              <a:t> רק חלק קטן מהילדים האלו הם אנשים טרנסגנדרים</a:t>
            </a:r>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201E82-7892-4B77-9D6A-A6A8B3076C9A}" type="slidenum">
              <a:rPr lang="en-US" altLang="en-US" smtClean="0"/>
              <a:pPr fontAlgn="base">
                <a:spcBef>
                  <a:spcPct val="0"/>
                </a:spcBef>
                <a:spcAft>
                  <a:spcPct val="0"/>
                </a:spcAft>
              </a:pPr>
              <a:t>14</a:t>
            </a:fld>
            <a:endParaRPr lang="en-US" altLang="en-US" smtClean="0"/>
          </a:p>
        </p:txBody>
      </p:sp>
    </p:spTree>
    <p:extLst>
      <p:ext uri="{BB962C8B-B14F-4D97-AF65-F5344CB8AC3E}">
        <p14:creationId xmlns:p14="http://schemas.microsoft.com/office/powerpoint/2010/main" val="231631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r>
              <a:rPr lang="he-IL" altLang="en-US" smtClean="0"/>
              <a:t> הילדים מתעקשים שהם בני המין השני</a:t>
            </a:r>
          </a:p>
          <a:p>
            <a:pPr eaLnBrk="1" hangingPunct="1">
              <a:spcBef>
                <a:spcPct val="0"/>
              </a:spcBef>
            </a:pPr>
            <a:r>
              <a:rPr lang="he-IL" altLang="en-US" smtClean="0"/>
              <a:t>מתלבשים כבני המין השני</a:t>
            </a:r>
          </a:p>
          <a:p>
            <a:pPr eaLnBrk="1" hangingPunct="1">
              <a:spcBef>
                <a:spcPct val="0"/>
              </a:spcBef>
            </a:pPr>
            <a:r>
              <a:rPr lang="he-IL" altLang="en-US" smtClean="0"/>
              <a:t>משחקים/ תפקדים של בני המין השני</a:t>
            </a:r>
          </a:p>
          <a:p>
            <a:pPr eaLnBrk="1" hangingPunct="1">
              <a:spcBef>
                <a:spcPct val="0"/>
              </a:spcBef>
            </a:pPr>
            <a:r>
              <a:rPr lang="he-IL" altLang="en-US" smtClean="0"/>
              <a:t>חברים מבני המין השני</a:t>
            </a: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2B6559-81EB-4A44-9215-7182D9FC2404}" type="slidenum">
              <a:rPr lang="en-US" altLang="en-US" smtClean="0"/>
              <a:pPr fontAlgn="base">
                <a:spcBef>
                  <a:spcPct val="0"/>
                </a:spcBef>
                <a:spcAft>
                  <a:spcPct val="0"/>
                </a:spcAft>
              </a:pPr>
              <a:t>16</a:t>
            </a:fld>
            <a:endParaRPr lang="en-US" altLang="en-US" smtClean="0"/>
          </a:p>
        </p:txBody>
      </p:sp>
    </p:spTree>
    <p:extLst>
      <p:ext uri="{BB962C8B-B14F-4D97-AF65-F5344CB8AC3E}">
        <p14:creationId xmlns:p14="http://schemas.microsoft.com/office/powerpoint/2010/main" val="48225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D896340-56A0-469C-B629-3DD7F3A9D1CD}" type="datetimeFigureOut">
              <a:rPr lang="en-US"/>
              <a:pPr>
                <a:defRPr/>
              </a:pPr>
              <a:t>12/25/2017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3DA943-B565-4A61-AB97-6DAC0DD1FD5D}" type="slidenum">
              <a:rPr lang="en-US"/>
              <a:pPr>
                <a:defRPr/>
              </a:pPr>
              <a:t>‹#›</a:t>
            </a:fld>
            <a:endParaRPr lang="en-US"/>
          </a:p>
        </p:txBody>
      </p:sp>
    </p:spTree>
    <p:extLst>
      <p:ext uri="{BB962C8B-B14F-4D97-AF65-F5344CB8AC3E}">
        <p14:creationId xmlns:p14="http://schemas.microsoft.com/office/powerpoint/2010/main" val="344919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769680-A5C1-4387-AF43-3F38AA80E672}" type="datetimeFigureOut">
              <a:rPr lang="en-US"/>
              <a:pPr>
                <a:defRPr/>
              </a:pPr>
              <a:t>12/25/2017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0D14D8-C1AB-4E34-9D62-136F15293B38}" type="slidenum">
              <a:rPr lang="en-US"/>
              <a:pPr>
                <a:defRPr/>
              </a:pPr>
              <a:t>‹#›</a:t>
            </a:fld>
            <a:endParaRPr lang="en-US"/>
          </a:p>
        </p:txBody>
      </p:sp>
    </p:spTree>
    <p:extLst>
      <p:ext uri="{BB962C8B-B14F-4D97-AF65-F5344CB8AC3E}">
        <p14:creationId xmlns:p14="http://schemas.microsoft.com/office/powerpoint/2010/main" val="210490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9C212-7529-4600-9FFE-2FF35A16FAD1}" type="datetimeFigureOut">
              <a:rPr lang="en-US"/>
              <a:pPr>
                <a:defRPr/>
              </a:pPr>
              <a:t>12/25/2017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20D344-F1D1-444E-BC67-671207201AD1}" type="slidenum">
              <a:rPr lang="en-US"/>
              <a:pPr>
                <a:defRPr/>
              </a:pPr>
              <a:t>‹#›</a:t>
            </a:fld>
            <a:endParaRPr lang="en-US"/>
          </a:p>
        </p:txBody>
      </p:sp>
    </p:spTree>
    <p:extLst>
      <p:ext uri="{BB962C8B-B14F-4D97-AF65-F5344CB8AC3E}">
        <p14:creationId xmlns:p14="http://schemas.microsoft.com/office/powerpoint/2010/main" val="19849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23AE5C-1E7B-427B-A46C-DF14F3AC104F}" type="datetimeFigureOut">
              <a:rPr lang="en-US"/>
              <a:pPr>
                <a:defRPr/>
              </a:pPr>
              <a:t>12/25/2017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5C6927-5CA4-4482-BCD8-D80EEFDD6357}" type="slidenum">
              <a:rPr lang="en-US"/>
              <a:pPr>
                <a:defRPr/>
              </a:pPr>
              <a:t>‹#›</a:t>
            </a:fld>
            <a:endParaRPr lang="en-US"/>
          </a:p>
        </p:txBody>
      </p:sp>
    </p:spTree>
    <p:extLst>
      <p:ext uri="{BB962C8B-B14F-4D97-AF65-F5344CB8AC3E}">
        <p14:creationId xmlns:p14="http://schemas.microsoft.com/office/powerpoint/2010/main" val="281477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C607DE-7EA2-493B-9129-E56D16D670B6}" type="datetimeFigureOut">
              <a:rPr lang="en-US"/>
              <a:pPr>
                <a:defRPr/>
              </a:pPr>
              <a:t>12/25/2017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1DF8D1-9DFB-4B38-ABC7-9BBF848556B3}" type="slidenum">
              <a:rPr lang="en-US"/>
              <a:pPr>
                <a:defRPr/>
              </a:pPr>
              <a:t>‹#›</a:t>
            </a:fld>
            <a:endParaRPr lang="en-US"/>
          </a:p>
        </p:txBody>
      </p:sp>
    </p:spTree>
    <p:extLst>
      <p:ext uri="{BB962C8B-B14F-4D97-AF65-F5344CB8AC3E}">
        <p14:creationId xmlns:p14="http://schemas.microsoft.com/office/powerpoint/2010/main" val="392768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CCA7015-E777-4E09-AA7A-1BF6B1E577AD}" type="datetimeFigureOut">
              <a:rPr lang="en-US"/>
              <a:pPr>
                <a:defRPr/>
              </a:pPr>
              <a:t>12/25/2017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C84AC0-8102-482F-9B50-1FD70B485AEF}" type="slidenum">
              <a:rPr lang="en-US"/>
              <a:pPr>
                <a:defRPr/>
              </a:pPr>
              <a:t>‹#›</a:t>
            </a:fld>
            <a:endParaRPr lang="en-US"/>
          </a:p>
        </p:txBody>
      </p:sp>
    </p:spTree>
    <p:extLst>
      <p:ext uri="{BB962C8B-B14F-4D97-AF65-F5344CB8AC3E}">
        <p14:creationId xmlns:p14="http://schemas.microsoft.com/office/powerpoint/2010/main" val="161309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A4C932-B376-422A-BE77-54AB0CB199F0}" type="datetimeFigureOut">
              <a:rPr lang="en-US"/>
              <a:pPr>
                <a:defRPr/>
              </a:pPr>
              <a:t>12/25/2017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27EB75-CCB1-4159-8D65-3B56A382EE03}" type="slidenum">
              <a:rPr lang="en-US"/>
              <a:pPr>
                <a:defRPr/>
              </a:pPr>
              <a:t>‹#›</a:t>
            </a:fld>
            <a:endParaRPr lang="en-US"/>
          </a:p>
        </p:txBody>
      </p:sp>
    </p:spTree>
    <p:extLst>
      <p:ext uri="{BB962C8B-B14F-4D97-AF65-F5344CB8AC3E}">
        <p14:creationId xmlns:p14="http://schemas.microsoft.com/office/powerpoint/2010/main" val="79213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0AB4C2-6B0E-45B7-9458-B443B8245033}" type="datetimeFigureOut">
              <a:rPr lang="en-US"/>
              <a:pPr>
                <a:defRPr/>
              </a:pPr>
              <a:t>12/25/2017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CA1EC3-DFF5-4C78-A2D3-2EECBA15974A}" type="slidenum">
              <a:rPr lang="en-US"/>
              <a:pPr>
                <a:defRPr/>
              </a:pPr>
              <a:t>‹#›</a:t>
            </a:fld>
            <a:endParaRPr lang="en-US"/>
          </a:p>
        </p:txBody>
      </p:sp>
    </p:spTree>
    <p:extLst>
      <p:ext uri="{BB962C8B-B14F-4D97-AF65-F5344CB8AC3E}">
        <p14:creationId xmlns:p14="http://schemas.microsoft.com/office/powerpoint/2010/main" val="67712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FB5A08-B4EC-462A-8B09-C410594E1482}" type="datetimeFigureOut">
              <a:rPr lang="en-US"/>
              <a:pPr>
                <a:defRPr/>
              </a:pPr>
              <a:t>12/25/2017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B77275-EC21-419F-BBC1-4768675DDDF4}" type="slidenum">
              <a:rPr lang="en-US"/>
              <a:pPr>
                <a:defRPr/>
              </a:pPr>
              <a:t>‹#›</a:t>
            </a:fld>
            <a:endParaRPr lang="en-US"/>
          </a:p>
        </p:txBody>
      </p:sp>
    </p:spTree>
    <p:extLst>
      <p:ext uri="{BB962C8B-B14F-4D97-AF65-F5344CB8AC3E}">
        <p14:creationId xmlns:p14="http://schemas.microsoft.com/office/powerpoint/2010/main" val="34691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C7B01A-483D-4EC1-957E-0814F519DE64}" type="datetimeFigureOut">
              <a:rPr lang="en-US"/>
              <a:pPr>
                <a:defRPr/>
              </a:pPr>
              <a:t>12/25/2017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5033B6-9501-4033-899C-8626F4AE17DD}" type="slidenum">
              <a:rPr lang="en-US"/>
              <a:pPr>
                <a:defRPr/>
              </a:pPr>
              <a:t>‹#›</a:t>
            </a:fld>
            <a:endParaRPr lang="en-US"/>
          </a:p>
        </p:txBody>
      </p:sp>
    </p:spTree>
    <p:extLst>
      <p:ext uri="{BB962C8B-B14F-4D97-AF65-F5344CB8AC3E}">
        <p14:creationId xmlns:p14="http://schemas.microsoft.com/office/powerpoint/2010/main" val="233730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B0AD43-07CB-4147-BDE1-7FFE7F9A3A0A}" type="datetimeFigureOut">
              <a:rPr lang="en-US"/>
              <a:pPr>
                <a:defRPr/>
              </a:pPr>
              <a:t>12/25/2017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E2AA59-D438-4992-AAB1-0796CB595179}" type="slidenum">
              <a:rPr lang="en-US"/>
              <a:pPr>
                <a:defRPr/>
              </a:pPr>
              <a:t>‹#›</a:t>
            </a:fld>
            <a:endParaRPr lang="en-US"/>
          </a:p>
        </p:txBody>
      </p:sp>
    </p:spTree>
    <p:extLst>
      <p:ext uri="{BB962C8B-B14F-4D97-AF65-F5344CB8AC3E}">
        <p14:creationId xmlns:p14="http://schemas.microsoft.com/office/powerpoint/2010/main" val="24278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3B3F4E3-61F0-4E0F-A86B-AE32FD53A92A}" type="datetimeFigureOut">
              <a:rPr lang="en-US"/>
              <a:pPr>
                <a:defRPr/>
              </a:pPr>
              <a:t>12/25/2017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2A9355E-215B-495D-8D43-217805CB18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hyperlink" Target="https://www.ncbi.nlm.nih.gov/pubmed/?term=Cohen-Kettenis++Clinical+Management+of+Gender+Dysphoria+in+Children+and+Adolescents:+The+Dutch+Approach" TargetMode="External"/><Relationship Id="rId5" Type="http://schemas.openxmlformats.org/officeDocument/2006/relationships/hyperlink" Target="https://www.ncbi.nlm.nih.gov/pubmed/?term=Cohen-Kettenis%20PT%5bAuthor%5d&amp;cauthor=true&amp;cauthor_uid=22455322" TargetMode="External"/><Relationship Id="rId4" Type="http://schemas.openxmlformats.org/officeDocument/2006/relationships/hyperlink" Target="https://www.ncbi.nlm.nih.gov/pubmed/?term=de%20Vries%20AL%5bAuthor%5d&amp;cauthor=true&amp;cauthor_uid=2245532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ubmed/?term=de%20Vries%20AL%5bAuthor%5d&amp;cauthor=true&amp;cauthor_uid=22455322" TargetMode="External"/><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hyperlink" Target="https://www.ncbi.nlm.nih.gov/pubmed/?term=Cohen-Kettenis++Clinical+Management+of+Gender+Dysphoria+in+Children+and+Adolescents:+The+Dutch+Approach" TargetMode="External"/><Relationship Id="rId4" Type="http://schemas.openxmlformats.org/officeDocument/2006/relationships/hyperlink" Target="https://www.ncbi.nlm.nih.gov/pubmed/?term=Cohen-Kettenis%20PT%5bAuthor%5d&amp;cauthor=true&amp;cauthor_uid=22455322"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term=Winter%20S%5bAuthor%5d&amp;cauthor=true&amp;cauthor_uid=2732392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cbi.nlm.nih.gov/pubmed/?term=Winter+S,+Diamond+M,+Green+J,+et+al.+Transgender+people:+health+at+the+margins+of+society.+Lancet.+2016;38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hyperlink" Target="https://www.ncbi.nlm.nih.gov/entrez/eutils/elink.fcgi?dbfrom=pubmed&amp;retmode=ref&amp;cmd=prlinks&amp;id=2690343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hyperlink" Target="https://www.ncbi.nlm.nih.gov/pubmed" TargetMode="External"/><Relationship Id="rId4" Type="http://schemas.openxmlformats.org/officeDocument/2006/relationships/hyperlink" Target="https://www.ncbi.nlm.nih.gov/pubmed/?term=Aitken%20M%5bAuthor%5d&amp;cauthor=true&amp;cauthor_uid=2561215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25" y="6584950"/>
            <a:ext cx="9702800" cy="2387600"/>
          </a:xfrm>
        </p:spPr>
        <p:txBody>
          <a:bodyPr rtlCol="0">
            <a:normAutofit fontScale="90000"/>
          </a:bodyPr>
          <a:lstStyle/>
          <a:p>
            <a:pPr eaLnBrk="1" fontAlgn="auto" hangingPunct="1">
              <a:spcAft>
                <a:spcPts val="0"/>
              </a:spcAft>
              <a:defRPr/>
            </a:pP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latin typeface="BN Zarbobim" panose="02000000000000000000" pitchFamily="2" charset="-79"/>
                <a:cs typeface="BN Zarbobim" panose="02000000000000000000" pitchFamily="2" charset="-79"/>
              </a:rPr>
              <a:t>The Transgender Adolescent</a:t>
            </a:r>
            <a:br>
              <a:rPr lang="en-GB" dirty="0" smtClean="0">
                <a:latin typeface="BN Zarbobim" panose="02000000000000000000" pitchFamily="2" charset="-79"/>
                <a:cs typeface="BN Zarbobim" panose="02000000000000000000" pitchFamily="2" charset="-79"/>
              </a:rPr>
            </a:br>
            <a:r>
              <a:rPr lang="en-GB" dirty="0" smtClean="0">
                <a:latin typeface="BN Zarbobim" panose="02000000000000000000" pitchFamily="2" charset="-79"/>
                <a:cs typeface="BN Zarbobim" panose="02000000000000000000" pitchFamily="2" charset="-79"/>
              </a:rPr>
              <a:t/>
            </a:r>
            <a:br>
              <a:rPr lang="en-GB" dirty="0" smtClean="0">
                <a:latin typeface="BN Zarbobim" panose="02000000000000000000" pitchFamily="2" charset="-79"/>
                <a:cs typeface="BN Zarbobim" panose="02000000000000000000" pitchFamily="2" charset="-79"/>
              </a:rPr>
            </a:br>
            <a:r>
              <a:rPr lang="en-GB" sz="4000" dirty="0" smtClean="0">
                <a:latin typeface="BN Zarbobim" panose="02000000000000000000" pitchFamily="2" charset="-79"/>
                <a:cs typeface="BN Zarbobim" panose="02000000000000000000" pitchFamily="2" charset="-79"/>
              </a:rPr>
              <a:t> </a:t>
            </a:r>
            <a:r>
              <a:rPr lang="en-GB" sz="3100" dirty="0" smtClean="0">
                <a:solidFill>
                  <a:schemeClr val="accent5">
                    <a:lumMod val="50000"/>
                  </a:schemeClr>
                </a:solidFill>
                <a:latin typeface="BN Zarbobim" panose="02000000000000000000" pitchFamily="2" charset="-79"/>
                <a:cs typeface="BN Zarbobim" panose="02000000000000000000" pitchFamily="2" charset="-79"/>
              </a:rPr>
              <a:t/>
            </a:r>
            <a:br>
              <a:rPr lang="en-GB" sz="3100" dirty="0" smtClean="0">
                <a:solidFill>
                  <a:schemeClr val="accent5">
                    <a:lumMod val="50000"/>
                  </a:schemeClr>
                </a:solidFill>
                <a:latin typeface="BN Zarbobim" panose="02000000000000000000" pitchFamily="2" charset="-79"/>
                <a:cs typeface="BN Zarbobim" panose="02000000000000000000" pitchFamily="2" charset="-79"/>
              </a:rPr>
            </a:br>
            <a:r>
              <a:rPr lang="en-GB" dirty="0">
                <a:latin typeface="BN Zarbobim" panose="02000000000000000000" pitchFamily="2" charset="-79"/>
                <a:cs typeface="BN Zarbobim" panose="02000000000000000000" pitchFamily="2" charset="-79"/>
              </a:rPr>
              <a:t/>
            </a:r>
            <a:br>
              <a:rPr lang="en-GB" dirty="0">
                <a:latin typeface="BN Zarbobim" panose="02000000000000000000" pitchFamily="2" charset="-79"/>
                <a:cs typeface="BN Zarbobim" panose="02000000000000000000" pitchFamily="2" charset="-79"/>
              </a:rPr>
            </a:br>
            <a:r>
              <a:rPr lang="he-IL" dirty="0"/>
              <a:t/>
            </a:r>
            <a:br>
              <a:rPr lang="he-IL" dirty="0"/>
            </a:br>
            <a:r>
              <a:rPr lang="en-GB" dirty="0" smtClean="0"/>
              <a:t/>
            </a:r>
            <a:br>
              <a:rPr lang="en-GB" dirty="0" smtClean="0"/>
            </a:br>
            <a:endParaRPr lang="en-US" dirty="0"/>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83759"/>
            <a:ext cx="2743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383759"/>
            <a:ext cx="2743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918" y="206505"/>
            <a:ext cx="10515600" cy="1325563"/>
          </a:xfrm>
          <a:extLst/>
        </p:spPr>
        <p:txBody>
          <a:bodyPr rtlCol="0">
            <a:normAutofit/>
          </a:bodyPr>
          <a:lstStyle/>
          <a:p>
            <a:pPr eaLnBrk="1" fontAlgn="auto" hangingPunct="1">
              <a:spcAft>
                <a:spcPts val="0"/>
              </a:spcAft>
              <a:defRPr/>
            </a:pPr>
            <a:r>
              <a:rPr lang="en-GB" sz="32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Referrals of </a:t>
            </a:r>
            <a:r>
              <a:rPr lang="en-GB" sz="32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Transgender Youth </a:t>
            </a:r>
            <a:r>
              <a:rPr lang="en-GB" sz="32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to </a:t>
            </a:r>
            <a:r>
              <a:rPr lang="en-GB" sz="3200" b="1" dirty="0" err="1">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Karolinska</a:t>
            </a:r>
            <a:r>
              <a:rPr lang="en-GB" sz="32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 </a:t>
            </a:r>
            <a:r>
              <a:rPr lang="en-GB" sz="3200" b="1" dirty="0" err="1"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Center</a:t>
            </a:r>
            <a:r>
              <a:rPr lang="en-GB" sz="32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 </a:t>
            </a:r>
            <a:br>
              <a:rPr lang="en-GB" sz="32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br>
            <a:r>
              <a:rPr lang="en-GB" sz="32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1980-2015</a:t>
            </a:r>
            <a:endParaRPr lang="en-US" sz="32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endParaRPr>
          </a:p>
        </p:txBody>
      </p:sp>
      <p:pic>
        <p:nvPicPr>
          <p:cNvPr id="18435" name="Content Placeholder 5"/>
          <p:cNvPicPr>
            <a:picLocks noGrp="1"/>
          </p:cNvPicPr>
          <p:nvPr>
            <p:ph idx="1"/>
          </p:nvPr>
        </p:nvPicPr>
        <p:blipFill>
          <a:blip r:embed="rId2">
            <a:extLst>
              <a:ext uri="{28A0092B-C50C-407E-A947-70E740481C1C}">
                <a14:useLocalDpi xmlns:a14="http://schemas.microsoft.com/office/drawing/2010/main" val="0"/>
              </a:ext>
            </a:extLst>
          </a:blip>
          <a:srcRect l="10841" t="16232" r="31638" b="19731"/>
          <a:stretch>
            <a:fillRect/>
          </a:stretch>
        </p:blipFill>
        <p:spPr>
          <a:xfrm>
            <a:off x="2743200" y="1903413"/>
            <a:ext cx="7299325" cy="4530725"/>
          </a:xfrm>
        </p:spPr>
      </p:pic>
      <p:sp>
        <p:nvSpPr>
          <p:cNvPr id="18436" name="TextBox 2"/>
          <p:cNvSpPr txBox="1">
            <a:spLocks noChangeArrowheads="1"/>
          </p:cNvSpPr>
          <p:nvPr/>
        </p:nvSpPr>
        <p:spPr bwMode="auto">
          <a:xfrm>
            <a:off x="261938" y="6434138"/>
            <a:ext cx="2481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Söder O. ESPE 2016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32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The Dutch </a:t>
            </a:r>
            <a:r>
              <a:rPr lang="en-US" sz="32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Experience- Single Clinic </a:t>
            </a:r>
            <a:r>
              <a:rPr lang="en-US" sz="32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Amsterdam 1987-2011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b="6789"/>
          <a:stretch>
            <a:fillRect/>
          </a:stretch>
        </p:blipFill>
        <p:spPr>
          <a:xfrm>
            <a:off x="0" y="2232025"/>
            <a:ext cx="6296025" cy="3949700"/>
          </a:xfrm>
        </p:spPr>
      </p:pic>
      <p:pic>
        <p:nvPicPr>
          <p:cNvPr id="19460" name="Picture 4"/>
          <p:cNvPicPr>
            <a:picLocks noChangeAspect="1"/>
          </p:cNvPicPr>
          <p:nvPr/>
        </p:nvPicPr>
        <p:blipFill>
          <a:blip r:embed="rId3">
            <a:extLst>
              <a:ext uri="{28A0092B-C50C-407E-A947-70E740481C1C}">
                <a14:useLocalDpi xmlns:a14="http://schemas.microsoft.com/office/drawing/2010/main" val="0"/>
              </a:ext>
            </a:extLst>
          </a:blip>
          <a:srcRect b="9708"/>
          <a:stretch>
            <a:fillRect/>
          </a:stretch>
        </p:blipFill>
        <p:spPr bwMode="auto">
          <a:xfrm>
            <a:off x="6251575" y="2346325"/>
            <a:ext cx="59404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31788" y="1863725"/>
            <a:ext cx="406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a:t>Children </a:t>
            </a:r>
            <a:r>
              <a:rPr lang="en-US" altLang="en-US" sz="2000" b="1"/>
              <a:t>under 12 years</a:t>
            </a:r>
            <a:r>
              <a:rPr lang="en-GB" altLang="en-US" sz="2000" b="1"/>
              <a:t> </a:t>
            </a:r>
            <a:endParaRPr lang="en-US" altLang="en-US" sz="2000" b="1"/>
          </a:p>
        </p:txBody>
      </p:sp>
      <p:sp>
        <p:nvSpPr>
          <p:cNvPr id="19462" name="TextBox 6"/>
          <p:cNvSpPr txBox="1">
            <a:spLocks noChangeArrowheads="1"/>
          </p:cNvSpPr>
          <p:nvPr/>
        </p:nvSpPr>
        <p:spPr bwMode="auto">
          <a:xfrm>
            <a:off x="6732588" y="1863725"/>
            <a:ext cx="436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t>Adolescents from 12 to 18 years</a:t>
            </a:r>
          </a:p>
        </p:txBody>
      </p:sp>
      <p:sp>
        <p:nvSpPr>
          <p:cNvPr id="19463" name="TextBox 2"/>
          <p:cNvSpPr txBox="1">
            <a:spLocks noChangeArrowheads="1"/>
          </p:cNvSpPr>
          <p:nvPr/>
        </p:nvSpPr>
        <p:spPr bwMode="auto">
          <a:xfrm>
            <a:off x="331788" y="6211888"/>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p>
          <a:p>
            <a:pPr eaLnBrk="1" hangingPunct="1">
              <a:lnSpc>
                <a:spcPct val="100000"/>
              </a:lnSpc>
              <a:spcBef>
                <a:spcPct val="0"/>
              </a:spcBef>
              <a:buFontTx/>
              <a:buNone/>
            </a:pPr>
            <a:r>
              <a:rPr lang="en-US" altLang="en-US" sz="1800">
                <a:hlinkClick r:id="rId4"/>
              </a:rPr>
              <a:t>de Vries AL</a:t>
            </a:r>
            <a:r>
              <a:rPr lang="en-US" altLang="en-US" sz="1800" baseline="30000"/>
              <a:t>1</a:t>
            </a:r>
            <a:r>
              <a:rPr lang="en-US" altLang="en-US" sz="1800"/>
              <a:t>, </a:t>
            </a:r>
            <a:r>
              <a:rPr lang="en-US" altLang="en-US" sz="1800">
                <a:hlinkClick r:id="rId5"/>
              </a:rPr>
              <a:t>Cohen-Kettenis PT</a:t>
            </a:r>
            <a:r>
              <a:rPr lang="en-US" altLang="en-US" sz="1800"/>
              <a:t>. </a:t>
            </a:r>
            <a:r>
              <a:rPr lang="en-US" altLang="en-US" sz="1800">
                <a:hlinkClick r:id="rId6" tooltip="Journal of homosexuality."/>
              </a:rPr>
              <a:t>J Homosex.</a:t>
            </a:r>
            <a:r>
              <a:rPr lang="en-US" altLang="en-US" sz="1800"/>
              <a:t> 2012;59(3):301-20.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961"/>
            <a:ext cx="10515600" cy="1325563"/>
          </a:xfrm>
          <a:extLst/>
        </p:spPr>
        <p:txBody>
          <a:bodyPr rtlCol="0">
            <a:normAutofit/>
          </a:bodyPr>
          <a:lstStyle/>
          <a:p>
            <a:pPr eaLnBrk="1" fontAlgn="auto" hangingPunct="1">
              <a:spcAft>
                <a:spcPts val="0"/>
              </a:spcAft>
              <a:defRPr/>
            </a:pPr>
            <a:r>
              <a:rPr lang="en-GB" sz="36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Age at </a:t>
            </a:r>
            <a:r>
              <a:rPr lang="en-GB" sz="36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Referral </a:t>
            </a:r>
            <a:endParaRPr lang="en-US" sz="36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endParaRPr>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r="13609"/>
          <a:stretch>
            <a:fillRect/>
          </a:stretch>
        </p:blipFill>
        <p:spPr>
          <a:xfrm>
            <a:off x="2046288" y="1136650"/>
            <a:ext cx="9569450" cy="5111750"/>
          </a:xfrm>
        </p:spPr>
      </p:pic>
      <p:sp>
        <p:nvSpPr>
          <p:cNvPr id="20484" name="TextBox 4"/>
          <p:cNvSpPr txBox="1">
            <a:spLocks noChangeArrowheads="1"/>
          </p:cNvSpPr>
          <p:nvPr/>
        </p:nvSpPr>
        <p:spPr bwMode="auto">
          <a:xfrm>
            <a:off x="0" y="6248400"/>
            <a:ext cx="8180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p>
          <a:p>
            <a:pPr eaLnBrk="1" hangingPunct="1">
              <a:lnSpc>
                <a:spcPct val="100000"/>
              </a:lnSpc>
              <a:spcBef>
                <a:spcPct val="0"/>
              </a:spcBef>
              <a:buFontTx/>
              <a:buNone/>
            </a:pPr>
            <a:r>
              <a:rPr lang="en-US" altLang="en-US" sz="1800">
                <a:hlinkClick r:id="rId3"/>
              </a:rPr>
              <a:t>de Vries AL</a:t>
            </a:r>
            <a:r>
              <a:rPr lang="en-US" altLang="en-US" sz="1800" baseline="30000"/>
              <a:t>1</a:t>
            </a:r>
            <a:r>
              <a:rPr lang="en-US" altLang="en-US" sz="1800"/>
              <a:t>, </a:t>
            </a:r>
            <a:r>
              <a:rPr lang="en-US" altLang="en-US" sz="1800">
                <a:hlinkClick r:id="rId4"/>
              </a:rPr>
              <a:t>Cohen-Kettenis PT</a:t>
            </a:r>
            <a:r>
              <a:rPr lang="en-US" altLang="en-US" sz="1800"/>
              <a:t>. </a:t>
            </a:r>
            <a:r>
              <a:rPr lang="en-US" altLang="en-US" sz="1800">
                <a:hlinkClick r:id="rId5" tooltip="Journal of homosexuality."/>
              </a:rPr>
              <a:t>J Homosex.</a:t>
            </a:r>
            <a:r>
              <a:rPr lang="en-US" altLang="en-US" sz="1800"/>
              <a:t> 2012;59(3):301-20.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962"/>
            <a:ext cx="10515600" cy="1325563"/>
          </a:xfrm>
          <a:extLst/>
        </p:spPr>
        <p:txBody>
          <a:bodyPr rtlCol="0">
            <a:normAutofit/>
          </a:bodyPr>
          <a:lstStyle/>
          <a:p>
            <a:pPr eaLnBrk="1" fontAlgn="auto" hangingPunct="1">
              <a:spcAft>
                <a:spcPts val="0"/>
              </a:spcAft>
              <a:defRPr/>
            </a:pPr>
            <a:r>
              <a:rPr lang="en-GB" sz="36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Male to Female</a:t>
            </a:r>
            <a:r>
              <a:rPr lang="en-GB" sz="36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a:t>
            </a:r>
            <a:r>
              <a:rPr lang="he-IL" sz="36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  </a:t>
            </a:r>
            <a:r>
              <a:rPr lang="en-GB" sz="36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 </a:t>
            </a:r>
            <a:r>
              <a:rPr lang="en-GB" sz="36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Female to </a:t>
            </a:r>
            <a:r>
              <a:rPr lang="en-GB" sz="36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Male,  &amp; Age of Onset</a:t>
            </a:r>
            <a:endParaRPr lang="en-US" sz="36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endParaRPr>
          </a:p>
        </p:txBody>
      </p:sp>
      <p:sp>
        <p:nvSpPr>
          <p:cNvPr id="3" name="Content Placeholder 2"/>
          <p:cNvSpPr>
            <a:spLocks noGrp="1"/>
          </p:cNvSpPr>
          <p:nvPr>
            <p:ph idx="1"/>
          </p:nvPr>
        </p:nvSpPr>
        <p:spPr>
          <a:xfrm>
            <a:off x="838200" y="2112963"/>
            <a:ext cx="10515600" cy="4745037"/>
          </a:xfrm>
        </p:spPr>
        <p:txBody>
          <a:bodyPr rtlCol="0">
            <a:normAutofit/>
          </a:bodyPr>
          <a:lstStyle/>
          <a:p>
            <a:pPr eaLnBrk="1" fontAlgn="auto" hangingPunct="1">
              <a:lnSpc>
                <a:spcPts val="3600"/>
              </a:lnSpc>
              <a:spcAft>
                <a:spcPts val="0"/>
              </a:spcAft>
              <a:buFont typeface="Wingdings" panose="05000000000000000000" pitchFamily="2" charset="2"/>
              <a:buChar char="Ø"/>
              <a:defRPr/>
            </a:pPr>
            <a:r>
              <a:rPr lang="en-GB" b="1" dirty="0" smtClean="0"/>
              <a:t> Among transgender adults </a:t>
            </a:r>
            <a:endParaRPr lang="he-IL" b="1" dirty="0" smtClean="0"/>
          </a:p>
          <a:p>
            <a:pPr lvl="1" eaLnBrk="1" fontAlgn="auto" hangingPunct="1">
              <a:lnSpc>
                <a:spcPts val="3600"/>
              </a:lnSpc>
              <a:spcAft>
                <a:spcPts val="0"/>
              </a:spcAft>
              <a:defRPr/>
            </a:pPr>
            <a:r>
              <a:rPr lang="en-GB" sz="2800" dirty="0" smtClean="0"/>
              <a:t>A </a:t>
            </a:r>
            <a:r>
              <a:rPr lang="en-GB" sz="2800" dirty="0" err="1" smtClean="0"/>
              <a:t>male:female</a:t>
            </a:r>
            <a:r>
              <a:rPr lang="en-GB" sz="2800" dirty="0" smtClean="0"/>
              <a:t> ratio (according to </a:t>
            </a:r>
            <a:r>
              <a:rPr lang="en-US" sz="2800" dirty="0" smtClean="0"/>
              <a:t>assigned sex at birth)</a:t>
            </a:r>
            <a:r>
              <a:rPr lang="en-GB" sz="2800" dirty="0" smtClean="0"/>
              <a:t> of </a:t>
            </a:r>
            <a:r>
              <a:rPr lang="en-GB" sz="2800" b="1" dirty="0" smtClean="0"/>
              <a:t>3:1</a:t>
            </a:r>
            <a:r>
              <a:rPr lang="en-GB" sz="2800" dirty="0" smtClean="0"/>
              <a:t> is common throughout the Western countries </a:t>
            </a:r>
            <a:endParaRPr lang="he-IL" sz="2800" dirty="0"/>
          </a:p>
          <a:p>
            <a:pPr lvl="1" eaLnBrk="1" fontAlgn="auto" hangingPunct="1">
              <a:lnSpc>
                <a:spcPts val="3600"/>
              </a:lnSpc>
              <a:spcAft>
                <a:spcPts val="0"/>
              </a:spcAft>
              <a:defRPr/>
            </a:pPr>
            <a:r>
              <a:rPr lang="en-GB" sz="2800" dirty="0" smtClean="0"/>
              <a:t>but not elsewhere (Japan, Serbia)</a:t>
            </a:r>
            <a:endParaRPr lang="en-GB" dirty="0"/>
          </a:p>
          <a:p>
            <a:pPr eaLnBrk="1" fontAlgn="auto" hangingPunct="1">
              <a:lnSpc>
                <a:spcPts val="3600"/>
              </a:lnSpc>
              <a:spcAft>
                <a:spcPts val="0"/>
              </a:spcAft>
              <a:buFont typeface="Wingdings" panose="05000000000000000000" pitchFamily="2" charset="2"/>
              <a:buChar char="Ø"/>
              <a:defRPr/>
            </a:pPr>
            <a:r>
              <a:rPr lang="en-GB" b="1" dirty="0" smtClean="0"/>
              <a:t> In adolescents the ratio  is 1:1</a:t>
            </a:r>
          </a:p>
          <a:p>
            <a:pPr eaLnBrk="1" fontAlgn="auto" hangingPunct="1">
              <a:lnSpc>
                <a:spcPts val="3600"/>
              </a:lnSpc>
              <a:spcAft>
                <a:spcPts val="0"/>
              </a:spcAft>
              <a:buFont typeface="Wingdings" panose="05000000000000000000" pitchFamily="2" charset="2"/>
              <a:buChar char="Ø"/>
              <a:defRPr/>
            </a:pPr>
            <a:r>
              <a:rPr lang="en-GB" dirty="0" smtClean="0"/>
              <a:t> In </a:t>
            </a:r>
            <a:r>
              <a:rPr lang="en-GB" dirty="0"/>
              <a:t>about 66% of transgender persons, onset was early in childhood</a:t>
            </a:r>
          </a:p>
          <a:p>
            <a:pPr marL="0" indent="0" eaLnBrk="1" fontAlgn="auto" hangingPunct="1">
              <a:lnSpc>
                <a:spcPts val="3600"/>
              </a:lnSpc>
              <a:spcAft>
                <a:spcPts val="0"/>
              </a:spcAft>
              <a:buFont typeface="Arial" panose="020B0604020202020204" pitchFamily="34" charset="0"/>
              <a:buNone/>
              <a:defRPr/>
            </a:pPr>
            <a:r>
              <a:rPr lang="en-GB" b="1" dirty="0" smtClean="0"/>
              <a:t/>
            </a:r>
            <a:br>
              <a:rPr lang="en-GB" b="1" dirty="0" smtClean="0"/>
            </a:br>
            <a:endParaRPr lang="en-GB" b="1" dirty="0" smtClean="0"/>
          </a:p>
          <a:p>
            <a:pPr eaLnBrk="1" fontAlgn="auto" hangingPunct="1">
              <a:spcAft>
                <a:spcPts val="0"/>
              </a:spcAft>
              <a:defRPr/>
            </a:pPr>
            <a:endParaRPr lang="en-US" dirty="0"/>
          </a:p>
          <a:p>
            <a:pPr eaLnBrk="1" fontAlgn="auto" hangingPunct="1">
              <a:lnSpc>
                <a:spcPts val="3600"/>
              </a:lnSpc>
              <a:spcAft>
                <a:spcPts val="0"/>
              </a:spcAft>
              <a:defRPr/>
            </a:pP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44" y="255015"/>
            <a:ext cx="10515600" cy="1325563"/>
          </a:xfrm>
          <a:extLst/>
        </p:spPr>
        <p:txBody>
          <a:bodyPr rtlCol="0">
            <a:normAutofit fontScale="90000"/>
          </a:bodyPr>
          <a:lstStyle/>
          <a:p>
            <a:pPr eaLnBrk="1" fontAlgn="auto" hangingPunct="1">
              <a:spcAft>
                <a:spcPts val="0"/>
              </a:spcAft>
              <a:defRPr/>
            </a:pPr>
            <a:r>
              <a:rPr lang="en-US" smtClean="0"/>
              <a:t/>
            </a:r>
            <a:br>
              <a:rPr lang="en-US" smtClean="0"/>
            </a:br>
            <a:r>
              <a:rPr lang="en-US" sz="4000" b="1"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Diagnosis-</a:t>
            </a:r>
            <a:r>
              <a:rPr lang="en-US" sz="40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
            </a:r>
            <a:br>
              <a:rPr lang="en-US" sz="40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br>
            <a:r>
              <a:rPr lang="en-US" sz="40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Perspective of Developmental Trajectories</a:t>
            </a:r>
            <a:r>
              <a:rPr lang="en-US" dirty="0"/>
              <a:t/>
            </a:r>
            <a:br>
              <a:rPr lang="en-US" dirty="0"/>
            </a:br>
            <a:endParaRPr lang="en-US" dirty="0"/>
          </a:p>
        </p:txBody>
      </p:sp>
      <p:pic>
        <p:nvPicPr>
          <p:cNvPr id="23555" name="Picture 3"/>
          <p:cNvPicPr>
            <a:picLocks noChangeAspect="1"/>
          </p:cNvPicPr>
          <p:nvPr/>
        </p:nvPicPr>
        <p:blipFill>
          <a:blip r:embed="rId3">
            <a:extLst>
              <a:ext uri="{28A0092B-C50C-407E-A947-70E740481C1C}">
                <a14:useLocalDpi xmlns:a14="http://schemas.microsoft.com/office/drawing/2010/main" val="0"/>
              </a:ext>
            </a:extLst>
          </a:blip>
          <a:srcRect l="70592" t="12816" r="4620" b="12248"/>
          <a:stretch>
            <a:fillRect/>
          </a:stretch>
        </p:blipFill>
        <p:spPr bwMode="auto">
          <a:xfrm>
            <a:off x="10006013" y="1335088"/>
            <a:ext cx="2093912"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ontent Placeholder 2"/>
          <p:cNvSpPr>
            <a:spLocks noGrp="1"/>
          </p:cNvSpPr>
          <p:nvPr>
            <p:ph idx="1"/>
          </p:nvPr>
        </p:nvSpPr>
        <p:spPr>
          <a:xfrm>
            <a:off x="401638" y="2124075"/>
            <a:ext cx="10515600" cy="4351338"/>
          </a:xfrm>
        </p:spPr>
        <p:txBody>
          <a:bodyPr/>
          <a:lstStyle/>
          <a:p>
            <a:pPr eaLnBrk="1" hangingPunct="1"/>
            <a:r>
              <a:rPr lang="en-US" altLang="en-US" smtClean="0"/>
              <a:t>In the diagnosis of gender dysphoric children &amp; adolescents, </a:t>
            </a:r>
            <a:br>
              <a:rPr lang="en-US" altLang="en-US" smtClean="0"/>
            </a:br>
            <a:r>
              <a:rPr lang="en-US" altLang="en-US" smtClean="0"/>
              <a:t>one must take the perspective of development into account</a:t>
            </a:r>
            <a:br>
              <a:rPr lang="en-US" altLang="en-US" smtClean="0"/>
            </a:br>
            <a:endParaRPr lang="en-US" altLang="en-US" smtClean="0"/>
          </a:p>
          <a:p>
            <a:pPr eaLnBrk="1" hangingPunct="1"/>
            <a:r>
              <a:rPr lang="en-US" altLang="en-US" b="1" smtClean="0"/>
              <a:t>Gender variant behavior </a:t>
            </a:r>
            <a:r>
              <a:rPr lang="en-US" altLang="en-US" smtClean="0"/>
              <a:t>and even the </a:t>
            </a:r>
            <a:r>
              <a:rPr lang="en-US" altLang="en-US" smtClean="0">
                <a:solidFill>
                  <a:srgbClr val="0070C0"/>
                </a:solidFill>
              </a:rPr>
              <a:t>wish to be of the other</a:t>
            </a:r>
            <a:br>
              <a:rPr lang="en-US" altLang="en-US" smtClean="0">
                <a:solidFill>
                  <a:srgbClr val="0070C0"/>
                </a:solidFill>
              </a:rPr>
            </a:br>
            <a:r>
              <a:rPr lang="en-US" altLang="en-US" smtClean="0">
                <a:solidFill>
                  <a:srgbClr val="0070C0"/>
                </a:solidFill>
              </a:rPr>
              <a:t>gender</a:t>
            </a:r>
            <a:r>
              <a:rPr lang="en-US" altLang="en-US" smtClean="0"/>
              <a:t> can be either a phase or a normal developmental variant without any adverse consequences </a:t>
            </a:r>
            <a:r>
              <a:rPr lang="he-IL" altLang="en-US" smtClean="0"/>
              <a:t> </a:t>
            </a:r>
            <a:r>
              <a:rPr lang="en-US" altLang="en-US" smtClean="0"/>
              <a:t/>
            </a:r>
            <a:br>
              <a:rPr lang="en-US" altLang="en-US" smtClean="0"/>
            </a:br>
            <a:endParaRPr lang="en-US" altLang="en-US" smtClean="0"/>
          </a:p>
          <a:p>
            <a:pPr eaLnBrk="1" hangingPunct="1"/>
            <a:r>
              <a:rPr lang="en-US" altLang="en-US" smtClean="0"/>
              <a:t>Only 6-25% of gender dysphoric children become transsexual </a:t>
            </a:r>
            <a:br>
              <a:rPr lang="en-US" altLang="en-US" smtClean="0"/>
            </a:br>
            <a:r>
              <a:rPr lang="en-US" altLang="en-US" smtClean="0"/>
              <a:t>at a later age</a:t>
            </a:r>
          </a:p>
        </p:txBody>
      </p:sp>
      <p:sp>
        <p:nvSpPr>
          <p:cNvPr id="23557" name="TextBox 4"/>
          <p:cNvSpPr txBox="1">
            <a:spLocks noChangeArrowheads="1"/>
          </p:cNvSpPr>
          <p:nvPr/>
        </p:nvSpPr>
        <p:spPr bwMode="auto">
          <a:xfrm>
            <a:off x="804863" y="6475413"/>
            <a:ext cx="963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2060"/>
                </a:solidFill>
              </a:rPr>
              <a:t>The World Professiona</a:t>
            </a:r>
            <a:r>
              <a:rPr lang="en-GB" altLang="en-US" sz="1800">
                <a:solidFill>
                  <a:srgbClr val="002060"/>
                </a:solidFill>
              </a:rPr>
              <a:t>l</a:t>
            </a:r>
            <a:r>
              <a:rPr lang="en-US" altLang="en-US" sz="1800">
                <a:solidFill>
                  <a:srgbClr val="002060"/>
                </a:solidFill>
              </a:rPr>
              <a:t> Association for Transgender Health. 7th Version  | </a:t>
            </a:r>
            <a:r>
              <a:rPr lang="en-US" altLang="en-US" sz="1800">
                <a:solidFill>
                  <a:srgbClr val="0070C0"/>
                </a:solidFill>
              </a:rPr>
              <a:t>www.wpath.org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28" y="305222"/>
            <a:ext cx="10515600" cy="1325563"/>
          </a:xfrm>
          <a:extLst/>
        </p:spPr>
        <p:txBody>
          <a:bodyPr rtlCol="0">
            <a:normAutofit/>
          </a:bodyPr>
          <a:lstStyle/>
          <a:p>
            <a:pPr eaLnBrk="1" fontAlgn="auto" hangingPunct="1">
              <a:spcAft>
                <a:spcPts val="0"/>
              </a:spcAft>
              <a:defRPr/>
            </a:pPr>
            <a:r>
              <a:rPr lang="en-US" sz="36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Adolescents with Gender Dysphoria</a:t>
            </a:r>
          </a:p>
        </p:txBody>
      </p:sp>
      <p:sp>
        <p:nvSpPr>
          <p:cNvPr id="25603" name="Content Placeholder 2"/>
          <p:cNvSpPr>
            <a:spLocks noGrp="1"/>
          </p:cNvSpPr>
          <p:nvPr>
            <p:ph idx="1"/>
          </p:nvPr>
        </p:nvSpPr>
        <p:spPr/>
        <p:txBody>
          <a:bodyPr/>
          <a:lstStyle/>
          <a:p>
            <a:pPr eaLnBrk="1" hangingPunct="1">
              <a:lnSpc>
                <a:spcPts val="3600"/>
              </a:lnSpc>
            </a:pPr>
            <a:r>
              <a:rPr lang="en-US" altLang="en-US" b="1" smtClean="0"/>
              <a:t>In contrast </a:t>
            </a:r>
            <a:r>
              <a:rPr lang="en-US" altLang="en-US" smtClean="0"/>
              <a:t>to what happens in children</a:t>
            </a:r>
            <a:r>
              <a:rPr lang="he-IL" altLang="en-US" smtClean="0"/>
              <a:t>- </a:t>
            </a:r>
            <a:r>
              <a:rPr lang="en-US" altLang="en-US" smtClean="0"/>
              <a:t> </a:t>
            </a:r>
            <a:br>
              <a:rPr lang="en-US" altLang="en-US" smtClean="0"/>
            </a:br>
            <a:r>
              <a:rPr lang="en-US" altLang="en-US" smtClean="0"/>
              <a:t>gender dysphoria rarely changes in adolescents who had been gender dysphoric since childhood and remained so after puberty   </a:t>
            </a:r>
          </a:p>
        </p:txBody>
      </p:sp>
      <p:pic>
        <p:nvPicPr>
          <p:cNvPr id="25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3606800"/>
            <a:ext cx="437832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09" y="550409"/>
            <a:ext cx="11862391" cy="1325563"/>
          </a:xfrm>
          <a:extLst/>
        </p:spPr>
        <p:txBody>
          <a:bodyPr rtlCol="0">
            <a:normAutofit fontScale="90000"/>
          </a:bodyPr>
          <a:lstStyle/>
          <a:p>
            <a:pPr eaLnBrk="1" fontAlgn="auto" hangingPunct="1">
              <a:lnSpc>
                <a:spcPct val="150000"/>
              </a:lnSpc>
              <a:spcAft>
                <a:spcPts val="0"/>
              </a:spcAft>
              <a:defRPr/>
            </a:pPr>
            <a:r>
              <a:rPr lang="en-GB" sz="40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Diagnosis</a:t>
            </a:r>
            <a:r>
              <a:rPr lang="en-GB" sz="36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
            </a:r>
            <a:br>
              <a:rPr lang="en-GB" sz="36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br>
            <a:r>
              <a:rPr lang="en-US" sz="3100" b="1" dirty="0" smtClean="0">
                <a:latin typeface="+mn-lt"/>
                <a:cs typeface="Arial" panose="020B0604020202020204" pitchFamily="34" charset="0"/>
              </a:rPr>
              <a:t>A. </a:t>
            </a:r>
            <a:r>
              <a:rPr lang="en-US" sz="3100" dirty="0">
                <a:latin typeface="+mn-lt"/>
                <a:cs typeface="Arial" panose="020B0604020202020204" pitchFamily="34" charset="0"/>
              </a:rPr>
              <a:t>Stron</a:t>
            </a:r>
            <a:r>
              <a:rPr lang="en-US" sz="3100" dirty="0" smtClean="0">
                <a:latin typeface="+mn-lt"/>
                <a:cs typeface="Arial" panose="020B0604020202020204" pitchFamily="34" charset="0"/>
              </a:rPr>
              <a:t>g and Persistent </a:t>
            </a:r>
            <a:r>
              <a:rPr lang="en-US" sz="3100" b="1" dirty="0">
                <a:latin typeface="+mn-lt"/>
                <a:cs typeface="Arial" panose="020B0604020202020204" pitchFamily="34" charset="0"/>
              </a:rPr>
              <a:t>Cross-gender</a:t>
            </a:r>
            <a:r>
              <a:rPr lang="en-US" sz="3100" b="1" dirty="0" smtClean="0">
                <a:latin typeface="+mn-lt"/>
                <a:cs typeface="Arial" panose="020B0604020202020204" pitchFamily="34" charset="0"/>
              </a:rPr>
              <a:t> Identification</a:t>
            </a:r>
            <a:r>
              <a:rPr lang="en-US" sz="3100" b="1" dirty="0">
                <a:latin typeface="+mn-lt"/>
                <a:cs typeface="Arial" panose="020B0604020202020204" pitchFamily="34" charset="0"/>
              </a:rPr>
              <a:t/>
            </a:r>
            <a:br>
              <a:rPr lang="en-US" sz="3100" b="1" dirty="0">
                <a:latin typeface="+mn-lt"/>
                <a:cs typeface="Arial" panose="020B0604020202020204" pitchFamily="34" charset="0"/>
              </a:rPr>
            </a:br>
            <a:endParaRPr lang="en-US" sz="3100" b="1" dirty="0">
              <a:ln w="12700">
                <a:solidFill>
                  <a:srgbClr val="C00000"/>
                </a:solidFill>
                <a:prstDash val="solid"/>
              </a:ln>
              <a:solidFill>
                <a:srgbClr val="C00000"/>
              </a:solidFill>
              <a:effectLst>
                <a:outerShdw dist="38100" dir="2640000" algn="bl" rotWithShape="0">
                  <a:schemeClr val="accent1"/>
                </a:outerShdw>
              </a:effectLst>
              <a:latin typeface="+mn-lt"/>
              <a:ea typeface="+mn-ea"/>
              <a:cs typeface="Arial" panose="020B0604020202020204" pitchFamily="34" charset="0"/>
            </a:endParaRPr>
          </a:p>
        </p:txBody>
      </p:sp>
      <p:pic>
        <p:nvPicPr>
          <p:cNvPr id="2662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58300" y="4933950"/>
            <a:ext cx="19113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7975" y="5018088"/>
            <a:ext cx="20510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30200" y="1784350"/>
            <a:ext cx="10964863" cy="4351338"/>
          </a:xfrm>
        </p:spPr>
        <p:txBody>
          <a:bodyPr rtlCol="0">
            <a:noAutofit/>
          </a:bodyPr>
          <a:lstStyle/>
          <a:p>
            <a:pPr eaLnBrk="1" fontAlgn="auto" hangingPunct="1">
              <a:spcAft>
                <a:spcPts val="0"/>
              </a:spcAft>
              <a:defRPr/>
            </a:pPr>
            <a:r>
              <a:rPr lang="en-US" sz="2400" dirty="0" smtClean="0"/>
              <a:t>In </a:t>
            </a:r>
            <a:r>
              <a:rPr lang="en-US" sz="2400" dirty="0"/>
              <a:t>children, </a:t>
            </a:r>
            <a:r>
              <a:rPr lang="en-US" sz="2400" dirty="0" smtClean="0"/>
              <a:t>it is </a:t>
            </a:r>
            <a:r>
              <a:rPr lang="en-US" sz="2400" dirty="0"/>
              <a:t>manifested by </a:t>
            </a:r>
            <a:r>
              <a:rPr lang="en-US" sz="2400" dirty="0" smtClean="0"/>
              <a:t>4 </a:t>
            </a:r>
            <a:r>
              <a:rPr lang="en-US" sz="2400" dirty="0"/>
              <a:t>(or </a:t>
            </a:r>
            <a:r>
              <a:rPr lang="en-US" sz="2400" dirty="0" smtClean="0"/>
              <a:t>more) of </a:t>
            </a:r>
            <a:r>
              <a:rPr lang="en-US" sz="2400" dirty="0"/>
              <a:t>the following:</a:t>
            </a:r>
          </a:p>
          <a:p>
            <a:pPr marL="511175" lvl="1" eaLnBrk="1" fontAlgn="auto" hangingPunct="1">
              <a:lnSpc>
                <a:spcPts val="2800"/>
              </a:lnSpc>
              <a:spcAft>
                <a:spcPts val="0"/>
              </a:spcAft>
              <a:buFont typeface="Wingdings" panose="05000000000000000000" pitchFamily="2" charset="2"/>
              <a:buChar char="Ø"/>
              <a:defRPr/>
            </a:pPr>
            <a:r>
              <a:rPr lang="en-US" sz="2000" dirty="0"/>
              <a:t>1. Repeatedly stated desire to be, or insistence that he </a:t>
            </a:r>
            <a:r>
              <a:rPr lang="en-US" sz="2000" dirty="0" smtClean="0"/>
              <a:t>or she </a:t>
            </a:r>
            <a:r>
              <a:rPr lang="en-US" sz="2000" dirty="0"/>
              <a:t>is, the other </a:t>
            </a:r>
            <a:r>
              <a:rPr lang="en-US" sz="2000" dirty="0" smtClean="0"/>
              <a:t>sex</a:t>
            </a:r>
          </a:p>
          <a:p>
            <a:pPr marL="511175" lvl="1" eaLnBrk="1" fontAlgn="auto" hangingPunct="1">
              <a:lnSpc>
                <a:spcPts val="2800"/>
              </a:lnSpc>
              <a:spcAft>
                <a:spcPts val="0"/>
              </a:spcAft>
              <a:buFont typeface="Wingdings" panose="05000000000000000000" pitchFamily="2" charset="2"/>
              <a:buChar char="Ø"/>
              <a:defRPr/>
            </a:pPr>
            <a:r>
              <a:rPr lang="en-US" sz="2000" dirty="0" smtClean="0"/>
              <a:t>2</a:t>
            </a:r>
            <a:r>
              <a:rPr lang="en-US" sz="2000" dirty="0"/>
              <a:t>. In boys, preference for cross-dressing or </a:t>
            </a:r>
            <a:r>
              <a:rPr lang="en-US" sz="2000" dirty="0" smtClean="0"/>
              <a:t>simulating female attire</a:t>
            </a:r>
            <a:br>
              <a:rPr lang="en-US" sz="2000" dirty="0" smtClean="0"/>
            </a:br>
            <a:r>
              <a:rPr lang="he-IL" sz="2000" dirty="0" smtClean="0"/>
              <a:t>   </a:t>
            </a:r>
            <a:r>
              <a:rPr lang="en-US" sz="2000" dirty="0" smtClean="0"/>
              <a:t> </a:t>
            </a:r>
            <a:r>
              <a:rPr lang="en-US" sz="2000" dirty="0"/>
              <a:t>in girls, insistence </a:t>
            </a:r>
            <a:r>
              <a:rPr lang="en-US" sz="2000" dirty="0" smtClean="0"/>
              <a:t>on </a:t>
            </a:r>
            <a:r>
              <a:rPr lang="en-US" sz="2000" dirty="0"/>
              <a:t>wearing </a:t>
            </a:r>
            <a:r>
              <a:rPr lang="en-US" sz="2000" dirty="0" smtClean="0"/>
              <a:t>only stereotypical </a:t>
            </a:r>
            <a:r>
              <a:rPr lang="en-US" sz="2000" dirty="0"/>
              <a:t>masculine </a:t>
            </a:r>
            <a:r>
              <a:rPr lang="en-US" sz="2000" dirty="0" smtClean="0"/>
              <a:t>clothing</a:t>
            </a:r>
            <a:r>
              <a:rPr lang="he-IL" sz="2000" dirty="0" smtClean="0"/>
              <a:t> </a:t>
            </a:r>
            <a:endParaRPr lang="en-US" sz="2000" dirty="0" smtClean="0"/>
          </a:p>
          <a:p>
            <a:pPr marL="511175" lvl="1" eaLnBrk="1" fontAlgn="auto" hangingPunct="1">
              <a:lnSpc>
                <a:spcPts val="2800"/>
              </a:lnSpc>
              <a:spcAft>
                <a:spcPts val="0"/>
              </a:spcAft>
              <a:buFont typeface="Wingdings" panose="05000000000000000000" pitchFamily="2" charset="2"/>
              <a:buChar char="Ø"/>
              <a:defRPr/>
            </a:pPr>
            <a:r>
              <a:rPr lang="en-US" sz="2000" dirty="0" smtClean="0"/>
              <a:t>3</a:t>
            </a:r>
            <a:r>
              <a:rPr lang="en-US" sz="2000" dirty="0"/>
              <a:t>. Strong and persistent preferences for cross-sex </a:t>
            </a:r>
            <a:r>
              <a:rPr lang="en-US" sz="2000" dirty="0" smtClean="0"/>
              <a:t>roles in </a:t>
            </a:r>
            <a:r>
              <a:rPr lang="en-US" sz="2000" dirty="0"/>
              <a:t>make-believe play or </a:t>
            </a:r>
            <a:r>
              <a:rPr lang="en-US" sz="2000" dirty="0" smtClean="0"/>
              <a:t/>
            </a:r>
            <a:br>
              <a:rPr lang="en-US" sz="2000" dirty="0" smtClean="0"/>
            </a:br>
            <a:r>
              <a:rPr lang="en-US" sz="2000" dirty="0" smtClean="0"/>
              <a:t>    persistent fantasies of being the </a:t>
            </a:r>
            <a:r>
              <a:rPr lang="en-US" sz="2000" dirty="0"/>
              <a:t>other </a:t>
            </a:r>
            <a:r>
              <a:rPr lang="en-US" sz="2000" dirty="0" smtClean="0"/>
              <a:t>sex</a:t>
            </a:r>
            <a:r>
              <a:rPr lang="he-IL" sz="2000" dirty="0" smtClean="0"/>
              <a:t> </a:t>
            </a:r>
            <a:endParaRPr lang="en-US" sz="2000" dirty="0" smtClean="0"/>
          </a:p>
          <a:p>
            <a:pPr marL="511175" lvl="1" eaLnBrk="1" fontAlgn="auto" hangingPunct="1">
              <a:lnSpc>
                <a:spcPts val="2800"/>
              </a:lnSpc>
              <a:spcAft>
                <a:spcPts val="0"/>
              </a:spcAft>
              <a:buFont typeface="Wingdings" panose="05000000000000000000" pitchFamily="2" charset="2"/>
              <a:buChar char="Ø"/>
              <a:defRPr/>
            </a:pPr>
            <a:r>
              <a:rPr lang="en-US" sz="2000" dirty="0" smtClean="0"/>
              <a:t>4</a:t>
            </a:r>
            <a:r>
              <a:rPr lang="en-US" sz="2000" dirty="0"/>
              <a:t>. Intense desire to participate in the stereotypical </a:t>
            </a:r>
            <a:r>
              <a:rPr lang="en-US" sz="2000" dirty="0" smtClean="0"/>
              <a:t>games of </a:t>
            </a:r>
            <a:r>
              <a:rPr lang="en-US" sz="2000" dirty="0"/>
              <a:t>the other </a:t>
            </a:r>
            <a:r>
              <a:rPr lang="en-US" sz="2000" dirty="0" smtClean="0"/>
              <a:t>sex</a:t>
            </a:r>
            <a:r>
              <a:rPr lang="he-IL" sz="2000" dirty="0" smtClean="0"/>
              <a:t> </a:t>
            </a:r>
            <a:endParaRPr lang="en-US" sz="2000" dirty="0" smtClean="0"/>
          </a:p>
          <a:p>
            <a:pPr marL="511175" lvl="1" eaLnBrk="1" fontAlgn="auto" hangingPunct="1">
              <a:lnSpc>
                <a:spcPts val="2800"/>
              </a:lnSpc>
              <a:spcAft>
                <a:spcPts val="0"/>
              </a:spcAft>
              <a:buFont typeface="Wingdings" panose="05000000000000000000" pitchFamily="2" charset="2"/>
              <a:buChar char="Ø"/>
              <a:defRPr/>
            </a:pPr>
            <a:r>
              <a:rPr lang="en-US" sz="2000" dirty="0" smtClean="0"/>
              <a:t>5</a:t>
            </a:r>
            <a:r>
              <a:rPr lang="en-US" sz="2000" dirty="0"/>
              <a:t>. Strong preference for playmates of the other </a:t>
            </a:r>
            <a:r>
              <a:rPr lang="en-US" sz="2000" dirty="0" smtClean="0"/>
              <a:t>sex</a:t>
            </a:r>
            <a:r>
              <a:rPr lang="he-IL" sz="2000" dirty="0" smtClean="0"/>
              <a:t> </a:t>
            </a:r>
            <a:endParaRPr lang="en-US" sz="2000" dirty="0" smtClean="0"/>
          </a:p>
          <a:p>
            <a:pPr marL="0" indent="0" eaLnBrk="1" fontAlgn="auto" hangingPunct="1">
              <a:spcAft>
                <a:spcPts val="0"/>
              </a:spcAft>
              <a:buFont typeface="Arial" panose="020B0604020202020204" pitchFamily="34" charset="0"/>
              <a:buNone/>
              <a:defRPr/>
            </a:pP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550" y="444617"/>
            <a:ext cx="11626450" cy="1442773"/>
          </a:xfrm>
          <a:extLst/>
        </p:spPr>
        <p:txBody>
          <a:bodyPr rtlCol="0">
            <a:normAutofit fontScale="90000"/>
          </a:bodyPr>
          <a:lstStyle/>
          <a:p>
            <a:pPr marL="58738" indent="-58738" eaLnBrk="1" fontAlgn="auto" hangingPunct="1">
              <a:lnSpc>
                <a:spcPts val="4400"/>
              </a:lnSpc>
              <a:spcAft>
                <a:spcPts val="0"/>
              </a:spcAft>
              <a:tabLst>
                <a:tab pos="403225" algn="l"/>
              </a:tabLst>
              <a:defRPr/>
            </a:pPr>
            <a:r>
              <a:rPr lang="en-GB" sz="4000" b="1" dirty="0" smtClean="0">
                <a:ln w="12700">
                  <a:solidFill>
                    <a:srgbClr val="C00000"/>
                  </a:solidFill>
                  <a:prstDash val="solid"/>
                </a:ln>
                <a:solidFill>
                  <a:srgbClr val="C00000"/>
                </a:solidFill>
                <a:latin typeface="+mn-lt"/>
                <a:ea typeface="+mn-ea"/>
                <a:cs typeface="+mn-cs"/>
              </a:rPr>
              <a:t>Diagnosis-</a:t>
            </a:r>
            <a:r>
              <a:rPr lang="en-GB" sz="36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
            </a:r>
            <a:br>
              <a:rPr lang="en-GB" sz="36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br>
            <a:r>
              <a:rPr lang="en-GB" sz="3100" b="1" dirty="0" smtClean="0">
                <a:ln w="12700">
                  <a:solidFill>
                    <a:srgbClr val="C00000"/>
                  </a:solidFill>
                  <a:prstDash val="solid"/>
                </a:ln>
                <a:effectLst>
                  <a:outerShdw blurRad="38100" dist="38100" dir="2700000" algn="tl">
                    <a:srgbClr val="000000">
                      <a:alpha val="43137"/>
                    </a:srgbClr>
                  </a:outerShdw>
                </a:effectLst>
                <a:latin typeface="+mn-lt"/>
                <a:ea typeface="+mn-ea"/>
                <a:cs typeface="+mn-cs"/>
              </a:rPr>
              <a:t>B</a:t>
            </a:r>
            <a:r>
              <a:rPr lang="en-GB" sz="3100" b="1" dirty="0" smtClean="0">
                <a:ln w="12700">
                  <a:solidFill>
                    <a:srgbClr val="C00000"/>
                  </a:solidFill>
                  <a:prstDash val="solid"/>
                </a:ln>
                <a:effectLst>
                  <a:outerShdw dist="38100" dir="2640000" algn="bl" rotWithShape="0">
                    <a:schemeClr val="accent1"/>
                  </a:outerShdw>
                </a:effectLst>
                <a:latin typeface="+mn-lt"/>
                <a:ea typeface="+mn-ea"/>
                <a:cs typeface="+mn-cs"/>
              </a:rPr>
              <a:t>.</a:t>
            </a:r>
            <a:r>
              <a:rPr lang="he-IL" sz="3100" b="1" dirty="0" smtClean="0">
                <a:ln w="12700">
                  <a:solidFill>
                    <a:srgbClr val="C00000"/>
                  </a:solidFill>
                  <a:prstDash val="solid"/>
                </a:ln>
                <a:solidFill>
                  <a:srgbClr val="C00000"/>
                </a:solidFill>
                <a:effectLst>
                  <a:outerShdw dist="38100" dir="2640000" algn="bl" rotWithShape="0">
                    <a:schemeClr val="accent1"/>
                  </a:outerShdw>
                </a:effectLst>
                <a:latin typeface="+mn-lt"/>
                <a:ea typeface="+mn-ea"/>
                <a:cs typeface="+mn-cs"/>
              </a:rPr>
              <a:t> </a:t>
            </a:r>
            <a:r>
              <a:rPr lang="en-US" sz="3100" b="1" dirty="0">
                <a:latin typeface="+mn-lt"/>
                <a:cs typeface="Arial" panose="020B0604020202020204" pitchFamily="34" charset="0"/>
              </a:rPr>
              <a:t>Persistent discomfort </a:t>
            </a:r>
            <a:r>
              <a:rPr lang="en-US" sz="3100" dirty="0">
                <a:latin typeface="+mn-lt"/>
                <a:cs typeface="Arial" panose="020B0604020202020204" pitchFamily="34" charset="0"/>
              </a:rPr>
              <a:t>with his or her sex or sense of inappropriateness </a:t>
            </a:r>
            <a:r>
              <a:rPr lang="en-US" sz="3100" dirty="0" smtClean="0">
                <a:latin typeface="+mn-lt"/>
                <a:cs typeface="Arial" panose="020B0604020202020204" pitchFamily="34" charset="0"/>
              </a:rPr>
              <a:t>in     the </a:t>
            </a:r>
            <a:r>
              <a:rPr lang="en-US" sz="3100" b="1" dirty="0">
                <a:latin typeface="+mn-lt"/>
                <a:cs typeface="Arial" panose="020B0604020202020204" pitchFamily="34" charset="0"/>
              </a:rPr>
              <a:t>gender role </a:t>
            </a:r>
            <a:r>
              <a:rPr lang="en-US" sz="3100" dirty="0">
                <a:latin typeface="+mn-lt"/>
                <a:cs typeface="Arial" panose="020B0604020202020204" pitchFamily="34" charset="0"/>
              </a:rPr>
              <a:t>of that sex </a:t>
            </a:r>
            <a:br>
              <a:rPr lang="en-US" sz="3100" dirty="0">
                <a:latin typeface="+mn-lt"/>
                <a:cs typeface="Arial" panose="020B0604020202020204" pitchFamily="34" charset="0"/>
              </a:rPr>
            </a:br>
            <a:endParaRPr lang="en-US" sz="3100" dirty="0">
              <a:latin typeface="+mn-lt"/>
              <a:cs typeface="Arial" panose="020B0604020202020204" pitchFamily="34" charset="0"/>
            </a:endParaRPr>
          </a:p>
        </p:txBody>
      </p:sp>
      <p:sp>
        <p:nvSpPr>
          <p:cNvPr id="28675" name="Content Placeholder 2"/>
          <p:cNvSpPr>
            <a:spLocks noGrp="1"/>
          </p:cNvSpPr>
          <p:nvPr>
            <p:ph idx="1"/>
          </p:nvPr>
        </p:nvSpPr>
        <p:spPr>
          <a:xfrm>
            <a:off x="565150" y="2093913"/>
            <a:ext cx="11104563" cy="4851400"/>
          </a:xfrm>
        </p:spPr>
        <p:txBody>
          <a:bodyPr/>
          <a:lstStyle/>
          <a:p>
            <a:pPr eaLnBrk="1" hangingPunct="1"/>
            <a:r>
              <a:rPr lang="en-US" altLang="en-US" smtClean="0"/>
              <a:t>In children, the disturbance is manifested by any of the following</a:t>
            </a:r>
            <a:r>
              <a:rPr lang="en-GB" altLang="en-US" b="1" smtClean="0"/>
              <a:t> </a:t>
            </a:r>
            <a:endParaRPr lang="en-US" altLang="en-US" smtClean="0"/>
          </a:p>
          <a:p>
            <a:pPr marL="457200" lvl="1" indent="0" eaLnBrk="1" hangingPunct="1">
              <a:buFont typeface="Arial" panose="020B0604020202020204" pitchFamily="34" charset="0"/>
              <a:buNone/>
            </a:pPr>
            <a:r>
              <a:rPr lang="en-US" altLang="en-US" sz="2800" smtClean="0"/>
              <a:t>1. In boys</a:t>
            </a:r>
          </a:p>
          <a:p>
            <a:pPr lvl="2" eaLnBrk="1" hangingPunct="1"/>
            <a:r>
              <a:rPr lang="en-US" altLang="en-US" sz="2400" smtClean="0"/>
              <a:t>assertion that his penis or testes is disgusting</a:t>
            </a:r>
            <a:r>
              <a:rPr lang="he-IL" altLang="en-US" sz="2400" smtClean="0"/>
              <a:t> </a:t>
            </a:r>
            <a:r>
              <a:rPr lang="en-US" altLang="en-US" sz="2400" smtClean="0"/>
              <a:t>or will disappear</a:t>
            </a:r>
          </a:p>
          <a:p>
            <a:pPr lvl="2" eaLnBrk="1" hangingPunct="1"/>
            <a:r>
              <a:rPr lang="en-US" altLang="en-US" sz="2400" smtClean="0"/>
              <a:t>assertion that it would be better</a:t>
            </a:r>
            <a:r>
              <a:rPr lang="he-IL" altLang="en-US" sz="2400" smtClean="0"/>
              <a:t> </a:t>
            </a:r>
            <a:r>
              <a:rPr lang="en-US" altLang="en-US" sz="2400" smtClean="0"/>
              <a:t>not to have a penis</a:t>
            </a:r>
          </a:p>
          <a:p>
            <a:pPr lvl="2" eaLnBrk="1" hangingPunct="1"/>
            <a:r>
              <a:rPr lang="en-US" altLang="en-US" sz="2400" smtClean="0"/>
              <a:t>aversion toward rough-and</a:t>
            </a:r>
            <a:r>
              <a:rPr lang="he-IL" altLang="en-US" sz="2400" smtClean="0"/>
              <a:t> </a:t>
            </a:r>
            <a:r>
              <a:rPr lang="en-US" altLang="en-US" sz="2400" smtClean="0"/>
              <a:t>tumble</a:t>
            </a:r>
            <a:r>
              <a:rPr lang="he-IL" altLang="en-US" sz="2400" smtClean="0"/>
              <a:t> </a:t>
            </a:r>
            <a:r>
              <a:rPr lang="en-US" altLang="en-US" sz="2400" smtClean="0"/>
              <a:t>play and rejection of male stereotypical toys,</a:t>
            </a:r>
            <a:r>
              <a:rPr lang="he-IL" altLang="en-US" sz="2400" smtClean="0"/>
              <a:t> </a:t>
            </a:r>
            <a:r>
              <a:rPr lang="en-US" altLang="en-US" sz="2400" smtClean="0"/>
              <a:t>games, &amp; activities</a:t>
            </a:r>
            <a:r>
              <a:rPr lang="he-IL" altLang="en-US" sz="2400" smtClean="0"/>
              <a:t> </a:t>
            </a:r>
            <a:endParaRPr lang="en-US" altLang="en-US" sz="2400" smtClean="0"/>
          </a:p>
          <a:p>
            <a:pPr marL="457200" lvl="1" indent="0" eaLnBrk="1" hangingPunct="1">
              <a:buFont typeface="Arial" panose="020B0604020202020204" pitchFamily="34" charset="0"/>
              <a:buNone/>
            </a:pPr>
            <a:r>
              <a:rPr lang="en-US" altLang="en-US" sz="2800" smtClean="0"/>
              <a:t>2. In girls</a:t>
            </a:r>
          </a:p>
          <a:p>
            <a:pPr lvl="2" eaLnBrk="1" hangingPunct="1"/>
            <a:r>
              <a:rPr lang="en-US" altLang="en-US" sz="2400" smtClean="0"/>
              <a:t> rejection of urinating in a sitting position</a:t>
            </a:r>
            <a:endParaRPr lang="en-GB" altLang="en-US" sz="2400" smtClean="0"/>
          </a:p>
          <a:p>
            <a:pPr lvl="2" eaLnBrk="1" hangingPunct="1"/>
            <a:r>
              <a:rPr lang="en-US" altLang="en-US" sz="2400" smtClean="0"/>
              <a:t>assertion that she has or will grow a penis</a:t>
            </a:r>
          </a:p>
          <a:p>
            <a:pPr lvl="2" eaLnBrk="1" hangingPunct="1"/>
            <a:r>
              <a:rPr lang="en-US" altLang="en-US" sz="2400" smtClean="0"/>
              <a:t>assertion</a:t>
            </a:r>
            <a:r>
              <a:rPr lang="he-IL" altLang="en-US" sz="2400" smtClean="0"/>
              <a:t> </a:t>
            </a:r>
            <a:r>
              <a:rPr lang="en-US" altLang="en-US" sz="2400" smtClean="0"/>
              <a:t>that she does not want to grow breasts or</a:t>
            </a:r>
            <a:r>
              <a:rPr lang="he-IL" altLang="en-US" sz="2400" smtClean="0"/>
              <a:t> </a:t>
            </a:r>
            <a:r>
              <a:rPr lang="en-US" altLang="en-US" sz="2400" smtClean="0"/>
              <a:t>menstruate</a:t>
            </a:r>
          </a:p>
          <a:p>
            <a:pPr lvl="2" eaLnBrk="1" hangingPunct="1"/>
            <a:r>
              <a:rPr lang="en-US" altLang="en-US" sz="2400" smtClean="0"/>
              <a:t>marked aversion toward normative</a:t>
            </a:r>
            <a:r>
              <a:rPr lang="he-IL" altLang="en-US" sz="2400" smtClean="0"/>
              <a:t> </a:t>
            </a:r>
            <a:r>
              <a:rPr lang="en-US" altLang="en-US" sz="2400" smtClean="0"/>
              <a:t>feminine clothing</a:t>
            </a:r>
            <a:r>
              <a:rPr lang="he-IL" altLang="en-US" sz="2400" smtClean="0"/>
              <a:t> </a:t>
            </a:r>
            <a:endParaRPr lang="en-US" altLang="en-US"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0"/>
            <a:ext cx="10515600" cy="1325563"/>
          </a:xfrm>
          <a:extLst/>
        </p:spPr>
        <p:txBody>
          <a:bodyPr rtlCol="0">
            <a:normAutofit/>
          </a:bodyPr>
          <a:lstStyle/>
          <a:p>
            <a:pPr eaLnBrk="1" fontAlgn="auto" hangingPunct="1">
              <a:spcAft>
                <a:spcPts val="0"/>
              </a:spcAft>
              <a:defRPr/>
            </a:pPr>
            <a:r>
              <a:rPr lang="en-GB" sz="3600" b="1" dirty="0" smtClean="0">
                <a:ln w="12700">
                  <a:solidFill>
                    <a:srgbClr val="C00000"/>
                  </a:solidFill>
                  <a:prstDash val="solid"/>
                </a:ln>
                <a:solidFill>
                  <a:srgbClr val="C00000"/>
                </a:solidFill>
                <a:latin typeface="+mn-lt"/>
                <a:ea typeface="+mn-ea"/>
                <a:cs typeface="+mn-cs"/>
              </a:rPr>
              <a:t>Diagnosis</a:t>
            </a:r>
            <a:r>
              <a:rPr lang="he-IL" sz="3600" b="1" dirty="0" smtClean="0">
                <a:ln w="12700">
                  <a:solidFill>
                    <a:srgbClr val="C00000"/>
                  </a:solidFill>
                  <a:prstDash val="solid"/>
                </a:ln>
                <a:solidFill>
                  <a:srgbClr val="C00000"/>
                </a:solidFill>
                <a:latin typeface="+mn-lt"/>
                <a:ea typeface="+mn-ea"/>
                <a:cs typeface="+mn-cs"/>
              </a:rPr>
              <a:t> </a:t>
            </a:r>
            <a:r>
              <a:rPr lang="en-GB" sz="3600" b="1" dirty="0" smtClean="0">
                <a:ln w="12700">
                  <a:solidFill>
                    <a:srgbClr val="C00000"/>
                  </a:solidFill>
                  <a:prstDash val="solid"/>
                </a:ln>
                <a:solidFill>
                  <a:srgbClr val="C00000"/>
                </a:solidFill>
                <a:latin typeface="+mn-lt"/>
                <a:ea typeface="+mn-ea"/>
                <a:cs typeface="+mn-cs"/>
              </a:rPr>
              <a:t>- </a:t>
            </a:r>
            <a:r>
              <a:rPr lang="en-GB" sz="3600" b="1" dirty="0" err="1">
                <a:ln w="12700">
                  <a:solidFill>
                    <a:srgbClr val="C00000"/>
                  </a:solidFill>
                  <a:prstDash val="solid"/>
                </a:ln>
                <a:solidFill>
                  <a:srgbClr val="C00000"/>
                </a:solidFill>
                <a:latin typeface="+mn-lt"/>
                <a:ea typeface="+mn-ea"/>
                <a:cs typeface="+mn-cs"/>
              </a:rPr>
              <a:t>i</a:t>
            </a:r>
            <a:r>
              <a:rPr lang="en-US" sz="3600" b="1" dirty="0" smtClean="0">
                <a:ln w="12700">
                  <a:solidFill>
                    <a:srgbClr val="C00000"/>
                  </a:solidFill>
                  <a:prstDash val="solid"/>
                </a:ln>
                <a:solidFill>
                  <a:srgbClr val="C00000"/>
                </a:solidFill>
                <a:latin typeface="+mn-lt"/>
                <a:ea typeface="+mn-ea"/>
                <a:cs typeface="+mn-cs"/>
              </a:rPr>
              <a:t>n </a:t>
            </a:r>
            <a:r>
              <a:rPr lang="en-US" sz="3600" b="1" dirty="0">
                <a:ln w="12700">
                  <a:solidFill>
                    <a:srgbClr val="C00000"/>
                  </a:solidFill>
                  <a:prstDash val="solid"/>
                </a:ln>
                <a:solidFill>
                  <a:srgbClr val="C00000"/>
                </a:solidFill>
                <a:latin typeface="+mn-lt"/>
                <a:ea typeface="+mn-ea"/>
                <a:cs typeface="+mn-cs"/>
              </a:rPr>
              <a:t>Adolescents </a:t>
            </a:r>
            <a:r>
              <a:rPr lang="en-US" sz="3600" b="1" dirty="0" smtClean="0">
                <a:ln w="12700">
                  <a:solidFill>
                    <a:srgbClr val="C00000"/>
                  </a:solidFill>
                  <a:prstDash val="solid"/>
                </a:ln>
                <a:solidFill>
                  <a:srgbClr val="C00000"/>
                </a:solidFill>
                <a:latin typeface="+mn-lt"/>
                <a:ea typeface="+mn-ea"/>
                <a:cs typeface="+mn-cs"/>
              </a:rPr>
              <a:t>&amp; </a:t>
            </a:r>
            <a:r>
              <a:rPr lang="en-US" sz="3600" b="1" dirty="0">
                <a:ln w="12700">
                  <a:solidFill>
                    <a:srgbClr val="C00000"/>
                  </a:solidFill>
                  <a:prstDash val="solid"/>
                </a:ln>
                <a:solidFill>
                  <a:srgbClr val="C00000"/>
                </a:solidFill>
                <a:latin typeface="+mn-lt"/>
                <a:ea typeface="+mn-ea"/>
                <a:cs typeface="+mn-cs"/>
              </a:rPr>
              <a:t>Adults</a:t>
            </a:r>
          </a:p>
        </p:txBody>
      </p:sp>
      <p:sp>
        <p:nvSpPr>
          <p:cNvPr id="3" name="Content Placeholder 2"/>
          <p:cNvSpPr>
            <a:spLocks noGrp="1"/>
          </p:cNvSpPr>
          <p:nvPr>
            <p:ph idx="1"/>
          </p:nvPr>
        </p:nvSpPr>
        <p:spPr>
          <a:xfrm>
            <a:off x="838200" y="1473200"/>
            <a:ext cx="10966450" cy="4351338"/>
          </a:xfrm>
        </p:spPr>
        <p:txBody>
          <a:bodyPr rtlCol="0">
            <a:noAutofit/>
          </a:bodyPr>
          <a:lstStyle/>
          <a:p>
            <a:pPr marL="457200" indent="-457200" eaLnBrk="1" fontAlgn="auto" hangingPunct="1">
              <a:spcAft>
                <a:spcPts val="0"/>
              </a:spcAft>
              <a:buFont typeface="Arial" panose="020B0604020202020204" pitchFamily="34" charset="0"/>
              <a:buAutoNum type="alphaUcPeriod"/>
              <a:defRPr/>
            </a:pPr>
            <a:r>
              <a:rPr lang="en-US" sz="2400" dirty="0">
                <a:cs typeface="Arial" panose="020B0604020202020204" pitchFamily="34" charset="0"/>
              </a:rPr>
              <a:t>Persistent </a:t>
            </a:r>
            <a:r>
              <a:rPr lang="en-US" sz="2400" b="1" dirty="0">
                <a:cs typeface="Arial" panose="020B0604020202020204" pitchFamily="34" charset="0"/>
              </a:rPr>
              <a:t>Cross-gender </a:t>
            </a:r>
            <a:r>
              <a:rPr lang="en-US" sz="2400" b="1" dirty="0"/>
              <a:t>Identification </a:t>
            </a:r>
            <a:r>
              <a:rPr lang="he-IL" sz="2400" b="1" dirty="0" smtClean="0"/>
              <a:t> </a:t>
            </a:r>
            <a:endParaRPr lang="en-US" sz="2400" b="1" dirty="0" smtClean="0"/>
          </a:p>
          <a:p>
            <a:pPr lvl="1" eaLnBrk="1" fontAlgn="auto" hangingPunct="1">
              <a:spcAft>
                <a:spcPts val="0"/>
              </a:spcAft>
              <a:defRPr/>
            </a:pPr>
            <a:r>
              <a:rPr lang="en-US" dirty="0" smtClean="0"/>
              <a:t>a stated desire to be the other sex</a:t>
            </a:r>
          </a:p>
          <a:p>
            <a:pPr lvl="1" eaLnBrk="1" fontAlgn="auto" hangingPunct="1">
              <a:spcAft>
                <a:spcPts val="0"/>
              </a:spcAft>
              <a:defRPr/>
            </a:pPr>
            <a:r>
              <a:rPr lang="en-US" dirty="0" smtClean="0"/>
              <a:t>frequent </a:t>
            </a:r>
            <a:r>
              <a:rPr lang="en-US" dirty="0"/>
              <a:t>passing as the other </a:t>
            </a:r>
            <a:r>
              <a:rPr lang="en-US" dirty="0" smtClean="0"/>
              <a:t>sex</a:t>
            </a:r>
          </a:p>
          <a:p>
            <a:pPr lvl="1" eaLnBrk="1" fontAlgn="auto" hangingPunct="1">
              <a:spcAft>
                <a:spcPts val="0"/>
              </a:spcAft>
              <a:defRPr/>
            </a:pPr>
            <a:r>
              <a:rPr lang="en-US" dirty="0" smtClean="0"/>
              <a:t>desire </a:t>
            </a:r>
            <a:r>
              <a:rPr lang="en-US" dirty="0"/>
              <a:t>to live or </a:t>
            </a:r>
            <a:r>
              <a:rPr lang="en-US" dirty="0" smtClean="0"/>
              <a:t>be treated </a:t>
            </a:r>
            <a:r>
              <a:rPr lang="en-US" dirty="0"/>
              <a:t>as the other </a:t>
            </a:r>
            <a:r>
              <a:rPr lang="en-US" dirty="0" smtClean="0"/>
              <a:t>sex</a:t>
            </a:r>
          </a:p>
          <a:p>
            <a:pPr lvl="1" eaLnBrk="1" fontAlgn="auto" hangingPunct="1">
              <a:spcAft>
                <a:spcPts val="0"/>
              </a:spcAft>
              <a:defRPr/>
            </a:pPr>
            <a:r>
              <a:rPr lang="en-US" dirty="0" smtClean="0"/>
              <a:t>the </a:t>
            </a:r>
            <a:r>
              <a:rPr lang="en-US" dirty="0"/>
              <a:t>conviction that he or </a:t>
            </a:r>
            <a:r>
              <a:rPr lang="en-US" dirty="0" smtClean="0"/>
              <a:t>she has </a:t>
            </a:r>
            <a:r>
              <a:rPr lang="en-US" dirty="0"/>
              <a:t>the typical feelings </a:t>
            </a:r>
            <a:r>
              <a:rPr lang="he-IL" dirty="0" smtClean="0"/>
              <a:t> &amp;</a:t>
            </a:r>
            <a:r>
              <a:rPr lang="en-US" dirty="0" smtClean="0"/>
              <a:t>reactions </a:t>
            </a:r>
            <a:r>
              <a:rPr lang="en-US" dirty="0"/>
              <a:t>of the other </a:t>
            </a:r>
            <a:r>
              <a:rPr lang="en-US" dirty="0" smtClean="0"/>
              <a:t>sex</a:t>
            </a:r>
          </a:p>
          <a:p>
            <a:pPr marL="514350" indent="-514350" eaLnBrk="1" fontAlgn="auto" hangingPunct="1">
              <a:spcAft>
                <a:spcPts val="0"/>
              </a:spcAft>
              <a:buFont typeface="Arial" panose="020B0604020202020204" pitchFamily="34" charset="0"/>
              <a:buNone/>
              <a:defRPr/>
            </a:pPr>
            <a:r>
              <a:rPr lang="en-US" dirty="0" smtClean="0"/>
              <a:t>B.  </a:t>
            </a:r>
            <a:r>
              <a:rPr lang="en-US" sz="2400" b="1" dirty="0" smtClean="0"/>
              <a:t>Preoccupation </a:t>
            </a:r>
            <a:r>
              <a:rPr lang="en-US" sz="2400" b="1" dirty="0"/>
              <a:t>with getting rid of</a:t>
            </a:r>
            <a:r>
              <a:rPr lang="he-IL" sz="2400" b="1" dirty="0"/>
              <a:t> </a:t>
            </a:r>
            <a:r>
              <a:rPr lang="en-US" sz="2400" b="1" dirty="0"/>
              <a:t>primary and secondary sex </a:t>
            </a:r>
            <a:r>
              <a:rPr lang="en-US" sz="2400" b="1" dirty="0" smtClean="0"/>
              <a:t>characteristics</a:t>
            </a:r>
            <a:r>
              <a:rPr lang="en-US" sz="2400" dirty="0"/>
              <a:t/>
            </a:r>
            <a:br>
              <a:rPr lang="en-US" sz="2400" dirty="0"/>
            </a:br>
            <a:r>
              <a:rPr lang="en-US" sz="1400" dirty="0"/>
              <a:t>●</a:t>
            </a:r>
            <a:r>
              <a:rPr lang="en-US" sz="2400" dirty="0"/>
              <a:t> request for</a:t>
            </a:r>
            <a:r>
              <a:rPr lang="he-IL" sz="2400" dirty="0"/>
              <a:t> </a:t>
            </a:r>
            <a:r>
              <a:rPr lang="en-US" sz="2400" dirty="0"/>
              <a:t>hormones, surgery, or other procedures to physically alter</a:t>
            </a:r>
            <a:r>
              <a:rPr lang="he-IL" sz="2400" dirty="0"/>
              <a:t> </a:t>
            </a:r>
            <a:r>
              <a:rPr lang="en-US" sz="2400" dirty="0"/>
              <a:t>sexual </a:t>
            </a:r>
            <a:r>
              <a:rPr lang="he-IL" sz="2400" dirty="0" smtClean="0"/>
              <a:t> </a:t>
            </a:r>
            <a:r>
              <a:rPr lang="en-US" sz="2400" dirty="0" smtClean="0"/>
              <a:t>characteristics </a:t>
            </a:r>
            <a:r>
              <a:rPr lang="en-US" sz="2400" dirty="0"/>
              <a:t>to simulate the other </a:t>
            </a:r>
            <a:r>
              <a:rPr lang="en-US" sz="2400" dirty="0" smtClean="0"/>
              <a:t>sex</a:t>
            </a:r>
            <a:r>
              <a:rPr lang="he-IL" sz="2400" dirty="0" smtClean="0"/>
              <a:t> </a:t>
            </a:r>
            <a:r>
              <a:rPr lang="en-US" sz="2400" dirty="0" smtClean="0"/>
              <a:t> </a:t>
            </a:r>
            <a:endParaRPr lang="en-US" sz="2400" dirty="0"/>
          </a:p>
          <a:p>
            <a:pPr lvl="1" eaLnBrk="1" fontAlgn="auto" hangingPunct="1">
              <a:spcAft>
                <a:spcPts val="0"/>
              </a:spcAft>
              <a:defRPr/>
            </a:pPr>
            <a:r>
              <a:rPr lang="en-US" dirty="0"/>
              <a:t>belief</a:t>
            </a:r>
            <a:r>
              <a:rPr lang="he-IL" dirty="0"/>
              <a:t> </a:t>
            </a:r>
            <a:r>
              <a:rPr lang="en-US" dirty="0"/>
              <a:t>that he or she was born the wrong sex </a:t>
            </a:r>
          </a:p>
          <a:p>
            <a:pPr marL="0" indent="0" eaLnBrk="1" fontAlgn="auto" hangingPunct="1">
              <a:spcAft>
                <a:spcPts val="0"/>
              </a:spcAft>
              <a:buFont typeface="Arial" panose="020B0604020202020204" pitchFamily="34" charset="0"/>
              <a:buNone/>
              <a:defRPr/>
            </a:pPr>
            <a:r>
              <a:rPr lang="en-US" sz="2400" dirty="0"/>
              <a:t>C</a:t>
            </a:r>
            <a:r>
              <a:rPr lang="en-GB" sz="2400" dirty="0"/>
              <a:t>. </a:t>
            </a:r>
            <a:r>
              <a:rPr lang="en-GB" sz="2400" dirty="0" smtClean="0"/>
              <a:t>  </a:t>
            </a:r>
            <a:r>
              <a:rPr lang="en-US" sz="1600" dirty="0" smtClean="0"/>
              <a:t>●</a:t>
            </a:r>
            <a:r>
              <a:rPr lang="en-US" sz="2400" dirty="0" smtClean="0"/>
              <a:t> The </a:t>
            </a:r>
            <a:r>
              <a:rPr lang="en-US" sz="2400" dirty="0"/>
              <a:t>disturbance is not concurrent with a physical intersex</a:t>
            </a:r>
            <a:r>
              <a:rPr lang="he-IL" sz="2400" dirty="0"/>
              <a:t> </a:t>
            </a:r>
            <a:r>
              <a:rPr lang="en-US" sz="2400" dirty="0" smtClean="0"/>
              <a:t>condition</a:t>
            </a:r>
            <a:r>
              <a:rPr lang="he-IL" sz="2400" dirty="0" smtClean="0"/>
              <a:t> </a:t>
            </a:r>
            <a:endParaRPr lang="en-US" sz="2400" dirty="0"/>
          </a:p>
          <a:p>
            <a:pPr marL="685800" indent="-685800" eaLnBrk="1" fontAlgn="auto" hangingPunct="1">
              <a:spcAft>
                <a:spcPts val="0"/>
              </a:spcAft>
              <a:buFont typeface="Arial" panose="020B0604020202020204" pitchFamily="34" charset="0"/>
              <a:buNone/>
              <a:defRPr/>
            </a:pPr>
            <a:r>
              <a:rPr lang="en-US" sz="2400" dirty="0"/>
              <a:t>D</a:t>
            </a:r>
            <a:r>
              <a:rPr lang="en-US" sz="2400" dirty="0" smtClean="0"/>
              <a:t>.  </a:t>
            </a:r>
            <a:r>
              <a:rPr lang="en-US" sz="1600" dirty="0" smtClean="0"/>
              <a:t>●</a:t>
            </a:r>
            <a:r>
              <a:rPr lang="en-US" sz="2400" dirty="0" smtClean="0"/>
              <a:t>  The </a:t>
            </a:r>
            <a:r>
              <a:rPr lang="en-US" sz="2400" dirty="0"/>
              <a:t>disturbance causes clinically significant distress or impairment in social, occupational, or other important areas of </a:t>
            </a:r>
            <a:r>
              <a:rPr lang="en-US" sz="2400" dirty="0" smtClean="0"/>
              <a:t>functioning</a:t>
            </a:r>
            <a:r>
              <a:rPr lang="he-IL" sz="2400" dirty="0" smtClean="0"/>
              <a:t> </a:t>
            </a:r>
            <a:endParaRPr lang="en-US" sz="2400" dirty="0"/>
          </a:p>
          <a:p>
            <a:pPr marL="0" indent="0" eaLnBrk="1" fontAlgn="auto" hangingPunct="1">
              <a:spcAft>
                <a:spcPts val="0"/>
              </a:spcAft>
              <a:buFont typeface="Arial" panose="020B0604020202020204" pitchFamily="34" charset="0"/>
              <a:buNone/>
              <a:defRPr/>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188"/>
            <a:ext cx="10515600" cy="1325563"/>
          </a:xfrm>
          <a:extLst/>
        </p:spPr>
        <p:txBody>
          <a:bodyPr rtlCol="0">
            <a:normAutofit/>
          </a:bodyPr>
          <a:lstStyle/>
          <a:p>
            <a:pPr eaLnBrk="1" fontAlgn="auto" hangingPunct="1">
              <a:spcAft>
                <a:spcPts val="0"/>
              </a:spcAft>
              <a:defRPr/>
            </a:pPr>
            <a:r>
              <a:rPr lang="en-GB" sz="3600" b="1" dirty="0" smtClean="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rPr>
              <a:t> </a:t>
            </a:r>
            <a:r>
              <a:rPr lang="en-GB" sz="3600" b="1" dirty="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rPr>
              <a:t/>
            </a:r>
            <a:br>
              <a:rPr lang="en-GB" sz="3600" b="1" dirty="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rPr>
            </a:br>
            <a:endParaRPr lang="en-US" sz="3600" b="1" dirty="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endParaRPr>
          </a:p>
        </p:txBody>
      </p:sp>
      <p:sp>
        <p:nvSpPr>
          <p:cNvPr id="12" name="Freeform 11"/>
          <p:cNvSpPr/>
          <p:nvPr/>
        </p:nvSpPr>
        <p:spPr>
          <a:xfrm>
            <a:off x="1793358" y="1842050"/>
            <a:ext cx="1086798" cy="1552569"/>
          </a:xfrm>
          <a:custGeom>
            <a:avLst/>
            <a:gdLst>
              <a:gd name="connsiteX0" fmla="*/ 0 w 1552568"/>
              <a:gd name="connsiteY0" fmla="*/ 0 h 1086797"/>
              <a:gd name="connsiteX1" fmla="*/ 1009170 w 1552568"/>
              <a:gd name="connsiteY1" fmla="*/ 0 h 1086797"/>
              <a:gd name="connsiteX2" fmla="*/ 1552568 w 1552568"/>
              <a:gd name="connsiteY2" fmla="*/ 543399 h 1086797"/>
              <a:gd name="connsiteX3" fmla="*/ 1009170 w 1552568"/>
              <a:gd name="connsiteY3" fmla="*/ 1086797 h 1086797"/>
              <a:gd name="connsiteX4" fmla="*/ 0 w 1552568"/>
              <a:gd name="connsiteY4" fmla="*/ 1086797 h 1086797"/>
              <a:gd name="connsiteX5" fmla="*/ 543399 w 1552568"/>
              <a:gd name="connsiteY5" fmla="*/ 543399 h 1086797"/>
              <a:gd name="connsiteX6" fmla="*/ 0 w 1552568"/>
              <a:gd name="connsiteY6" fmla="*/ 0 h 10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568" h="1086797">
                <a:moveTo>
                  <a:pt x="1552567" y="0"/>
                </a:moveTo>
                <a:lnTo>
                  <a:pt x="1552567" y="706419"/>
                </a:lnTo>
                <a:lnTo>
                  <a:pt x="776283" y="1086797"/>
                </a:lnTo>
                <a:lnTo>
                  <a:pt x="1" y="706419"/>
                </a:lnTo>
                <a:lnTo>
                  <a:pt x="1" y="0"/>
                </a:lnTo>
                <a:lnTo>
                  <a:pt x="776283" y="380379"/>
                </a:lnTo>
                <a:lnTo>
                  <a:pt x="1552567"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3">
            <a:schemeClr val="accent5">
              <a:hueOff val="0"/>
              <a:satOff val="0"/>
              <a:lumOff val="0"/>
              <a:alphaOff val="0"/>
            </a:schemeClr>
          </a:fillRef>
          <a:effectRef idx="2">
            <a:scrgbClr r="0" g="0" b="0"/>
          </a:effectRef>
          <a:fontRef idx="minor">
            <a:schemeClr val="lt1"/>
          </a:fontRef>
        </p:style>
        <p:txBody>
          <a:bodyPr lIns="9526" tIns="552925" rIns="9525" bIns="552923" spcCol="1270" anchor="ctr"/>
          <a:lstStyle/>
          <a:p>
            <a:pPr algn="ctr" defTabSz="666750" eaLnBrk="1" fontAlgn="auto" hangingPunct="1">
              <a:lnSpc>
                <a:spcPct val="90000"/>
              </a:lnSpc>
              <a:spcAft>
                <a:spcPct val="35000"/>
              </a:spcAft>
              <a:defRPr/>
            </a:pPr>
            <a:r>
              <a:rPr lang="en-US" sz="1500" b="1" dirty="0">
                <a:solidFill>
                  <a:schemeClr val="bg1"/>
                </a:solidFill>
                <a:latin typeface="Garamond-Light"/>
              </a:rPr>
              <a:t>Completely reversible</a:t>
            </a:r>
            <a:endParaRPr lang="en-US" sz="1500" b="1" dirty="0">
              <a:solidFill>
                <a:schemeClr val="bg1"/>
              </a:solidFill>
            </a:endParaRPr>
          </a:p>
        </p:txBody>
      </p:sp>
      <p:sp>
        <p:nvSpPr>
          <p:cNvPr id="13" name="Freeform 12"/>
          <p:cNvSpPr/>
          <p:nvPr/>
        </p:nvSpPr>
        <p:spPr>
          <a:xfrm>
            <a:off x="2880155" y="1839433"/>
            <a:ext cx="9090333" cy="1009170"/>
          </a:xfrm>
          <a:custGeom>
            <a:avLst/>
            <a:gdLst>
              <a:gd name="connsiteX0" fmla="*/ 168198 w 1009169"/>
              <a:gd name="connsiteY0" fmla="*/ 0 h 9090332"/>
              <a:gd name="connsiteX1" fmla="*/ 840971 w 1009169"/>
              <a:gd name="connsiteY1" fmla="*/ 0 h 9090332"/>
              <a:gd name="connsiteX2" fmla="*/ 1009169 w 1009169"/>
              <a:gd name="connsiteY2" fmla="*/ 168198 h 9090332"/>
              <a:gd name="connsiteX3" fmla="*/ 1009169 w 1009169"/>
              <a:gd name="connsiteY3" fmla="*/ 9090332 h 9090332"/>
              <a:gd name="connsiteX4" fmla="*/ 1009169 w 1009169"/>
              <a:gd name="connsiteY4" fmla="*/ 9090332 h 9090332"/>
              <a:gd name="connsiteX5" fmla="*/ 0 w 1009169"/>
              <a:gd name="connsiteY5" fmla="*/ 9090332 h 9090332"/>
              <a:gd name="connsiteX6" fmla="*/ 0 w 1009169"/>
              <a:gd name="connsiteY6" fmla="*/ 9090332 h 9090332"/>
              <a:gd name="connsiteX7" fmla="*/ 0 w 1009169"/>
              <a:gd name="connsiteY7" fmla="*/ 168198 h 9090332"/>
              <a:gd name="connsiteX8" fmla="*/ 168198 w 1009169"/>
              <a:gd name="connsiteY8" fmla="*/ 0 h 9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169" h="9090332">
                <a:moveTo>
                  <a:pt x="1009169" y="1515087"/>
                </a:moveTo>
                <a:lnTo>
                  <a:pt x="1009169" y="7575245"/>
                </a:lnTo>
                <a:cubicBezTo>
                  <a:pt x="1009169" y="8412000"/>
                  <a:pt x="1000809" y="9090327"/>
                  <a:pt x="990496" y="9090327"/>
                </a:cubicBezTo>
                <a:lnTo>
                  <a:pt x="0" y="9090327"/>
                </a:lnTo>
                <a:lnTo>
                  <a:pt x="0" y="9090327"/>
                </a:lnTo>
                <a:lnTo>
                  <a:pt x="0" y="5"/>
                </a:lnTo>
                <a:lnTo>
                  <a:pt x="0" y="5"/>
                </a:lnTo>
                <a:lnTo>
                  <a:pt x="990496" y="5"/>
                </a:lnTo>
                <a:cubicBezTo>
                  <a:pt x="1000809" y="5"/>
                  <a:pt x="1009169" y="678332"/>
                  <a:pt x="1009169" y="1515087"/>
                </a:cubicBezTo>
                <a:close/>
              </a:path>
            </a:pathLst>
          </a:custGeom>
          <a:scene3d>
            <a:camera prst="orthographicFront"/>
            <a:lightRig rig="flat" dir="t"/>
          </a:scene3d>
          <a:sp3d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170689" tIns="64504" rIns="64504" bIns="64505" spcCol="1270" anchor="ctr"/>
          <a:lstStyle/>
          <a:p>
            <a:pPr marL="228600" lvl="1" indent="-228600" defTabSz="1066800" eaLnBrk="1" fontAlgn="auto" hangingPunct="1">
              <a:lnSpc>
                <a:spcPct val="90000"/>
              </a:lnSpc>
              <a:spcAft>
                <a:spcPct val="15000"/>
              </a:spcAft>
              <a:buFontTx/>
              <a:buChar char="••"/>
              <a:defRPr/>
            </a:pPr>
            <a:r>
              <a:rPr lang="en-GB" sz="2400" dirty="0"/>
              <a:t>Prevention of the development of unwanted secondary sex characteristics of the biologic sex</a:t>
            </a:r>
            <a:endParaRPr lang="en-US" sz="2400" dirty="0"/>
          </a:p>
        </p:txBody>
      </p:sp>
      <p:sp>
        <p:nvSpPr>
          <p:cNvPr id="14" name="Freeform 13"/>
          <p:cNvSpPr/>
          <p:nvPr/>
        </p:nvSpPr>
        <p:spPr>
          <a:xfrm>
            <a:off x="1793358" y="3200016"/>
            <a:ext cx="1086798" cy="1552569"/>
          </a:xfrm>
          <a:custGeom>
            <a:avLst/>
            <a:gdLst>
              <a:gd name="connsiteX0" fmla="*/ 0 w 1552568"/>
              <a:gd name="connsiteY0" fmla="*/ 0 h 1086797"/>
              <a:gd name="connsiteX1" fmla="*/ 1009170 w 1552568"/>
              <a:gd name="connsiteY1" fmla="*/ 0 h 1086797"/>
              <a:gd name="connsiteX2" fmla="*/ 1552568 w 1552568"/>
              <a:gd name="connsiteY2" fmla="*/ 543399 h 1086797"/>
              <a:gd name="connsiteX3" fmla="*/ 1009170 w 1552568"/>
              <a:gd name="connsiteY3" fmla="*/ 1086797 h 1086797"/>
              <a:gd name="connsiteX4" fmla="*/ 0 w 1552568"/>
              <a:gd name="connsiteY4" fmla="*/ 1086797 h 1086797"/>
              <a:gd name="connsiteX5" fmla="*/ 543399 w 1552568"/>
              <a:gd name="connsiteY5" fmla="*/ 543399 h 1086797"/>
              <a:gd name="connsiteX6" fmla="*/ 0 w 1552568"/>
              <a:gd name="connsiteY6" fmla="*/ 0 h 10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568" h="1086797">
                <a:moveTo>
                  <a:pt x="1552567" y="0"/>
                </a:moveTo>
                <a:lnTo>
                  <a:pt x="1552567" y="706419"/>
                </a:lnTo>
                <a:lnTo>
                  <a:pt x="776283" y="1086797"/>
                </a:lnTo>
                <a:lnTo>
                  <a:pt x="1" y="706419"/>
                </a:lnTo>
                <a:lnTo>
                  <a:pt x="1" y="0"/>
                </a:lnTo>
                <a:lnTo>
                  <a:pt x="776283" y="380379"/>
                </a:lnTo>
                <a:lnTo>
                  <a:pt x="1552567"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3">
            <a:schemeClr val="accent5">
              <a:hueOff val="-3676672"/>
              <a:satOff val="-5114"/>
              <a:lumOff val="-1961"/>
              <a:alphaOff val="0"/>
            </a:schemeClr>
          </a:fillRef>
          <a:effectRef idx="2">
            <a:scrgbClr r="0" g="0" b="0"/>
          </a:effectRef>
          <a:fontRef idx="minor">
            <a:schemeClr val="lt1"/>
          </a:fontRef>
        </p:style>
        <p:txBody>
          <a:bodyPr lIns="9526" tIns="552925" rIns="9525" bIns="552923" spcCol="1270" anchor="ctr"/>
          <a:lstStyle/>
          <a:p>
            <a:pPr algn="ctr" defTabSz="666750" eaLnBrk="1" fontAlgn="auto" hangingPunct="1">
              <a:lnSpc>
                <a:spcPct val="90000"/>
              </a:lnSpc>
              <a:spcAft>
                <a:spcPct val="35000"/>
              </a:spcAft>
              <a:defRPr/>
            </a:pPr>
            <a:r>
              <a:rPr lang="en-US" sz="1500" b="1" dirty="0">
                <a:solidFill>
                  <a:schemeClr val="bg1"/>
                </a:solidFill>
                <a:latin typeface="Garamond-Light"/>
              </a:rPr>
              <a:t>Partially reversible</a:t>
            </a:r>
            <a:endParaRPr lang="en-US" sz="1500" b="1" dirty="0">
              <a:solidFill>
                <a:schemeClr val="bg1"/>
              </a:solidFill>
            </a:endParaRPr>
          </a:p>
        </p:txBody>
      </p:sp>
      <p:sp>
        <p:nvSpPr>
          <p:cNvPr id="15" name="Freeform 14"/>
          <p:cNvSpPr/>
          <p:nvPr/>
        </p:nvSpPr>
        <p:spPr>
          <a:xfrm>
            <a:off x="2880155" y="3200017"/>
            <a:ext cx="9090333" cy="1009170"/>
          </a:xfrm>
          <a:custGeom>
            <a:avLst/>
            <a:gdLst>
              <a:gd name="connsiteX0" fmla="*/ 168198 w 1009169"/>
              <a:gd name="connsiteY0" fmla="*/ 0 h 9090332"/>
              <a:gd name="connsiteX1" fmla="*/ 840971 w 1009169"/>
              <a:gd name="connsiteY1" fmla="*/ 0 h 9090332"/>
              <a:gd name="connsiteX2" fmla="*/ 1009169 w 1009169"/>
              <a:gd name="connsiteY2" fmla="*/ 168198 h 9090332"/>
              <a:gd name="connsiteX3" fmla="*/ 1009169 w 1009169"/>
              <a:gd name="connsiteY3" fmla="*/ 9090332 h 9090332"/>
              <a:gd name="connsiteX4" fmla="*/ 1009169 w 1009169"/>
              <a:gd name="connsiteY4" fmla="*/ 9090332 h 9090332"/>
              <a:gd name="connsiteX5" fmla="*/ 0 w 1009169"/>
              <a:gd name="connsiteY5" fmla="*/ 9090332 h 9090332"/>
              <a:gd name="connsiteX6" fmla="*/ 0 w 1009169"/>
              <a:gd name="connsiteY6" fmla="*/ 9090332 h 9090332"/>
              <a:gd name="connsiteX7" fmla="*/ 0 w 1009169"/>
              <a:gd name="connsiteY7" fmla="*/ 168198 h 9090332"/>
              <a:gd name="connsiteX8" fmla="*/ 168198 w 1009169"/>
              <a:gd name="connsiteY8" fmla="*/ 0 h 9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169" h="9090332">
                <a:moveTo>
                  <a:pt x="1009169" y="1515087"/>
                </a:moveTo>
                <a:lnTo>
                  <a:pt x="1009169" y="7575245"/>
                </a:lnTo>
                <a:cubicBezTo>
                  <a:pt x="1009169" y="8412000"/>
                  <a:pt x="1000809" y="9090327"/>
                  <a:pt x="990496" y="9090327"/>
                </a:cubicBezTo>
                <a:lnTo>
                  <a:pt x="0" y="9090327"/>
                </a:lnTo>
                <a:lnTo>
                  <a:pt x="0" y="9090327"/>
                </a:lnTo>
                <a:lnTo>
                  <a:pt x="0" y="5"/>
                </a:lnTo>
                <a:lnTo>
                  <a:pt x="0" y="5"/>
                </a:lnTo>
                <a:lnTo>
                  <a:pt x="990496" y="5"/>
                </a:lnTo>
                <a:cubicBezTo>
                  <a:pt x="1000809" y="5"/>
                  <a:pt x="1009169" y="678332"/>
                  <a:pt x="1009169" y="1515087"/>
                </a:cubicBezTo>
                <a:close/>
              </a:path>
            </a:pathLst>
          </a:custGeom>
          <a:scene3d>
            <a:camera prst="orthographicFront"/>
            <a:lightRig rig="flat" dir="t"/>
          </a:scene3d>
          <a:sp3d extrusionH="12700" prstMaterial="plastic">
            <a:bevelT w="50800" h="50800"/>
          </a:sp3d>
        </p:spPr>
        <p:style>
          <a:lnRef idx="1">
            <a:schemeClr val="accent5">
              <a:hueOff val="-3676672"/>
              <a:satOff val="-5114"/>
              <a:lumOff val="-196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142241" tIns="61964" rIns="61964" bIns="61965" spcCol="1270" anchor="ctr"/>
          <a:lstStyle/>
          <a:p>
            <a:pPr marL="228600" lvl="1" indent="-228600" defTabSz="889000" eaLnBrk="1" fontAlgn="auto" hangingPunct="1">
              <a:lnSpc>
                <a:spcPct val="90000"/>
              </a:lnSpc>
              <a:spcAft>
                <a:spcPct val="15000"/>
              </a:spcAft>
              <a:buFontTx/>
              <a:buChar char="••"/>
              <a:defRPr/>
            </a:pPr>
            <a:r>
              <a:rPr lang="en-US" sz="2000" dirty="0"/>
              <a:t>Real-life experience stage</a:t>
            </a:r>
          </a:p>
          <a:p>
            <a:pPr marL="228600" lvl="1" indent="-228600" defTabSz="889000" eaLnBrk="1" fontAlgn="auto" hangingPunct="1">
              <a:lnSpc>
                <a:spcPct val="90000"/>
              </a:lnSpc>
              <a:spcAft>
                <a:spcPct val="15000"/>
              </a:spcAft>
              <a:buFontTx/>
              <a:buChar char="••"/>
              <a:defRPr/>
            </a:pPr>
            <a:r>
              <a:rPr lang="en-GB" sz="2000" dirty="0"/>
              <a:t>Promotion of the development of desired secondary sex characteristics of  the affirmed sex</a:t>
            </a:r>
            <a:endParaRPr lang="en-US" sz="2000" dirty="0"/>
          </a:p>
        </p:txBody>
      </p:sp>
      <p:sp>
        <p:nvSpPr>
          <p:cNvPr id="16" name="Freeform 15"/>
          <p:cNvSpPr/>
          <p:nvPr/>
        </p:nvSpPr>
        <p:spPr>
          <a:xfrm>
            <a:off x="1793358" y="4557981"/>
            <a:ext cx="1086798" cy="1552569"/>
          </a:xfrm>
          <a:custGeom>
            <a:avLst/>
            <a:gdLst>
              <a:gd name="connsiteX0" fmla="*/ 0 w 1552568"/>
              <a:gd name="connsiteY0" fmla="*/ 0 h 1086797"/>
              <a:gd name="connsiteX1" fmla="*/ 1009170 w 1552568"/>
              <a:gd name="connsiteY1" fmla="*/ 0 h 1086797"/>
              <a:gd name="connsiteX2" fmla="*/ 1552568 w 1552568"/>
              <a:gd name="connsiteY2" fmla="*/ 543399 h 1086797"/>
              <a:gd name="connsiteX3" fmla="*/ 1009170 w 1552568"/>
              <a:gd name="connsiteY3" fmla="*/ 1086797 h 1086797"/>
              <a:gd name="connsiteX4" fmla="*/ 0 w 1552568"/>
              <a:gd name="connsiteY4" fmla="*/ 1086797 h 1086797"/>
              <a:gd name="connsiteX5" fmla="*/ 543399 w 1552568"/>
              <a:gd name="connsiteY5" fmla="*/ 543399 h 1086797"/>
              <a:gd name="connsiteX6" fmla="*/ 0 w 1552568"/>
              <a:gd name="connsiteY6" fmla="*/ 0 h 10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568" h="1086797">
                <a:moveTo>
                  <a:pt x="1552567" y="0"/>
                </a:moveTo>
                <a:lnTo>
                  <a:pt x="1552567" y="706419"/>
                </a:lnTo>
                <a:lnTo>
                  <a:pt x="776283" y="1086797"/>
                </a:lnTo>
                <a:lnTo>
                  <a:pt x="1" y="706419"/>
                </a:lnTo>
                <a:lnTo>
                  <a:pt x="1" y="0"/>
                </a:lnTo>
                <a:lnTo>
                  <a:pt x="776283" y="380379"/>
                </a:lnTo>
                <a:lnTo>
                  <a:pt x="1552567" y="0"/>
                </a:ln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3">
            <a:scrgbClr r="0" g="0" b="0"/>
          </a:fillRef>
          <a:effectRef idx="2">
            <a:scrgbClr r="0" g="0" b="0"/>
          </a:effectRef>
          <a:fontRef idx="minor">
            <a:schemeClr val="lt1"/>
          </a:fontRef>
        </p:style>
        <p:txBody>
          <a:bodyPr lIns="9526" tIns="552925" rIns="9525" bIns="552923" spcCol="1270" anchor="ctr"/>
          <a:lstStyle/>
          <a:p>
            <a:pPr algn="ctr" defTabSz="666750" eaLnBrk="1" fontAlgn="auto" hangingPunct="1">
              <a:lnSpc>
                <a:spcPct val="90000"/>
              </a:lnSpc>
              <a:spcAft>
                <a:spcPct val="35000"/>
              </a:spcAft>
              <a:defRPr/>
            </a:pPr>
            <a:r>
              <a:rPr lang="en-US" sz="1500" b="1" dirty="0">
                <a:solidFill>
                  <a:schemeClr val="bg1"/>
                </a:solidFill>
                <a:latin typeface="Garamond-Light"/>
              </a:rPr>
              <a:t>Completely irreversible </a:t>
            </a:r>
            <a:endParaRPr lang="en-US" sz="1500" b="1" dirty="0">
              <a:solidFill>
                <a:schemeClr val="bg1"/>
              </a:solidFill>
            </a:endParaRPr>
          </a:p>
        </p:txBody>
      </p:sp>
      <p:sp>
        <p:nvSpPr>
          <p:cNvPr id="17" name="Freeform 16"/>
          <p:cNvSpPr/>
          <p:nvPr/>
        </p:nvSpPr>
        <p:spPr>
          <a:xfrm>
            <a:off x="2879725" y="4557713"/>
            <a:ext cx="9090025" cy="1009650"/>
          </a:xfrm>
          <a:custGeom>
            <a:avLst/>
            <a:gdLst>
              <a:gd name="connsiteX0" fmla="*/ 168198 w 1009169"/>
              <a:gd name="connsiteY0" fmla="*/ 0 h 9090332"/>
              <a:gd name="connsiteX1" fmla="*/ 840971 w 1009169"/>
              <a:gd name="connsiteY1" fmla="*/ 0 h 9090332"/>
              <a:gd name="connsiteX2" fmla="*/ 1009169 w 1009169"/>
              <a:gd name="connsiteY2" fmla="*/ 168198 h 9090332"/>
              <a:gd name="connsiteX3" fmla="*/ 1009169 w 1009169"/>
              <a:gd name="connsiteY3" fmla="*/ 9090332 h 9090332"/>
              <a:gd name="connsiteX4" fmla="*/ 1009169 w 1009169"/>
              <a:gd name="connsiteY4" fmla="*/ 9090332 h 9090332"/>
              <a:gd name="connsiteX5" fmla="*/ 0 w 1009169"/>
              <a:gd name="connsiteY5" fmla="*/ 9090332 h 9090332"/>
              <a:gd name="connsiteX6" fmla="*/ 0 w 1009169"/>
              <a:gd name="connsiteY6" fmla="*/ 9090332 h 9090332"/>
              <a:gd name="connsiteX7" fmla="*/ 0 w 1009169"/>
              <a:gd name="connsiteY7" fmla="*/ 168198 h 9090332"/>
              <a:gd name="connsiteX8" fmla="*/ 168198 w 1009169"/>
              <a:gd name="connsiteY8" fmla="*/ 0 h 9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169" h="9090332">
                <a:moveTo>
                  <a:pt x="1009169" y="1515087"/>
                </a:moveTo>
                <a:lnTo>
                  <a:pt x="1009169" y="7575245"/>
                </a:lnTo>
                <a:cubicBezTo>
                  <a:pt x="1009169" y="8412000"/>
                  <a:pt x="1000809" y="9090327"/>
                  <a:pt x="990496" y="9090327"/>
                </a:cubicBezTo>
                <a:lnTo>
                  <a:pt x="0" y="9090327"/>
                </a:lnTo>
                <a:lnTo>
                  <a:pt x="0" y="9090327"/>
                </a:lnTo>
                <a:lnTo>
                  <a:pt x="0" y="5"/>
                </a:lnTo>
                <a:lnTo>
                  <a:pt x="0" y="5"/>
                </a:lnTo>
                <a:lnTo>
                  <a:pt x="990496" y="5"/>
                </a:lnTo>
                <a:cubicBezTo>
                  <a:pt x="1000809" y="5"/>
                  <a:pt x="1009169" y="678332"/>
                  <a:pt x="1009169" y="1515087"/>
                </a:cubicBezTo>
                <a:close/>
              </a:path>
            </a:pathLst>
          </a:custGeom>
          <a:ln/>
        </p:spPr>
        <p:style>
          <a:lnRef idx="2">
            <a:schemeClr val="accent2"/>
          </a:lnRef>
          <a:fillRef idx="1">
            <a:schemeClr val="lt1"/>
          </a:fillRef>
          <a:effectRef idx="0">
            <a:schemeClr val="accent2"/>
          </a:effectRef>
          <a:fontRef idx="minor">
            <a:schemeClr val="dk1"/>
          </a:fontRef>
        </p:style>
        <p:txBody>
          <a:bodyPr lIns="170689" tIns="64504" rIns="64504" bIns="64505" spcCol="1270" anchor="ctr"/>
          <a:lstStyle/>
          <a:p>
            <a:pPr marL="228600" lvl="1" indent="-228600" defTabSz="1066800" eaLnBrk="1" fontAlgn="auto" hangingPunct="1">
              <a:lnSpc>
                <a:spcPct val="90000"/>
              </a:lnSpc>
              <a:spcAft>
                <a:spcPct val="15000"/>
              </a:spcAft>
              <a:buFontTx/>
              <a:buChar char="••"/>
              <a:defRPr/>
            </a:pPr>
            <a:r>
              <a:rPr lang="en-US" sz="2400" dirty="0"/>
              <a:t>Gender reassignment surgery</a:t>
            </a:r>
          </a:p>
        </p:txBody>
      </p:sp>
      <p:sp>
        <p:nvSpPr>
          <p:cNvPr id="5" name="Rectangle 4"/>
          <p:cNvSpPr/>
          <p:nvPr/>
        </p:nvSpPr>
        <p:spPr>
          <a:xfrm>
            <a:off x="347330" y="549865"/>
            <a:ext cx="11737725" cy="707886"/>
          </a:xfrm>
          <a:prstGeom prst="rect">
            <a:avLst/>
          </a:prstGeom>
          <a:noFill/>
        </p:spPr>
        <p:txBody>
          <a:bodyPr>
            <a:spAutoFit/>
          </a:bodyPr>
          <a:lstStyle/>
          <a:p>
            <a:pPr eaLnBrk="1" fontAlgn="auto" hangingPunct="1">
              <a:spcBef>
                <a:spcPts val="0"/>
              </a:spcBef>
              <a:spcAft>
                <a:spcPts val="0"/>
              </a:spcAft>
              <a:defRPr/>
            </a:pPr>
            <a:r>
              <a:rPr lang="en-GB" sz="4000" b="1" dirty="0">
                <a:ln w="12700">
                  <a:solidFill>
                    <a:srgbClr val="C00000"/>
                  </a:solidFill>
                  <a:prstDash val="solid"/>
                </a:ln>
                <a:solidFill>
                  <a:srgbClr val="C00000"/>
                </a:solidFill>
                <a:latin typeface="+mn-lt"/>
              </a:rPr>
              <a:t>Primary Goals of Medical Intervention in Adolescents  </a:t>
            </a:r>
            <a:endParaRPr lang="en-US" sz="4000" b="1" dirty="0">
              <a:ln w="12700">
                <a:solidFill>
                  <a:srgbClr val="C00000"/>
                </a:solidFill>
                <a:prstDash val="solid"/>
              </a:ln>
              <a:solidFill>
                <a:srgbClr val="C00000"/>
              </a:solidFill>
              <a:latin typeface="+mn-lt"/>
            </a:endParaRPr>
          </a:p>
        </p:txBody>
      </p:sp>
      <p:grpSp>
        <p:nvGrpSpPr>
          <p:cNvPr id="18" name="Group 17"/>
          <p:cNvGrpSpPr>
            <a:grpSpLocks/>
          </p:cNvGrpSpPr>
          <p:nvPr/>
        </p:nvGrpSpPr>
        <p:grpSpPr bwMode="auto">
          <a:xfrm>
            <a:off x="347663" y="1839913"/>
            <a:ext cx="1247775" cy="4273550"/>
            <a:chOff x="347330" y="1839433"/>
            <a:chExt cx="1247554" cy="4273736"/>
          </a:xfrm>
        </p:grpSpPr>
        <p:grpSp>
          <p:nvGrpSpPr>
            <p:cNvPr id="7" name="Group 6"/>
            <p:cNvGrpSpPr/>
            <p:nvPr/>
          </p:nvGrpSpPr>
          <p:grpSpPr>
            <a:xfrm>
              <a:off x="347330" y="1839433"/>
              <a:ext cx="1124170" cy="4273736"/>
              <a:chOff x="6920763" y="-389870"/>
              <a:chExt cx="2052432" cy="5131078"/>
            </a:xfrm>
            <a:solidFill>
              <a:schemeClr val="accent1">
                <a:lumMod val="40000"/>
                <a:lumOff val="60000"/>
              </a:schemeClr>
            </a:solidFill>
            <a:scene3d>
              <a:camera prst="orthographicFront">
                <a:rot lat="0" lon="0" rev="0"/>
              </a:camera>
              <a:lightRig rig="balanced" dir="t">
                <a:rot lat="0" lon="0" rev="8700000"/>
              </a:lightRig>
            </a:scene3d>
          </p:grpSpPr>
          <p:sp>
            <p:nvSpPr>
              <p:cNvPr id="8" name="Chevron 7"/>
              <p:cNvSpPr/>
              <p:nvPr/>
            </p:nvSpPr>
            <p:spPr>
              <a:xfrm rot="5400000">
                <a:off x="5381440" y="1149453"/>
                <a:ext cx="5131078" cy="2052431"/>
              </a:xfrm>
              <a:prstGeom prst="chevron">
                <a:avLst/>
              </a:prstGeom>
              <a:grpFill/>
              <a:ln>
                <a:noFill/>
              </a:ln>
              <a:effectLst>
                <a:outerShdw blurRad="44450" dist="27940" dir="5400000" algn="ctr">
                  <a:srgbClr val="000000">
                    <a:alpha val="32000"/>
                  </a:srgbClr>
                </a:outerShdw>
              </a:effectLst>
              <a:sp3d>
                <a:bevelT w="190500" h="381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Chevron 4"/>
              <p:cNvSpPr/>
              <p:nvPr/>
            </p:nvSpPr>
            <p:spPr>
              <a:xfrm rot="5400000">
                <a:off x="6407656" y="1149454"/>
                <a:ext cx="3078647" cy="205243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2550" tIns="41275" rIns="0" bIns="41275" spcCol="1270" anchor="ctr"/>
              <a:lstStyle/>
              <a:p>
                <a:pPr algn="ctr" defTabSz="2889250" eaLnBrk="1" fontAlgn="auto" hangingPunct="1">
                  <a:lnSpc>
                    <a:spcPct val="90000"/>
                  </a:lnSpc>
                  <a:spcAft>
                    <a:spcPct val="35000"/>
                  </a:spcAft>
                  <a:defRPr/>
                </a:pPr>
                <a:endParaRPr lang="en-US" sz="6500"/>
              </a:p>
            </p:txBody>
          </p:sp>
        </p:grpSp>
        <p:sp>
          <p:nvSpPr>
            <p:cNvPr id="32790" name="Rectangle 9"/>
            <p:cNvSpPr>
              <a:spLocks noChangeArrowheads="1"/>
            </p:cNvSpPr>
            <p:nvPr/>
          </p:nvSpPr>
          <p:spPr bwMode="auto">
            <a:xfrm>
              <a:off x="347330" y="2570766"/>
              <a:ext cx="124755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a:t>Reduction </a:t>
              </a:r>
              <a:br>
                <a:rPr lang="en-GB" altLang="en-US" sz="1600" b="1"/>
              </a:br>
              <a:r>
                <a:rPr lang="en-GB" altLang="en-US" sz="1600" b="1"/>
                <a:t>in dysphoric </a:t>
              </a:r>
              <a:br>
                <a:rPr lang="en-GB" altLang="en-US" sz="1600" b="1"/>
              </a:br>
              <a:r>
                <a:rPr lang="en-GB" altLang="en-US" sz="1600" b="1"/>
                <a:t>feelings </a:t>
              </a:r>
              <a:br>
                <a:rPr lang="en-GB" altLang="en-US" sz="1600" b="1"/>
              </a:br>
              <a:r>
                <a:rPr lang="en-GB" altLang="en-US" sz="1600"/>
                <a:t/>
              </a:r>
              <a:br>
                <a:rPr lang="en-GB" altLang="en-US" sz="1600"/>
              </a:br>
              <a:r>
                <a:rPr lang="en-GB" altLang="en-US" sz="1600"/>
                <a:t>anxiety, </a:t>
              </a:r>
              <a:br>
                <a:rPr lang="en-GB" altLang="en-US" sz="1600"/>
              </a:br>
              <a:r>
                <a:rPr lang="en-GB" altLang="en-US" sz="1600"/>
                <a:t>depression,</a:t>
              </a:r>
              <a:br>
                <a:rPr lang="en-GB" altLang="en-US" sz="1600"/>
              </a:br>
              <a:r>
                <a:rPr lang="en-GB" altLang="en-US" sz="1600"/>
                <a:t>suicidality</a:t>
              </a:r>
            </a:p>
            <a:p>
              <a:pPr eaLnBrk="1" hangingPunct="1">
                <a:lnSpc>
                  <a:spcPct val="100000"/>
                </a:lnSpc>
                <a:spcBef>
                  <a:spcPct val="0"/>
                </a:spcBef>
                <a:buFontTx/>
                <a:buNone/>
              </a:pPr>
              <a:r>
                <a:rPr lang="en-GB" altLang="en-US" sz="1600"/>
                <a:t/>
              </a:r>
              <a:br>
                <a:rPr lang="en-GB" altLang="en-US" sz="1600"/>
              </a:br>
              <a:r>
                <a:rPr lang="en-GB" altLang="en-US" sz="1600"/>
                <a:t>improving </a:t>
              </a:r>
            </a:p>
            <a:p>
              <a:pPr eaLnBrk="1" hangingPunct="1">
                <a:lnSpc>
                  <a:spcPct val="100000"/>
                </a:lnSpc>
                <a:spcBef>
                  <a:spcPct val="0"/>
                </a:spcBef>
                <a:buFontTx/>
                <a:buNone/>
              </a:pPr>
              <a:r>
                <a:rPr lang="en-GB" altLang="en-US" sz="1600"/>
                <a:t>quality of life</a:t>
              </a:r>
              <a:endParaRPr lang="en-US" altLang="en-US" sz="16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a:xfrm>
            <a:off x="414338" y="1244600"/>
            <a:ext cx="11374437" cy="5124450"/>
          </a:xfrm>
        </p:spPr>
        <p:txBody>
          <a:bodyPr rtlCol="0">
            <a:normAutofit fontScale="92500" lnSpcReduction="10000"/>
          </a:bodyPr>
          <a:lstStyle/>
          <a:p>
            <a:pPr eaLnBrk="1" fontAlgn="auto" hangingPunct="1">
              <a:spcAft>
                <a:spcPts val="0"/>
              </a:spcAft>
              <a:defRPr/>
            </a:pPr>
            <a:r>
              <a:rPr lang="en-US" sz="2600" b="1" dirty="0"/>
              <a:t>Cisgender man </a:t>
            </a:r>
            <a:r>
              <a:rPr lang="en-US" sz="2600" dirty="0"/>
              <a:t>- a person assigned male sex at birth who identifies as a man</a:t>
            </a:r>
          </a:p>
          <a:p>
            <a:pPr eaLnBrk="1" fontAlgn="auto" hangingPunct="1">
              <a:spcAft>
                <a:spcPts val="0"/>
              </a:spcAft>
              <a:defRPr/>
            </a:pPr>
            <a:r>
              <a:rPr lang="en-US" sz="2600" b="1" dirty="0"/>
              <a:t>Cisgender woman- </a:t>
            </a:r>
            <a:r>
              <a:rPr lang="en-US" sz="2600" dirty="0"/>
              <a:t>a person assigned female sex at birth who identifies as a </a:t>
            </a:r>
            <a:r>
              <a:rPr lang="en-US" sz="2600" dirty="0" smtClean="0"/>
              <a:t>woman</a:t>
            </a:r>
          </a:p>
          <a:p>
            <a:pPr eaLnBrk="1" fontAlgn="auto" hangingPunct="1">
              <a:spcAft>
                <a:spcPts val="0"/>
              </a:spcAft>
              <a:defRPr/>
            </a:pPr>
            <a:endParaRPr lang="en-US" sz="2600" dirty="0"/>
          </a:p>
          <a:p>
            <a:pPr eaLnBrk="1" fontAlgn="auto" hangingPunct="1">
              <a:spcAft>
                <a:spcPts val="0"/>
              </a:spcAft>
              <a:defRPr/>
            </a:pPr>
            <a:r>
              <a:rPr lang="en-US" sz="2600" b="1" dirty="0" smtClean="0"/>
              <a:t>A</a:t>
            </a:r>
            <a:r>
              <a:rPr lang="he-IL" sz="2600" b="1" dirty="0" smtClean="0"/>
              <a:t> </a:t>
            </a:r>
            <a:r>
              <a:rPr lang="en-US" sz="2600" b="1" dirty="0" smtClean="0"/>
              <a:t>transwoman </a:t>
            </a:r>
            <a:r>
              <a:rPr lang="en-US" sz="2600" dirty="0" smtClean="0"/>
              <a:t>- a person assigned male sex at birth who identifies as a woman </a:t>
            </a:r>
          </a:p>
          <a:p>
            <a:pPr eaLnBrk="1" fontAlgn="auto" hangingPunct="1">
              <a:spcAft>
                <a:spcPts val="0"/>
              </a:spcAft>
              <a:defRPr/>
            </a:pPr>
            <a:r>
              <a:rPr lang="en-US" sz="2600" b="1" dirty="0" smtClean="0"/>
              <a:t>A transman </a:t>
            </a:r>
            <a:r>
              <a:rPr lang="en-US" sz="2600" dirty="0" smtClean="0"/>
              <a:t>- a person assigned female sex at birth who </a:t>
            </a:r>
            <a:r>
              <a:rPr lang="en-US" sz="2600" dirty="0"/>
              <a:t>identifies </a:t>
            </a:r>
            <a:r>
              <a:rPr lang="en-US" sz="2600" dirty="0" smtClean="0"/>
              <a:t>as a man </a:t>
            </a:r>
          </a:p>
          <a:p>
            <a:pPr eaLnBrk="1" fontAlgn="auto" hangingPunct="1">
              <a:spcAft>
                <a:spcPts val="0"/>
              </a:spcAft>
              <a:defRPr/>
            </a:pPr>
            <a:endParaRPr lang="en-GB" sz="2600" dirty="0"/>
          </a:p>
          <a:p>
            <a:pPr eaLnBrk="1" fontAlgn="auto" hangingPunct="1">
              <a:spcAft>
                <a:spcPts val="0"/>
              </a:spcAft>
              <a:defRPr/>
            </a:pPr>
            <a:endParaRPr lang="en-GB" sz="2600" dirty="0" smtClean="0"/>
          </a:p>
          <a:p>
            <a:pPr eaLnBrk="1" fontAlgn="auto" hangingPunct="1">
              <a:spcAft>
                <a:spcPts val="0"/>
              </a:spcAft>
              <a:defRPr/>
            </a:pPr>
            <a:endParaRPr lang="en-US" sz="2600" dirty="0" smtClean="0"/>
          </a:p>
          <a:p>
            <a:pPr eaLnBrk="1" fontAlgn="auto" hangingPunct="1">
              <a:spcAft>
                <a:spcPts val="0"/>
              </a:spcAft>
              <a:defRPr/>
            </a:pPr>
            <a:r>
              <a:rPr lang="en-GB" sz="2600" b="1" dirty="0" smtClean="0"/>
              <a:t>Genderquee</a:t>
            </a:r>
            <a:r>
              <a:rPr lang="en-GB" sz="2600" dirty="0" smtClean="0"/>
              <a:t>r – A person with a </a:t>
            </a:r>
            <a:r>
              <a:rPr lang="en-GB" sz="2600" dirty="0" err="1" smtClean="0"/>
              <a:t>nonbinary</a:t>
            </a:r>
            <a:r>
              <a:rPr lang="en-GB" sz="2600" dirty="0" smtClean="0"/>
              <a:t> gender identity, </a:t>
            </a:r>
            <a:br>
              <a:rPr lang="en-GB" sz="2600" dirty="0" smtClean="0"/>
            </a:br>
            <a:r>
              <a:rPr lang="en-GB" sz="2600" dirty="0" smtClean="0"/>
              <a:t>identifying as both a man or a woman or as neither sex</a:t>
            </a:r>
          </a:p>
          <a:p>
            <a:pPr marL="0" indent="0" eaLnBrk="1" fontAlgn="auto" hangingPunct="1">
              <a:spcAft>
                <a:spcPts val="0"/>
              </a:spcAft>
              <a:buFont typeface="Arial" panose="020B0604020202020204" pitchFamily="34" charset="0"/>
              <a:buNone/>
              <a:defRPr/>
            </a:pPr>
            <a:endParaRPr lang="en-GB" sz="2600" dirty="0" smtClean="0"/>
          </a:p>
          <a:p>
            <a:pPr eaLnBrk="1" fontAlgn="auto" hangingPunct="1">
              <a:spcAft>
                <a:spcPts val="0"/>
              </a:spcAft>
              <a:defRPr/>
            </a:pPr>
            <a:r>
              <a:rPr lang="en-US" sz="2600" b="1" dirty="0"/>
              <a:t>Gender identity </a:t>
            </a:r>
            <a:r>
              <a:rPr lang="he-IL" sz="2600" dirty="0"/>
              <a:t>-</a:t>
            </a:r>
            <a:r>
              <a:rPr lang="en-US" sz="2600" dirty="0"/>
              <a:t> One’s sense of oneself as male, female, or outside these categories</a:t>
            </a:r>
          </a:p>
          <a:p>
            <a:pPr eaLnBrk="1" fontAlgn="auto" hangingPunct="1">
              <a:spcAft>
                <a:spcPts val="0"/>
              </a:spcAft>
              <a:defRPr/>
            </a:pPr>
            <a:endParaRPr lang="en-GB"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52" r="4729"/>
          <a:stretch>
            <a:fillRect/>
          </a:stretch>
        </p:blipFill>
        <p:spPr bwMode="auto">
          <a:xfrm>
            <a:off x="11177588" y="4325938"/>
            <a:ext cx="1014412"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25945"/>
          <a:stretch>
            <a:fillRect/>
          </a:stretch>
        </p:blipFill>
        <p:spPr bwMode="auto">
          <a:xfrm>
            <a:off x="9958388" y="4325938"/>
            <a:ext cx="11652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yeahchemistry.com"/>
          <p:cNvPicPr>
            <a:picLocks noChangeAspect="1" noChangeArrowheads="1"/>
          </p:cNvPicPr>
          <p:nvPr/>
        </p:nvPicPr>
        <p:blipFill>
          <a:blip r:embed="rId5">
            <a:extLst>
              <a:ext uri="{28A0092B-C50C-407E-A947-70E740481C1C}">
                <a14:useLocalDpi xmlns:a14="http://schemas.microsoft.com/office/drawing/2010/main" val="0"/>
              </a:ext>
            </a:extLst>
          </a:blip>
          <a:srcRect l="54704"/>
          <a:stretch>
            <a:fillRect/>
          </a:stretch>
        </p:blipFill>
        <p:spPr bwMode="auto">
          <a:xfrm>
            <a:off x="10775950" y="649288"/>
            <a:ext cx="137636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 descr="yeahchemistry.com"/>
          <p:cNvPicPr>
            <a:picLocks noChangeAspect="1" noChangeArrowheads="1"/>
          </p:cNvPicPr>
          <p:nvPr/>
        </p:nvPicPr>
        <p:blipFill>
          <a:blip r:embed="rId5">
            <a:extLst>
              <a:ext uri="{28A0092B-C50C-407E-A947-70E740481C1C}">
                <a14:useLocalDpi xmlns:a14="http://schemas.microsoft.com/office/drawing/2010/main" val="0"/>
              </a:ext>
            </a:extLst>
          </a:blip>
          <a:srcRect r="52643"/>
          <a:stretch>
            <a:fillRect/>
          </a:stretch>
        </p:blipFill>
        <p:spPr bwMode="auto">
          <a:xfrm>
            <a:off x="11061700" y="2481263"/>
            <a:ext cx="145415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395720"/>
            <a:ext cx="10906229" cy="1325563"/>
          </a:xfrm>
          <a:extLst/>
        </p:spPr>
        <p:txBody>
          <a:bodyPr rtlCol="0">
            <a:noAutofit/>
          </a:bodyPr>
          <a:lstStyle/>
          <a:p>
            <a:pPr eaLnBrk="1" fontAlgn="auto" hangingPunct="1">
              <a:spcAft>
                <a:spcPts val="0"/>
              </a:spcAft>
              <a:defRPr/>
            </a:pPr>
            <a:r>
              <a:rPr lang="en-GB" sz="4000" b="1" dirty="0">
                <a:ln w="12700">
                  <a:solidFill>
                    <a:srgbClr val="0070C0"/>
                  </a:solidFill>
                  <a:prstDash val="solid"/>
                </a:ln>
                <a:solidFill>
                  <a:srgbClr val="0070C0"/>
                </a:solidFill>
                <a:latin typeface="+mn-lt"/>
                <a:ea typeface="+mn-ea"/>
                <a:cs typeface="+mn-cs"/>
              </a:rPr>
              <a:t>Prevention of the </a:t>
            </a:r>
            <a:r>
              <a:rPr lang="en-GB" sz="4000" b="1" dirty="0" smtClean="0">
                <a:ln w="12700">
                  <a:solidFill>
                    <a:srgbClr val="0070C0"/>
                  </a:solidFill>
                  <a:prstDash val="solid"/>
                </a:ln>
                <a:solidFill>
                  <a:srgbClr val="0070C0"/>
                </a:solidFill>
                <a:latin typeface="+mn-lt"/>
                <a:ea typeface="+mn-ea"/>
                <a:cs typeface="+mn-cs"/>
              </a:rPr>
              <a:t>Development </a:t>
            </a:r>
            <a:r>
              <a:rPr lang="en-GB" sz="4000" b="1" dirty="0">
                <a:ln w="12700">
                  <a:solidFill>
                    <a:srgbClr val="0070C0"/>
                  </a:solidFill>
                  <a:prstDash val="solid"/>
                </a:ln>
                <a:solidFill>
                  <a:srgbClr val="0070C0"/>
                </a:solidFill>
                <a:latin typeface="+mn-lt"/>
                <a:ea typeface="+mn-ea"/>
                <a:cs typeface="+mn-cs"/>
              </a:rPr>
              <a:t>of </a:t>
            </a:r>
            <a:r>
              <a:rPr lang="en-GB" sz="4000" b="1" dirty="0" smtClean="0">
                <a:ln w="12700">
                  <a:solidFill>
                    <a:srgbClr val="0070C0"/>
                  </a:solidFill>
                  <a:prstDash val="solid"/>
                </a:ln>
                <a:solidFill>
                  <a:srgbClr val="0070C0"/>
                </a:solidFill>
                <a:latin typeface="+mn-lt"/>
                <a:ea typeface="+mn-ea"/>
                <a:cs typeface="+mn-cs"/>
              </a:rPr>
              <a:t>Unwanted Secondary Sex Characteristics  </a:t>
            </a:r>
            <a:endParaRPr lang="en-US" sz="4000" b="1" dirty="0">
              <a:ln w="12700">
                <a:solidFill>
                  <a:srgbClr val="0070C0"/>
                </a:solidFill>
                <a:prstDash val="solid"/>
              </a:ln>
              <a:solidFill>
                <a:srgbClr val="0070C0"/>
              </a:solidFill>
              <a:latin typeface="+mn-lt"/>
              <a:ea typeface="+mn-ea"/>
              <a:cs typeface="+mn-cs"/>
            </a:endParaRPr>
          </a:p>
        </p:txBody>
      </p:sp>
      <p:sp>
        <p:nvSpPr>
          <p:cNvPr id="3" name="Content Placeholder 2"/>
          <p:cNvSpPr>
            <a:spLocks noGrp="1"/>
          </p:cNvSpPr>
          <p:nvPr>
            <p:ph idx="1"/>
          </p:nvPr>
        </p:nvSpPr>
        <p:spPr>
          <a:xfrm>
            <a:off x="838200" y="2035175"/>
            <a:ext cx="10929938" cy="4703763"/>
          </a:xfrm>
        </p:spPr>
        <p:txBody>
          <a:bodyPr rtlCol="0">
            <a:normAutofit/>
          </a:bodyPr>
          <a:lstStyle/>
          <a:p>
            <a:pPr eaLnBrk="1" fontAlgn="auto" hangingPunct="1">
              <a:spcAft>
                <a:spcPts val="0"/>
              </a:spcAft>
              <a:defRPr/>
            </a:pPr>
            <a:r>
              <a:rPr lang="en-US" sz="2400" b="1" dirty="0"/>
              <a:t>Adolescents are considered eligible for puberty suppression when they</a:t>
            </a:r>
          </a:p>
          <a:p>
            <a:pPr lvl="1" eaLnBrk="1" fontAlgn="auto" hangingPunct="1">
              <a:spcAft>
                <a:spcPts val="0"/>
              </a:spcAft>
              <a:defRPr/>
            </a:pPr>
            <a:r>
              <a:rPr lang="en-US" dirty="0"/>
              <a:t>are diagnosed with </a:t>
            </a:r>
            <a:r>
              <a:rPr lang="en-US" dirty="0" smtClean="0"/>
              <a:t>gender identity dysphoria (GID)</a:t>
            </a:r>
          </a:p>
          <a:p>
            <a:pPr lvl="1" eaLnBrk="1" fontAlgn="auto" hangingPunct="1">
              <a:spcAft>
                <a:spcPts val="0"/>
              </a:spcAft>
              <a:defRPr/>
            </a:pPr>
            <a:r>
              <a:rPr lang="en-US" dirty="0" smtClean="0"/>
              <a:t>live </a:t>
            </a:r>
            <a:r>
              <a:rPr lang="en-US" dirty="0"/>
              <a:t>in a supportive environment </a:t>
            </a:r>
          </a:p>
          <a:p>
            <a:pPr lvl="1" eaLnBrk="1" fontAlgn="auto" hangingPunct="1">
              <a:spcAft>
                <a:spcPts val="0"/>
              </a:spcAft>
              <a:defRPr/>
            </a:pPr>
            <a:r>
              <a:rPr lang="en-US" dirty="0" smtClean="0"/>
              <a:t>have no serious </a:t>
            </a:r>
            <a:r>
              <a:rPr lang="en-US" dirty="0"/>
              <a:t>psychosocial problems interfering with the </a:t>
            </a:r>
            <a:r>
              <a:rPr lang="en-US" dirty="0" smtClean="0"/>
              <a:t>diagnostic assessment</a:t>
            </a:r>
            <a:endParaRPr lang="en-US" sz="2800" dirty="0"/>
          </a:p>
          <a:p>
            <a:pPr eaLnBrk="1" fontAlgn="auto" hangingPunct="1">
              <a:spcAft>
                <a:spcPts val="0"/>
              </a:spcAft>
              <a:defRPr/>
            </a:pPr>
            <a:r>
              <a:rPr lang="en-US" sz="2400" dirty="0" smtClean="0"/>
              <a:t>It </a:t>
            </a:r>
            <a:r>
              <a:rPr lang="en-US" sz="2400" dirty="0"/>
              <a:t>is </a:t>
            </a:r>
            <a:r>
              <a:rPr lang="en-US" sz="2400" dirty="0" smtClean="0"/>
              <a:t>important to exclude other reason such as: confusion </a:t>
            </a:r>
            <a:r>
              <a:rPr lang="en-US" sz="2400" dirty="0"/>
              <a:t>about homosexuality </a:t>
            </a:r>
            <a:r>
              <a:rPr lang="en-US" sz="2400" dirty="0" smtClean="0"/>
              <a:t>or </a:t>
            </a:r>
            <a:r>
              <a:rPr lang="en-US" sz="2400" dirty="0" err="1" smtClean="0"/>
              <a:t>transvestic</a:t>
            </a:r>
            <a:r>
              <a:rPr lang="en-US" sz="2400" dirty="0" smtClean="0"/>
              <a:t> fetishism </a:t>
            </a:r>
            <a:br>
              <a:rPr lang="en-US" sz="2400" dirty="0" smtClean="0"/>
            </a:br>
            <a:endParaRPr lang="en-US" sz="2400" dirty="0" smtClean="0"/>
          </a:p>
          <a:p>
            <a:pPr eaLnBrk="1" fontAlgn="auto" hangingPunct="1">
              <a:spcAft>
                <a:spcPts val="0"/>
              </a:spcAft>
              <a:defRPr/>
            </a:pPr>
            <a:r>
              <a:rPr lang="en-US" sz="2400" dirty="0" smtClean="0"/>
              <a:t>General &amp; psychological functioning should be assessed</a:t>
            </a:r>
            <a:br>
              <a:rPr lang="en-US" sz="2400" dirty="0" smtClean="0"/>
            </a:br>
            <a:r>
              <a:rPr lang="en-US" sz="2400" dirty="0" smtClean="0"/>
              <a:t>Psychiatric </a:t>
            </a:r>
            <a:r>
              <a:rPr lang="en-US" sz="2400" dirty="0"/>
              <a:t>problems or other issues </a:t>
            </a:r>
            <a:r>
              <a:rPr lang="en-US" sz="2400" dirty="0" smtClean="0"/>
              <a:t>that could </a:t>
            </a:r>
            <a:r>
              <a:rPr lang="en-US" sz="2400" dirty="0"/>
              <a:t>hinder a correct assessment or </a:t>
            </a:r>
            <a:r>
              <a:rPr lang="en-US" sz="2400" dirty="0" smtClean="0"/>
              <a:t/>
            </a:r>
            <a:br>
              <a:rPr lang="en-US" sz="2400" dirty="0" smtClean="0"/>
            </a:br>
            <a:r>
              <a:rPr lang="en-US" sz="2400" dirty="0" smtClean="0"/>
              <a:t>future </a:t>
            </a:r>
            <a:r>
              <a:rPr lang="en-US" sz="2400" dirty="0"/>
              <a:t>treatment </a:t>
            </a:r>
            <a:r>
              <a:rPr lang="en-US" sz="2400" dirty="0" smtClean="0"/>
              <a:t>compliance should be excluded</a:t>
            </a:r>
          </a:p>
          <a:p>
            <a:pPr marL="0" indent="0" eaLnBrk="1" fontAlgn="auto" hangingPunct="1">
              <a:spcAft>
                <a:spcPts val="0"/>
              </a:spcAft>
              <a:buFont typeface="Arial" panose="020B0604020202020204" pitchFamily="34" charset="0"/>
              <a:buNone/>
              <a:defRPr/>
            </a:pP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126" y="395720"/>
            <a:ext cx="10515600" cy="1325563"/>
          </a:xfrm>
          <a:extLst/>
        </p:spPr>
        <p:txBody>
          <a:bodyPr rtlCol="0">
            <a:noAutofit/>
          </a:bodyPr>
          <a:lstStyle/>
          <a:p>
            <a:pPr eaLnBrk="1" fontAlgn="auto" hangingPunct="1">
              <a:spcAft>
                <a:spcPts val="0"/>
              </a:spcAft>
              <a:defRPr/>
            </a:pPr>
            <a:r>
              <a:rPr lang="en-GB" sz="3600" b="1" dirty="0">
                <a:ln w="12700">
                  <a:solidFill>
                    <a:srgbClr val="0070C0"/>
                  </a:solidFill>
                  <a:prstDash val="solid"/>
                </a:ln>
                <a:solidFill>
                  <a:srgbClr val="0070C0"/>
                </a:solidFill>
              </a:rPr>
              <a:t>Prevention of the Development of Unwanted Secondary Sex Characteristics </a:t>
            </a:r>
            <a:endParaRPr lang="en-US" sz="3600" b="1" dirty="0">
              <a:ln w="12700">
                <a:solidFill>
                  <a:srgbClr val="0070C0"/>
                </a:solidFill>
                <a:prstDash val="solid"/>
              </a:ln>
              <a:solidFill>
                <a:srgbClr val="0070C0"/>
              </a:solidFill>
              <a:latin typeface="+mn-lt"/>
              <a:ea typeface="+mn-ea"/>
              <a:cs typeface="+mn-cs"/>
            </a:endParaRPr>
          </a:p>
        </p:txBody>
      </p:sp>
      <p:sp>
        <p:nvSpPr>
          <p:cNvPr id="3" name="Content Placeholder 2"/>
          <p:cNvSpPr>
            <a:spLocks noGrp="1"/>
          </p:cNvSpPr>
          <p:nvPr>
            <p:ph idx="1"/>
          </p:nvPr>
        </p:nvSpPr>
        <p:spPr>
          <a:xfrm>
            <a:off x="654050" y="1879600"/>
            <a:ext cx="11144250" cy="4518025"/>
          </a:xfrm>
        </p:spPr>
        <p:txBody>
          <a:bodyPr rtlCol="0">
            <a:normAutofit/>
          </a:bodyPr>
          <a:lstStyle/>
          <a:p>
            <a:pPr eaLnBrk="1" fontAlgn="auto" hangingPunct="1">
              <a:spcAft>
                <a:spcPts val="0"/>
              </a:spcAft>
              <a:defRPr/>
            </a:pPr>
            <a:r>
              <a:rPr lang="en-GB" sz="2600" dirty="0" smtClean="0"/>
              <a:t>Early medical intervention may prevent psychological harm </a:t>
            </a:r>
          </a:p>
          <a:p>
            <a:pPr eaLnBrk="1" fontAlgn="auto" hangingPunct="1">
              <a:spcAft>
                <a:spcPts val="0"/>
              </a:spcAft>
              <a:defRPr/>
            </a:pPr>
            <a:r>
              <a:rPr lang="en-GB" sz="2600" dirty="0" smtClean="0"/>
              <a:t>Avoiding irreversible physical changes </a:t>
            </a:r>
            <a:br>
              <a:rPr lang="en-GB" sz="2600" dirty="0" smtClean="0"/>
            </a:br>
            <a:r>
              <a:rPr lang="en-GB" sz="2600" dirty="0" smtClean="0"/>
              <a:t>-in females large breasts </a:t>
            </a:r>
            <a:r>
              <a:rPr lang="he-IL" sz="2600" dirty="0" smtClean="0"/>
              <a:t> </a:t>
            </a:r>
            <a:r>
              <a:rPr lang="en-US" sz="2600" dirty="0" smtClean="0"/>
              <a:t/>
            </a:r>
            <a:br>
              <a:rPr lang="en-US" sz="2600" dirty="0" smtClean="0"/>
            </a:br>
            <a:r>
              <a:rPr lang="en-GB" sz="2600" dirty="0" smtClean="0"/>
              <a:t>-in males Adam’s apple, low voice, large Jaws, male hair pattern </a:t>
            </a:r>
            <a:br>
              <a:rPr lang="en-GB" sz="2600" dirty="0" smtClean="0"/>
            </a:br>
            <a:endParaRPr lang="en-GB" sz="2600" dirty="0" smtClean="0"/>
          </a:p>
          <a:p>
            <a:pPr eaLnBrk="1" fontAlgn="auto" hangingPunct="1">
              <a:spcAft>
                <a:spcPts val="0"/>
              </a:spcAft>
              <a:defRPr/>
            </a:pPr>
            <a:r>
              <a:rPr lang="en-US" dirty="0" smtClean="0">
                <a:solidFill>
                  <a:srgbClr val="C00000"/>
                </a:solidFill>
              </a:rPr>
              <a:t>S</a:t>
            </a:r>
            <a:r>
              <a:rPr lang="en-GB" dirty="0" err="1" smtClean="0">
                <a:solidFill>
                  <a:srgbClr val="C00000"/>
                </a:solidFill>
              </a:rPr>
              <a:t>uppression</a:t>
            </a:r>
            <a:r>
              <a:rPr lang="en-GB" dirty="0" smtClean="0">
                <a:solidFill>
                  <a:srgbClr val="C00000"/>
                </a:solidFill>
              </a:rPr>
              <a:t> should start  at Tanner stage 2-3</a:t>
            </a:r>
            <a:br>
              <a:rPr lang="en-GB" dirty="0" smtClean="0">
                <a:solidFill>
                  <a:srgbClr val="C00000"/>
                </a:solidFill>
              </a:rPr>
            </a:br>
            <a:r>
              <a:rPr lang="en-GB" sz="2400" dirty="0" err="1" smtClean="0">
                <a:solidFill>
                  <a:srgbClr val="C00000"/>
                </a:solidFill>
              </a:rPr>
              <a:t>i.e</a:t>
            </a:r>
            <a:r>
              <a:rPr lang="en-GB" sz="2400" dirty="0" smtClean="0">
                <a:solidFill>
                  <a:srgbClr val="C00000"/>
                </a:solidFill>
              </a:rPr>
              <a:t> in boys testicular volume ≥4 ml, in girls the starting of breast buds </a:t>
            </a:r>
          </a:p>
          <a:p>
            <a:pPr eaLnBrk="1" fontAlgn="auto" hangingPunct="1">
              <a:spcAft>
                <a:spcPts val="0"/>
              </a:spcAft>
              <a:defRPr/>
            </a:pPr>
            <a:r>
              <a:rPr lang="en-GB" sz="2600" dirty="0" smtClean="0"/>
              <a:t>Suspend the development of secondary sex characteristics</a:t>
            </a:r>
            <a:br>
              <a:rPr lang="en-GB" sz="2600" dirty="0" smtClean="0"/>
            </a:br>
            <a:r>
              <a:rPr lang="en-GB" sz="2600" dirty="0" smtClean="0"/>
              <a:t>with </a:t>
            </a:r>
            <a:r>
              <a:rPr lang="en-GB" sz="2600" b="1" dirty="0" smtClean="0"/>
              <a:t>GNRH analogue treatment </a:t>
            </a:r>
            <a:r>
              <a:rPr lang="en-GB" sz="2600" dirty="0" smtClean="0"/>
              <a:t>alone</a:t>
            </a:r>
          </a:p>
          <a:p>
            <a:pPr eaLnBrk="1" fontAlgn="auto" hangingPunct="1">
              <a:spcAft>
                <a:spcPts val="0"/>
              </a:spcAft>
              <a:defRPr/>
            </a:pPr>
            <a:r>
              <a:rPr lang="en-GB" sz="2600" dirty="0" smtClean="0"/>
              <a:t>This intervention is reversible and </a:t>
            </a:r>
            <a:r>
              <a:rPr lang="en-GB" sz="2600" u="sng" dirty="0" smtClean="0"/>
              <a:t>allows additional time for gender exploration </a:t>
            </a: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188"/>
            <a:ext cx="10515600" cy="1325563"/>
          </a:xfrm>
          <a:extLst/>
        </p:spPr>
        <p:txBody>
          <a:bodyPr rtlCol="0">
            <a:normAutofit/>
          </a:bodyPr>
          <a:lstStyle/>
          <a:p>
            <a:pPr eaLnBrk="1" fontAlgn="auto" hangingPunct="1">
              <a:spcAft>
                <a:spcPts val="0"/>
              </a:spcAft>
              <a:defRPr/>
            </a:pPr>
            <a:r>
              <a:rPr lang="en-GB" sz="3600" b="1" dirty="0" smtClean="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rPr>
              <a:t> </a:t>
            </a:r>
            <a:r>
              <a:rPr lang="en-GB" sz="3600" b="1" dirty="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rPr>
              <a:t/>
            </a:r>
            <a:br>
              <a:rPr lang="en-GB" sz="3600" b="1" dirty="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rPr>
            </a:br>
            <a:endParaRPr lang="en-US" sz="3600" b="1" dirty="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endParaRPr>
          </a:p>
        </p:txBody>
      </p:sp>
      <p:graphicFrame>
        <p:nvGraphicFramePr>
          <p:cNvPr id="4" name="Content Placeholder 3"/>
          <p:cNvGraphicFramePr>
            <a:graphicFrameLocks noGrp="1"/>
          </p:cNvGraphicFramePr>
          <p:nvPr>
            <p:ph idx="1"/>
          </p:nvPr>
        </p:nvGraphicFramePr>
        <p:xfrm>
          <a:off x="1793358" y="1839433"/>
          <a:ext cx="10177130" cy="427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47330" y="444135"/>
            <a:ext cx="11737725" cy="707886"/>
          </a:xfrm>
          <a:prstGeom prst="rect">
            <a:avLst/>
          </a:prstGeom>
          <a:noFill/>
        </p:spPr>
        <p:txBody>
          <a:bodyPr>
            <a:spAutoFit/>
          </a:bodyPr>
          <a:lstStyle/>
          <a:p>
            <a:pPr eaLnBrk="1" fontAlgn="auto" hangingPunct="1">
              <a:spcBef>
                <a:spcPts val="0"/>
              </a:spcBef>
              <a:spcAft>
                <a:spcPts val="0"/>
              </a:spcAft>
              <a:defRPr/>
            </a:pPr>
            <a:r>
              <a:rPr lang="en-GB" sz="4000" b="1" dirty="0">
                <a:ln w="12700">
                  <a:solidFill>
                    <a:srgbClr val="C00000"/>
                  </a:solidFill>
                  <a:prstDash val="solid"/>
                </a:ln>
                <a:solidFill>
                  <a:srgbClr val="C00000"/>
                </a:solidFill>
                <a:effectLst>
                  <a:outerShdw dist="38100" dir="2640000" algn="bl" rotWithShape="0">
                    <a:schemeClr val="accent1"/>
                  </a:outerShdw>
                </a:effectLst>
                <a:latin typeface="+mn-lt"/>
              </a:rPr>
              <a:t>Primary Goals of Medical Intervention in Adolescents  </a:t>
            </a:r>
            <a:endParaRPr lang="en-US" sz="4000" b="1" dirty="0">
              <a:ln w="12700">
                <a:solidFill>
                  <a:srgbClr val="C00000"/>
                </a:solidFill>
                <a:prstDash val="solid"/>
              </a:ln>
              <a:solidFill>
                <a:srgbClr val="C00000"/>
              </a:solidFill>
              <a:effectLst>
                <a:outerShdw dist="38100" dir="2640000" algn="bl" rotWithShape="0">
                  <a:schemeClr val="accent1"/>
                </a:outerShdw>
              </a:effectLst>
              <a:latin typeface="+mn-lt"/>
            </a:endParaRPr>
          </a:p>
        </p:txBody>
      </p:sp>
      <p:grpSp>
        <p:nvGrpSpPr>
          <p:cNvPr id="7" name="Group 6"/>
          <p:cNvGrpSpPr/>
          <p:nvPr/>
        </p:nvGrpSpPr>
        <p:grpSpPr>
          <a:xfrm>
            <a:off x="338470" y="1839433"/>
            <a:ext cx="1124170" cy="4273736"/>
            <a:chOff x="6920763" y="-389870"/>
            <a:chExt cx="2052432" cy="5131078"/>
          </a:xfrm>
          <a:solidFill>
            <a:schemeClr val="accent1">
              <a:lumMod val="40000"/>
              <a:lumOff val="60000"/>
            </a:schemeClr>
          </a:solidFill>
          <a:scene3d>
            <a:camera prst="orthographicFront">
              <a:rot lat="0" lon="0" rev="0"/>
            </a:camera>
            <a:lightRig rig="balanced" dir="t">
              <a:rot lat="0" lon="0" rev="8700000"/>
            </a:lightRig>
          </a:scene3d>
        </p:grpSpPr>
        <p:sp>
          <p:nvSpPr>
            <p:cNvPr id="8" name="Chevron 7"/>
            <p:cNvSpPr/>
            <p:nvPr/>
          </p:nvSpPr>
          <p:spPr>
            <a:xfrm rot="5400000">
              <a:off x="5381440" y="1149453"/>
              <a:ext cx="5131078" cy="2052431"/>
            </a:xfrm>
            <a:prstGeom prst="chevron">
              <a:avLst/>
            </a:prstGeom>
            <a:grpFill/>
            <a:ln>
              <a:noFill/>
            </a:ln>
            <a:effectLst>
              <a:outerShdw blurRad="44450" dist="27940" dir="5400000" algn="ctr">
                <a:srgbClr val="000000">
                  <a:alpha val="32000"/>
                </a:srgbClr>
              </a:outerShdw>
            </a:effectLst>
            <a:sp3d>
              <a:bevelT w="190500" h="381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Chevron 4"/>
            <p:cNvSpPr/>
            <p:nvPr/>
          </p:nvSpPr>
          <p:spPr>
            <a:xfrm rot="5400000">
              <a:off x="6407656" y="1149454"/>
              <a:ext cx="3078647" cy="205243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2550" tIns="41275" rIns="0" bIns="41275" spcCol="1270" anchor="ctr"/>
            <a:lstStyle/>
            <a:p>
              <a:pPr algn="ctr" defTabSz="2889250" eaLnBrk="1" fontAlgn="auto" hangingPunct="1">
                <a:lnSpc>
                  <a:spcPct val="90000"/>
                </a:lnSpc>
                <a:spcAft>
                  <a:spcPct val="35000"/>
                </a:spcAft>
                <a:defRPr/>
              </a:pPr>
              <a:endParaRPr lang="en-US" sz="6500"/>
            </a:p>
          </p:txBody>
        </p:sp>
      </p:grpSp>
      <p:sp>
        <p:nvSpPr>
          <p:cNvPr id="37894" name="Rectangle 9"/>
          <p:cNvSpPr>
            <a:spLocks noChangeArrowheads="1"/>
          </p:cNvSpPr>
          <p:nvPr/>
        </p:nvSpPr>
        <p:spPr bwMode="auto">
          <a:xfrm>
            <a:off x="347663" y="2570163"/>
            <a:ext cx="13192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a:t>Reduction </a:t>
            </a:r>
            <a:br>
              <a:rPr lang="en-GB" altLang="en-US" sz="1600" b="1"/>
            </a:br>
            <a:r>
              <a:rPr lang="en-GB" altLang="en-US" sz="1600" b="1"/>
              <a:t>in dysphoric </a:t>
            </a:r>
            <a:br>
              <a:rPr lang="en-GB" altLang="en-US" sz="1600" b="1"/>
            </a:br>
            <a:r>
              <a:rPr lang="en-GB" altLang="en-US" sz="1600" b="1"/>
              <a:t>feelings </a:t>
            </a:r>
            <a:r>
              <a:rPr lang="en-GB" altLang="en-US" sz="1600"/>
              <a:t/>
            </a:r>
            <a:br>
              <a:rPr lang="en-GB" altLang="en-US" sz="1600"/>
            </a:br>
            <a:r>
              <a:rPr lang="en-GB" altLang="en-US" sz="1600"/>
              <a:t>(anxiety, </a:t>
            </a:r>
            <a:br>
              <a:rPr lang="en-GB" altLang="en-US" sz="1600"/>
            </a:br>
            <a:r>
              <a:rPr lang="en-GB" altLang="en-US" sz="1600"/>
              <a:t>depression,</a:t>
            </a:r>
            <a:br>
              <a:rPr lang="en-GB" altLang="en-US" sz="1600"/>
            </a:br>
            <a:r>
              <a:rPr lang="en-GB" altLang="en-US" sz="1600"/>
              <a:t>suicidality) </a:t>
            </a:r>
          </a:p>
          <a:p>
            <a:pPr eaLnBrk="1" hangingPunct="1">
              <a:lnSpc>
                <a:spcPct val="100000"/>
              </a:lnSpc>
              <a:spcBef>
                <a:spcPct val="0"/>
              </a:spcBef>
              <a:buFontTx/>
              <a:buNone/>
            </a:pPr>
            <a:r>
              <a:rPr lang="en-GB" altLang="en-US" sz="1600"/>
              <a:t>&amp; improving </a:t>
            </a:r>
          </a:p>
          <a:p>
            <a:pPr eaLnBrk="1" hangingPunct="1">
              <a:lnSpc>
                <a:spcPct val="100000"/>
              </a:lnSpc>
              <a:spcBef>
                <a:spcPct val="0"/>
              </a:spcBef>
              <a:buFontTx/>
              <a:buNone/>
            </a:pPr>
            <a:r>
              <a:rPr lang="en-GB" altLang="en-US" sz="1600"/>
              <a:t>quality of life</a:t>
            </a:r>
            <a:endParaRPr lang="en-US" altLang="en-US" sz="1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4000" b="1" dirty="0">
                <a:ln w="12700">
                  <a:solidFill>
                    <a:schemeClr val="accent6">
                      <a:lumMod val="75000"/>
                    </a:schemeClr>
                  </a:solidFill>
                  <a:prstDash val="solid"/>
                </a:ln>
                <a:solidFill>
                  <a:schemeClr val="accent6">
                    <a:lumMod val="75000"/>
                  </a:schemeClr>
                </a:solidFill>
              </a:rPr>
              <a:t>Real-life </a:t>
            </a:r>
            <a:r>
              <a:rPr lang="en-US" sz="4000" b="1" dirty="0" smtClean="0">
                <a:ln w="12700">
                  <a:solidFill>
                    <a:schemeClr val="accent6">
                      <a:lumMod val="75000"/>
                    </a:schemeClr>
                  </a:solidFill>
                  <a:prstDash val="solid"/>
                </a:ln>
                <a:solidFill>
                  <a:schemeClr val="accent6">
                    <a:lumMod val="75000"/>
                  </a:schemeClr>
                </a:solidFill>
              </a:rPr>
              <a:t>Experience </a:t>
            </a:r>
            <a:r>
              <a:rPr lang="en-US" sz="4000" b="1" dirty="0">
                <a:ln w="12700">
                  <a:solidFill>
                    <a:schemeClr val="accent6">
                      <a:lumMod val="75000"/>
                    </a:schemeClr>
                  </a:solidFill>
                  <a:prstDash val="solid"/>
                </a:ln>
                <a:solidFill>
                  <a:schemeClr val="accent6">
                    <a:lumMod val="75000"/>
                  </a:schemeClr>
                </a:solidFill>
              </a:rPr>
              <a:t>(RLE)</a:t>
            </a:r>
            <a:br>
              <a:rPr lang="en-US" sz="4000" b="1" dirty="0">
                <a:ln w="12700">
                  <a:solidFill>
                    <a:schemeClr val="accent6">
                      <a:lumMod val="75000"/>
                    </a:schemeClr>
                  </a:solidFill>
                  <a:prstDash val="solid"/>
                </a:ln>
                <a:solidFill>
                  <a:schemeClr val="accent6">
                    <a:lumMod val="75000"/>
                  </a:schemeClr>
                </a:solidFill>
              </a:rPr>
            </a:br>
            <a:endParaRPr lang="en-US" sz="4000" b="1" dirty="0">
              <a:ln w="12700">
                <a:solidFill>
                  <a:schemeClr val="accent6">
                    <a:lumMod val="75000"/>
                  </a:schemeClr>
                </a:solidFill>
                <a:prstDash val="solid"/>
              </a:ln>
              <a:solidFill>
                <a:schemeClr val="accent6">
                  <a:lumMod val="75000"/>
                </a:schemeClr>
              </a:solidFill>
            </a:endParaRPr>
          </a:p>
        </p:txBody>
      </p:sp>
      <p:sp>
        <p:nvSpPr>
          <p:cNvPr id="38915" name="Content Placeholder 2"/>
          <p:cNvSpPr>
            <a:spLocks noGrp="1"/>
          </p:cNvSpPr>
          <p:nvPr>
            <p:ph idx="1"/>
          </p:nvPr>
        </p:nvSpPr>
        <p:spPr>
          <a:xfrm>
            <a:off x="246063" y="1555750"/>
            <a:ext cx="7669212" cy="4572000"/>
          </a:xfrm>
        </p:spPr>
        <p:txBody>
          <a:bodyPr/>
          <a:lstStyle/>
          <a:p>
            <a:pPr eaLnBrk="1" hangingPunct="1"/>
            <a:r>
              <a:rPr lang="en-US" altLang="en-US" sz="2400" smtClean="0"/>
              <a:t>The period in which transgender individuals live full</a:t>
            </a:r>
            <a:r>
              <a:rPr lang="he-IL" altLang="en-US" sz="2400" smtClean="0"/>
              <a:t> </a:t>
            </a:r>
            <a:r>
              <a:rPr lang="en-US" altLang="en-US" sz="2400" smtClean="0"/>
              <a:t>time in their preferred gender role </a:t>
            </a:r>
          </a:p>
          <a:p>
            <a:pPr eaLnBrk="1" hangingPunct="1"/>
            <a:r>
              <a:rPr lang="en-US" altLang="en-US" sz="2400" smtClean="0"/>
              <a:t>The purpose of the RLE is to confirm that a given transgender person can function successfully as the wanted gender in society, as well as to confirm that they are sure they want to live as that gender for the rest of their life</a:t>
            </a:r>
            <a:r>
              <a:rPr lang="he-IL" altLang="en-US" sz="2400" smtClean="0"/>
              <a:t> </a:t>
            </a:r>
            <a:endParaRPr lang="en-US" altLang="en-US" sz="2400" smtClean="0"/>
          </a:p>
          <a:p>
            <a:pPr eaLnBrk="1" hangingPunct="1"/>
            <a:r>
              <a:rPr lang="en-US" altLang="en-US" sz="2400" smtClean="0"/>
              <a:t>A documented RLE is a requirement of </a:t>
            </a:r>
            <a:r>
              <a:rPr lang="en-US" altLang="en-US" sz="2400" b="1" smtClean="0"/>
              <a:t>some</a:t>
            </a:r>
            <a:r>
              <a:rPr lang="en-US" altLang="en-US" sz="2400" smtClean="0"/>
              <a:t> physicians before prescribing hormone replacement therapy</a:t>
            </a:r>
          </a:p>
          <a:p>
            <a:pPr eaLnBrk="1" hangingPunct="1"/>
            <a:r>
              <a:rPr lang="en-US" altLang="en-US" sz="2400" smtClean="0"/>
              <a:t>It is a requirement of most surgeons before performing genital reassignment</a:t>
            </a:r>
          </a:p>
        </p:txBody>
      </p:sp>
      <p:pic>
        <p:nvPicPr>
          <p:cNvPr id="38916" name="Picture 3"/>
          <p:cNvPicPr>
            <a:picLocks noChangeAspect="1"/>
          </p:cNvPicPr>
          <p:nvPr/>
        </p:nvPicPr>
        <p:blipFill>
          <a:blip r:embed="rId2">
            <a:extLst>
              <a:ext uri="{28A0092B-C50C-407E-A947-70E740481C1C}">
                <a14:useLocalDpi xmlns:a14="http://schemas.microsoft.com/office/drawing/2010/main" val="0"/>
              </a:ext>
            </a:extLst>
          </a:blip>
          <a:srcRect l="32086" t="14009" r="32394" b="5556"/>
          <a:stretch>
            <a:fillRect/>
          </a:stretch>
        </p:blipFill>
        <p:spPr bwMode="auto">
          <a:xfrm>
            <a:off x="8162925" y="1477963"/>
            <a:ext cx="3783013"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563563" y="1719263"/>
            <a:ext cx="11223625" cy="4351337"/>
          </a:xfrm>
        </p:spPr>
        <p:txBody>
          <a:bodyPr/>
          <a:lstStyle/>
          <a:p>
            <a:pPr eaLnBrk="1" hangingPunct="1"/>
            <a:r>
              <a:rPr lang="en-GB" altLang="en-US" smtClean="0"/>
              <a:t>Induction of puberty</a:t>
            </a:r>
            <a:endParaRPr lang="en-US" altLang="en-US" smtClean="0"/>
          </a:p>
          <a:p>
            <a:pPr marL="574675" lvl="1" indent="-234950" eaLnBrk="1" hangingPunct="1"/>
            <a:r>
              <a:rPr lang="en-US" altLang="en-US" sz="2800" smtClean="0"/>
              <a:t>It is suggested that pubertal development of the desired, opposite sex be initiated at the age of </a:t>
            </a:r>
            <a:r>
              <a:rPr lang="en-US" altLang="en-US" sz="2800" b="1" smtClean="0"/>
              <a:t>16yr</a:t>
            </a:r>
            <a:r>
              <a:rPr lang="en-US" altLang="en-US" sz="2800" smtClean="0"/>
              <a:t>, using a gradually increasing dose of cross-sex steroids</a:t>
            </a:r>
          </a:p>
          <a:p>
            <a:pPr marL="574675" lvl="1" indent="-234950" eaLnBrk="1" hangingPunct="1"/>
            <a:r>
              <a:rPr lang="en-GB" altLang="en-US" sz="2800" smtClean="0"/>
              <a:t>In many countries 16-y old are legal adults with regard to medical decision making </a:t>
            </a:r>
            <a:endParaRPr lang="en-US" altLang="en-US" sz="2800" smtClean="0"/>
          </a:p>
        </p:txBody>
      </p:sp>
      <p:sp>
        <p:nvSpPr>
          <p:cNvPr id="4" name="Rectangle 3"/>
          <p:cNvSpPr/>
          <p:nvPr/>
        </p:nvSpPr>
        <p:spPr>
          <a:xfrm>
            <a:off x="584936" y="131209"/>
            <a:ext cx="11202093" cy="1200329"/>
          </a:xfrm>
          <a:prstGeom prst="rect">
            <a:avLst/>
          </a:prstGeom>
          <a:noFill/>
        </p:spPr>
        <p:txBody>
          <a:bodyPr>
            <a:spAutoFit/>
          </a:bodyPr>
          <a:lstStyle/>
          <a:p>
            <a:pPr eaLnBrk="1" fontAlgn="auto" hangingPunct="1">
              <a:spcBef>
                <a:spcPts val="0"/>
              </a:spcBef>
              <a:spcAft>
                <a:spcPts val="0"/>
              </a:spcAft>
              <a:defRPr/>
            </a:pPr>
            <a:r>
              <a:rPr lang="en-GB" sz="3600" b="1" dirty="0">
                <a:ln w="12700">
                  <a:solidFill>
                    <a:schemeClr val="accent6">
                      <a:lumMod val="75000"/>
                    </a:schemeClr>
                  </a:solidFill>
                  <a:prstDash val="solid"/>
                </a:ln>
                <a:solidFill>
                  <a:schemeClr val="accent6">
                    <a:lumMod val="75000"/>
                  </a:schemeClr>
                </a:solidFill>
                <a:latin typeface="+mn-lt"/>
              </a:rPr>
              <a:t>Promotion of the Development of Desired Secondary Sex Characteristics of  the Affirmed Sex</a:t>
            </a:r>
            <a:endParaRPr lang="en-US" sz="3600" b="1" dirty="0">
              <a:ln w="12700">
                <a:solidFill>
                  <a:schemeClr val="accent6">
                    <a:lumMod val="75000"/>
                  </a:schemeClr>
                </a:solidFill>
                <a:prstDash val="solid"/>
              </a:ln>
              <a:solidFill>
                <a:schemeClr val="accent6">
                  <a:lumMod val="75000"/>
                </a:schemeClr>
              </a:solidFill>
              <a:latin typeface="+mn-lt"/>
            </a:endParaRPr>
          </a:p>
        </p:txBody>
      </p:sp>
      <p:pic>
        <p:nvPicPr>
          <p:cNvPr id="39940" name="Content Placeholder 3"/>
          <p:cNvPicPr>
            <a:picLocks noChangeAspect="1"/>
          </p:cNvPicPr>
          <p:nvPr/>
        </p:nvPicPr>
        <p:blipFill>
          <a:blip r:embed="rId3">
            <a:extLst>
              <a:ext uri="{28A0092B-C50C-407E-A947-70E740481C1C}">
                <a14:useLocalDpi xmlns:a14="http://schemas.microsoft.com/office/drawing/2010/main" val="0"/>
              </a:ext>
            </a:extLst>
          </a:blip>
          <a:srcRect t="49825"/>
          <a:stretch>
            <a:fillRect/>
          </a:stretch>
        </p:blipFill>
        <p:spPr bwMode="auto">
          <a:xfrm>
            <a:off x="7350125" y="4327525"/>
            <a:ext cx="387985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Content Placeholder 3"/>
          <p:cNvPicPr>
            <a:picLocks noChangeAspect="1"/>
          </p:cNvPicPr>
          <p:nvPr/>
        </p:nvPicPr>
        <p:blipFill>
          <a:blip r:embed="rId3">
            <a:extLst>
              <a:ext uri="{28A0092B-C50C-407E-A947-70E740481C1C}">
                <a14:useLocalDpi xmlns:a14="http://schemas.microsoft.com/office/drawing/2010/main" val="0"/>
              </a:ext>
            </a:extLst>
          </a:blip>
          <a:srcRect b="49199"/>
          <a:stretch>
            <a:fillRect/>
          </a:stretch>
        </p:blipFill>
        <p:spPr bwMode="auto">
          <a:xfrm>
            <a:off x="3365500" y="4378325"/>
            <a:ext cx="3754438"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
          <p:cNvSpPr txBox="1">
            <a:spLocks noChangeArrowheads="1"/>
          </p:cNvSpPr>
          <p:nvPr/>
        </p:nvSpPr>
        <p:spPr bwMode="auto">
          <a:xfrm>
            <a:off x="0" y="6581775"/>
            <a:ext cx="3227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t>J</a:t>
            </a:r>
            <a:r>
              <a:rPr lang="he-IL" altLang="en-US" sz="1200"/>
              <a:t> </a:t>
            </a:r>
            <a:r>
              <a:rPr lang="en-US" altLang="en-US" sz="1200"/>
              <a:t>C</a:t>
            </a:r>
            <a:r>
              <a:rPr lang="en-GB" altLang="en-US" sz="1200"/>
              <a:t>lin Endocrinol Metab. 2009,94(9) 3132-3254</a:t>
            </a:r>
            <a:endParaRPr lang="en-US" altLang="en-US"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en-US" altLang="en-US" smtClean="0"/>
          </a:p>
        </p:txBody>
      </p:sp>
      <p:pic>
        <p:nvPicPr>
          <p:cNvPr id="419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25166" t="732" r="27885" b="-732"/>
          <a:stretch>
            <a:fillRect/>
          </a:stretch>
        </p:blipFill>
        <p:spPr>
          <a:xfrm>
            <a:off x="681038" y="1690688"/>
            <a:ext cx="3062287" cy="43513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22327" r="45232"/>
          <a:stretch>
            <a:fillRect/>
          </a:stretch>
        </p:blipFill>
        <p:spPr bwMode="auto">
          <a:xfrm>
            <a:off x="4021138" y="1690688"/>
            <a:ext cx="26241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1955800"/>
            <a:ext cx="52387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53464"/>
            <a:ext cx="10515600" cy="1325563"/>
          </a:xfrm>
          <a:extLst/>
        </p:spPr>
        <p:txBody>
          <a:bodyPr rtlCol="0">
            <a:normAutofit/>
          </a:bodyPr>
          <a:lstStyle/>
          <a:p>
            <a:pPr eaLnBrk="1" fontAlgn="auto" hangingPunct="1">
              <a:spcAft>
                <a:spcPts val="0"/>
              </a:spcAft>
              <a:defRPr/>
            </a:pPr>
            <a:r>
              <a:rPr lang="en-US" sz="4000" b="1" dirty="0">
                <a:ln w="12700">
                  <a:solidFill>
                    <a:schemeClr val="accent6">
                      <a:lumMod val="75000"/>
                    </a:schemeClr>
                  </a:solidFill>
                  <a:prstDash val="solid"/>
                </a:ln>
                <a:solidFill>
                  <a:schemeClr val="accent6">
                    <a:lumMod val="75000"/>
                  </a:schemeClr>
                </a:solidFill>
              </a:rPr>
              <a:t>Options for Fertility</a:t>
            </a:r>
          </a:p>
        </p:txBody>
      </p:sp>
      <p:sp>
        <p:nvSpPr>
          <p:cNvPr id="43011" name="Content Placeholder 2"/>
          <p:cNvSpPr>
            <a:spLocks noGrp="1"/>
          </p:cNvSpPr>
          <p:nvPr>
            <p:ph idx="1"/>
          </p:nvPr>
        </p:nvSpPr>
        <p:spPr>
          <a:xfrm>
            <a:off x="711200" y="1654175"/>
            <a:ext cx="11037888" cy="5387975"/>
          </a:xfrm>
        </p:spPr>
        <p:txBody>
          <a:bodyPr/>
          <a:lstStyle/>
          <a:p>
            <a:pPr eaLnBrk="1" hangingPunct="1">
              <a:lnSpc>
                <a:spcPts val="2500"/>
              </a:lnSpc>
            </a:pPr>
            <a:r>
              <a:rPr lang="en-US" altLang="en-US" sz="2400" smtClean="0"/>
              <a:t>All referred subjects who satisfy elicriteria for endocrine treatment, </a:t>
            </a:r>
            <a:br>
              <a:rPr lang="en-US" altLang="en-US" sz="2400" smtClean="0"/>
            </a:br>
            <a:r>
              <a:rPr lang="en-US" altLang="en-US" sz="2400" smtClean="0"/>
              <a:t>at age 16 or as adults, should be counseled regarding the effects of hormone treatment on fertility </a:t>
            </a:r>
            <a:br>
              <a:rPr lang="en-US" altLang="en-US" sz="2400" smtClean="0"/>
            </a:br>
            <a:r>
              <a:rPr lang="he-IL" altLang="en-US" sz="2400" smtClean="0"/>
              <a:t> </a:t>
            </a:r>
            <a:endParaRPr lang="en-US" altLang="en-US" sz="2400" smtClean="0"/>
          </a:p>
          <a:p>
            <a:pPr eaLnBrk="1" hangingPunct="1">
              <a:lnSpc>
                <a:spcPts val="2500"/>
              </a:lnSpc>
            </a:pPr>
            <a:r>
              <a:rPr lang="en-US" altLang="en-US" sz="2400" smtClean="0"/>
              <a:t>The occurrence </a:t>
            </a:r>
            <a:r>
              <a:rPr lang="he-IL" altLang="en-US" sz="2400" smtClean="0"/>
              <a:t>&amp;</a:t>
            </a:r>
            <a:r>
              <a:rPr lang="en-US" altLang="en-US" sz="2400" smtClean="0"/>
              <a:t> of potentially irreversible effects should be emphasized</a:t>
            </a:r>
            <a:endParaRPr lang="he-IL" altLang="en-US" sz="2400" smtClean="0"/>
          </a:p>
          <a:p>
            <a:pPr lvl="1" eaLnBrk="1" hangingPunct="1">
              <a:lnSpc>
                <a:spcPts val="2500"/>
              </a:lnSpc>
            </a:pPr>
            <a:r>
              <a:rPr lang="en-US" altLang="en-US" sz="1800" smtClean="0">
                <a:solidFill>
                  <a:srgbClr val="C00000"/>
                </a:solidFill>
              </a:rPr>
              <a:t>Prolonged exposure of the testes to estrogen has been associated</a:t>
            </a:r>
            <a:r>
              <a:rPr lang="he-IL" altLang="en-US" sz="1800" smtClean="0">
                <a:solidFill>
                  <a:srgbClr val="C00000"/>
                </a:solidFill>
              </a:rPr>
              <a:t> </a:t>
            </a:r>
            <a:r>
              <a:rPr lang="en-US" altLang="en-US" sz="1800" smtClean="0">
                <a:solidFill>
                  <a:srgbClr val="C00000"/>
                </a:solidFill>
              </a:rPr>
              <a:t>with testicular damage</a:t>
            </a:r>
            <a:r>
              <a:rPr lang="he-IL" altLang="en-US" sz="1800" smtClean="0">
                <a:solidFill>
                  <a:srgbClr val="C00000"/>
                </a:solidFill>
              </a:rPr>
              <a:t> </a:t>
            </a:r>
            <a:r>
              <a:rPr lang="en-US" altLang="en-US" sz="1800" smtClean="0">
                <a:solidFill>
                  <a:srgbClr val="C00000"/>
                </a:solidFill>
              </a:rPr>
              <a:t> </a:t>
            </a:r>
            <a:endParaRPr lang="he-IL" altLang="en-US" sz="1800" smtClean="0">
              <a:solidFill>
                <a:srgbClr val="C00000"/>
              </a:solidFill>
            </a:endParaRPr>
          </a:p>
          <a:p>
            <a:pPr lvl="1" eaLnBrk="1" hangingPunct="1">
              <a:lnSpc>
                <a:spcPts val="2500"/>
              </a:lnSpc>
            </a:pPr>
            <a:r>
              <a:rPr lang="en-GB" altLang="en-US" sz="1800" smtClean="0">
                <a:solidFill>
                  <a:srgbClr val="C00000"/>
                </a:solidFill>
              </a:rPr>
              <a:t>T</a:t>
            </a:r>
            <a:r>
              <a:rPr lang="en-US" altLang="en-US" sz="1800" smtClean="0">
                <a:solidFill>
                  <a:srgbClr val="C00000"/>
                </a:solidFill>
              </a:rPr>
              <a:t>he effect of prolonged treatment</a:t>
            </a:r>
            <a:r>
              <a:rPr lang="he-IL" altLang="en-US" sz="1800" smtClean="0">
                <a:solidFill>
                  <a:srgbClr val="C00000"/>
                </a:solidFill>
              </a:rPr>
              <a:t> </a:t>
            </a:r>
            <a:r>
              <a:rPr lang="en-US" altLang="en-US" sz="1800" smtClean="0">
                <a:solidFill>
                  <a:srgbClr val="C00000"/>
                </a:solidFill>
              </a:rPr>
              <a:t>with exogenous testosterone upon ovarian function is uncertain</a:t>
            </a:r>
            <a:r>
              <a:rPr lang="he-IL" altLang="en-US" sz="1800" smtClean="0">
                <a:solidFill>
                  <a:srgbClr val="C00000"/>
                </a:solidFill>
              </a:rPr>
              <a:t> </a:t>
            </a:r>
            <a:r>
              <a:rPr lang="en-US" altLang="en-US" sz="1800" smtClean="0">
                <a:solidFill>
                  <a:srgbClr val="C00000"/>
                </a:solidFill>
              </a:rPr>
              <a:t> </a:t>
            </a:r>
            <a:br>
              <a:rPr lang="en-US" altLang="en-US" sz="1800" smtClean="0">
                <a:solidFill>
                  <a:srgbClr val="C00000"/>
                </a:solidFill>
              </a:rPr>
            </a:br>
            <a:r>
              <a:rPr lang="en-US" altLang="en-US" sz="1800" smtClean="0">
                <a:solidFill>
                  <a:srgbClr val="C00000"/>
                </a:solidFill>
              </a:rPr>
              <a:t>Reports of an increased incidence of polycystic ovaries   </a:t>
            </a:r>
            <a:br>
              <a:rPr lang="en-US" altLang="en-US" sz="1800" smtClean="0">
                <a:solidFill>
                  <a:srgbClr val="C00000"/>
                </a:solidFill>
              </a:rPr>
            </a:br>
            <a:endParaRPr lang="en-US" altLang="en-US" sz="1800" smtClean="0">
              <a:solidFill>
                <a:srgbClr val="C00000"/>
              </a:solidFill>
            </a:endParaRPr>
          </a:p>
          <a:p>
            <a:pPr eaLnBrk="1" hangingPunct="1">
              <a:lnSpc>
                <a:spcPts val="2500"/>
              </a:lnSpc>
            </a:pPr>
            <a:r>
              <a:rPr lang="en-US" altLang="en-US" sz="2400" smtClean="0"/>
              <a:t>Cryopreservation of sperm is readily available</a:t>
            </a:r>
            <a:r>
              <a:rPr lang="he-IL" altLang="en-US" sz="2400" smtClean="0"/>
              <a:t> </a:t>
            </a:r>
            <a:r>
              <a:rPr lang="en-US" altLang="en-US" sz="2400" smtClean="0"/>
              <a:t> </a:t>
            </a:r>
            <a:endParaRPr lang="he-IL" altLang="en-US" sz="2400" smtClean="0"/>
          </a:p>
          <a:p>
            <a:pPr eaLnBrk="1" hangingPunct="1">
              <a:lnSpc>
                <a:spcPts val="2500"/>
              </a:lnSpc>
            </a:pPr>
            <a:r>
              <a:rPr lang="en-US" altLang="en-US" sz="2400" smtClean="0"/>
              <a:t>Techniques for cryopreservation of oocytes, ovarian </a:t>
            </a:r>
            <a:r>
              <a:rPr lang="he-IL" altLang="en-US" sz="2400" smtClean="0"/>
              <a:t>&amp;</a:t>
            </a:r>
            <a:r>
              <a:rPr lang="en-US" altLang="en-US" sz="2400" smtClean="0"/>
              <a:t>  embryos tissue are being improved</a:t>
            </a:r>
          </a:p>
          <a:p>
            <a:pPr eaLnBrk="1" hangingPunct="1">
              <a:lnSpc>
                <a:spcPts val="2500"/>
              </a:lnSpc>
            </a:pPr>
            <a:r>
              <a:rPr lang="en-US" altLang="en-US" sz="2400" smtClean="0"/>
              <a:t>Because early adolescents may not feel qualified to make decisions about fertility, consent should include parents &amp; mental health professional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884" y="234401"/>
            <a:ext cx="10515600" cy="1325563"/>
          </a:xfrm>
          <a:extLst/>
        </p:spPr>
        <p:txBody>
          <a:bodyPr rtlCol="0">
            <a:normAutofit/>
          </a:bodyPr>
          <a:lstStyle/>
          <a:p>
            <a:pPr eaLnBrk="1" fontAlgn="auto" hangingPunct="1">
              <a:spcAft>
                <a:spcPts val="0"/>
              </a:spcAft>
              <a:defRPr/>
            </a:pPr>
            <a:r>
              <a:rPr lang="en-GB" sz="3600" b="1" dirty="0">
                <a:ln w="12700">
                  <a:solidFill>
                    <a:schemeClr val="accent6">
                      <a:lumMod val="75000"/>
                    </a:schemeClr>
                  </a:solidFill>
                  <a:prstDash val="solid"/>
                </a:ln>
                <a:solidFill>
                  <a:schemeClr val="accent6">
                    <a:lumMod val="75000"/>
                  </a:schemeClr>
                </a:solidFill>
              </a:rPr>
              <a:t>Promotion of the Development of Desired Secondary Sex Characteristics of </a:t>
            </a:r>
            <a:r>
              <a:rPr lang="en-GB" sz="3600" b="1" dirty="0" smtClean="0">
                <a:ln w="12700">
                  <a:solidFill>
                    <a:schemeClr val="accent6">
                      <a:lumMod val="75000"/>
                    </a:schemeClr>
                  </a:solidFill>
                  <a:prstDash val="solid"/>
                </a:ln>
                <a:solidFill>
                  <a:schemeClr val="accent6">
                    <a:lumMod val="75000"/>
                  </a:schemeClr>
                </a:solidFill>
              </a:rPr>
              <a:t>the </a:t>
            </a:r>
            <a:r>
              <a:rPr lang="en-GB" sz="3600" b="1" dirty="0">
                <a:ln w="12700">
                  <a:solidFill>
                    <a:schemeClr val="accent6">
                      <a:lumMod val="75000"/>
                    </a:schemeClr>
                  </a:solidFill>
                  <a:prstDash val="solid"/>
                </a:ln>
                <a:solidFill>
                  <a:schemeClr val="accent6">
                    <a:lumMod val="75000"/>
                  </a:schemeClr>
                </a:solidFill>
              </a:rPr>
              <a:t>Affirmed Sex</a:t>
            </a:r>
            <a:endParaRPr lang="en-US" sz="3600" b="1" dirty="0">
              <a:ln w="12700">
                <a:solidFill>
                  <a:schemeClr val="accent6">
                    <a:lumMod val="75000"/>
                  </a:schemeClr>
                </a:solidFill>
                <a:prstDash val="solid"/>
              </a:ln>
              <a:solidFill>
                <a:schemeClr val="accent6">
                  <a:lumMod val="75000"/>
                </a:schemeClr>
              </a:solidFill>
            </a:endParaRPr>
          </a:p>
        </p:txBody>
      </p:sp>
      <p:sp>
        <p:nvSpPr>
          <p:cNvPr id="3" name="Content Placeholder 2"/>
          <p:cNvSpPr>
            <a:spLocks noGrp="1"/>
          </p:cNvSpPr>
          <p:nvPr>
            <p:ph idx="1"/>
          </p:nvPr>
        </p:nvSpPr>
        <p:spPr>
          <a:xfrm>
            <a:off x="795338" y="1955800"/>
            <a:ext cx="10515600" cy="4608513"/>
          </a:xfrm>
        </p:spPr>
        <p:txBody>
          <a:bodyPr rtlCol="0">
            <a:normAutofit fontScale="92500" lnSpcReduction="20000"/>
          </a:bodyPr>
          <a:lstStyle/>
          <a:p>
            <a:pPr eaLnBrk="1" fontAlgn="auto" hangingPunct="1">
              <a:spcAft>
                <a:spcPts val="0"/>
              </a:spcAft>
              <a:defRPr/>
            </a:pPr>
            <a:r>
              <a:rPr lang="en-US" dirty="0" smtClean="0"/>
              <a:t>Induction </a:t>
            </a:r>
            <a:r>
              <a:rPr lang="en-US" dirty="0"/>
              <a:t>of </a:t>
            </a:r>
            <a:r>
              <a:rPr lang="en-US" b="1" dirty="0"/>
              <a:t>female puberty </a:t>
            </a:r>
            <a:r>
              <a:rPr lang="en-US" dirty="0"/>
              <a:t>with oral 17- estradiol, </a:t>
            </a:r>
            <a:r>
              <a:rPr lang="en-US" dirty="0" smtClean="0"/>
              <a:t>increasing the </a:t>
            </a:r>
            <a:r>
              <a:rPr lang="en-US" dirty="0"/>
              <a:t>dose every 6 months:</a:t>
            </a:r>
          </a:p>
          <a:p>
            <a:pPr lvl="1" eaLnBrk="1" fontAlgn="auto" hangingPunct="1">
              <a:spcAft>
                <a:spcPts val="0"/>
              </a:spcAft>
              <a:defRPr/>
            </a:pPr>
            <a:r>
              <a:rPr lang="en-US" dirty="0"/>
              <a:t>5 </a:t>
            </a:r>
            <a:r>
              <a:rPr lang="el-GR" dirty="0" smtClean="0"/>
              <a:t>μ</a:t>
            </a:r>
            <a:r>
              <a:rPr lang="en-US" dirty="0" smtClean="0"/>
              <a:t>g/kg/d</a:t>
            </a:r>
            <a:endParaRPr lang="en-US" dirty="0"/>
          </a:p>
          <a:p>
            <a:pPr lvl="1" eaLnBrk="1" fontAlgn="auto" hangingPunct="1">
              <a:spcAft>
                <a:spcPts val="0"/>
              </a:spcAft>
              <a:defRPr/>
            </a:pPr>
            <a:r>
              <a:rPr lang="en-US" dirty="0"/>
              <a:t>10 </a:t>
            </a:r>
            <a:r>
              <a:rPr lang="el-GR" dirty="0" smtClean="0"/>
              <a:t>μ</a:t>
            </a:r>
            <a:r>
              <a:rPr lang="en-US" dirty="0" smtClean="0"/>
              <a:t>g/kg/d</a:t>
            </a:r>
            <a:endParaRPr lang="en-US" dirty="0"/>
          </a:p>
          <a:p>
            <a:pPr lvl="1" eaLnBrk="1" fontAlgn="auto" hangingPunct="1">
              <a:spcAft>
                <a:spcPts val="0"/>
              </a:spcAft>
              <a:defRPr/>
            </a:pPr>
            <a:r>
              <a:rPr lang="en-US" dirty="0"/>
              <a:t>15 </a:t>
            </a:r>
            <a:r>
              <a:rPr lang="el-GR" dirty="0" smtClean="0"/>
              <a:t>μ</a:t>
            </a:r>
            <a:r>
              <a:rPr lang="en-US" dirty="0" smtClean="0"/>
              <a:t>g/kg/d</a:t>
            </a:r>
            <a:endParaRPr lang="en-US" dirty="0"/>
          </a:p>
          <a:p>
            <a:pPr lvl="1" eaLnBrk="1" fontAlgn="auto" hangingPunct="1">
              <a:spcAft>
                <a:spcPts val="0"/>
              </a:spcAft>
              <a:defRPr/>
            </a:pPr>
            <a:r>
              <a:rPr lang="en-US" dirty="0"/>
              <a:t>20 </a:t>
            </a:r>
            <a:r>
              <a:rPr lang="el-GR" dirty="0" smtClean="0"/>
              <a:t>μ</a:t>
            </a:r>
            <a:r>
              <a:rPr lang="en-US" dirty="0" smtClean="0"/>
              <a:t>g/kg/d</a:t>
            </a:r>
            <a:endParaRPr lang="en-US" dirty="0"/>
          </a:p>
          <a:p>
            <a:pPr lvl="1" eaLnBrk="1" fontAlgn="auto" hangingPunct="1">
              <a:spcAft>
                <a:spcPts val="0"/>
              </a:spcAft>
              <a:defRPr/>
            </a:pPr>
            <a:r>
              <a:rPr lang="en-US" dirty="0"/>
              <a:t>Adult </a:t>
            </a:r>
            <a:r>
              <a:rPr lang="en-US" dirty="0" smtClean="0"/>
              <a:t>dose:  </a:t>
            </a:r>
            <a:r>
              <a:rPr lang="en-US" dirty="0"/>
              <a:t>2 </a:t>
            </a:r>
            <a:r>
              <a:rPr lang="en-US" dirty="0" smtClean="0"/>
              <a:t>mg/d</a:t>
            </a:r>
          </a:p>
          <a:p>
            <a:pPr lvl="1" eaLnBrk="1" fontAlgn="auto" hangingPunct="1">
              <a:spcAft>
                <a:spcPts val="0"/>
              </a:spcAft>
              <a:defRPr/>
            </a:pPr>
            <a:endParaRPr lang="en-US" dirty="0"/>
          </a:p>
          <a:p>
            <a:pPr eaLnBrk="1" fontAlgn="auto" hangingPunct="1">
              <a:spcAft>
                <a:spcPts val="0"/>
              </a:spcAft>
              <a:defRPr/>
            </a:pPr>
            <a:r>
              <a:rPr lang="en-US" dirty="0"/>
              <a:t>Induction of </a:t>
            </a:r>
            <a:r>
              <a:rPr lang="en-US" b="1" dirty="0"/>
              <a:t>male puberty </a:t>
            </a:r>
            <a:r>
              <a:rPr lang="en-US" dirty="0"/>
              <a:t>with intramuscular </a:t>
            </a:r>
            <a:r>
              <a:rPr lang="en-US" dirty="0" smtClean="0"/>
              <a:t>testosterone esters</a:t>
            </a:r>
            <a:r>
              <a:rPr lang="en-US" dirty="0"/>
              <a:t>, increasing the dose every 6 months:</a:t>
            </a:r>
          </a:p>
          <a:p>
            <a:pPr lvl="1" eaLnBrk="1" fontAlgn="auto" hangingPunct="1">
              <a:spcAft>
                <a:spcPts val="0"/>
              </a:spcAft>
              <a:defRPr/>
            </a:pPr>
            <a:r>
              <a:rPr lang="de-DE" dirty="0"/>
              <a:t>25 mg/m</a:t>
            </a:r>
            <a:r>
              <a:rPr lang="de-DE" baseline="30000" dirty="0"/>
              <a:t>2</a:t>
            </a:r>
            <a:r>
              <a:rPr lang="de-DE" dirty="0"/>
              <a:t> per 2 wk </a:t>
            </a:r>
            <a:r>
              <a:rPr lang="de-DE" dirty="0" smtClean="0"/>
              <a:t>IM</a:t>
            </a:r>
          </a:p>
          <a:p>
            <a:pPr lvl="1" eaLnBrk="1" fontAlgn="auto" hangingPunct="1">
              <a:spcAft>
                <a:spcPts val="0"/>
              </a:spcAft>
              <a:defRPr/>
            </a:pPr>
            <a:r>
              <a:rPr lang="de-DE" dirty="0" smtClean="0"/>
              <a:t>50 mg/m</a:t>
            </a:r>
            <a:r>
              <a:rPr lang="de-DE" baseline="30000" dirty="0" smtClean="0"/>
              <a:t>2</a:t>
            </a:r>
            <a:r>
              <a:rPr lang="de-DE" dirty="0" smtClean="0"/>
              <a:t> per 2 </a:t>
            </a:r>
            <a:r>
              <a:rPr lang="de-DE" dirty="0"/>
              <a:t>wk IM</a:t>
            </a:r>
          </a:p>
          <a:p>
            <a:pPr lvl="1" eaLnBrk="1" fontAlgn="auto" hangingPunct="1">
              <a:spcAft>
                <a:spcPts val="0"/>
              </a:spcAft>
              <a:defRPr/>
            </a:pPr>
            <a:r>
              <a:rPr lang="de-DE" dirty="0" smtClean="0"/>
              <a:t>75 mg/m</a:t>
            </a:r>
            <a:r>
              <a:rPr lang="de-DE" baseline="30000" dirty="0" smtClean="0"/>
              <a:t>2</a:t>
            </a:r>
            <a:r>
              <a:rPr lang="de-DE" dirty="0" smtClean="0"/>
              <a:t> </a:t>
            </a:r>
            <a:r>
              <a:rPr lang="de-DE" dirty="0"/>
              <a:t>per 2 wk IM</a:t>
            </a:r>
          </a:p>
          <a:p>
            <a:pPr lvl="1" eaLnBrk="1" fontAlgn="auto" hangingPunct="1">
              <a:spcAft>
                <a:spcPts val="0"/>
              </a:spcAft>
              <a:defRPr/>
            </a:pPr>
            <a:r>
              <a:rPr lang="de-DE" dirty="0" smtClean="0"/>
              <a:t>100 mg/m</a:t>
            </a:r>
            <a:r>
              <a:rPr lang="de-DE" baseline="30000" dirty="0" smtClean="0"/>
              <a:t>2</a:t>
            </a:r>
            <a:r>
              <a:rPr lang="de-DE" dirty="0" smtClean="0"/>
              <a:t>per </a:t>
            </a:r>
            <a:r>
              <a:rPr lang="de-DE" dirty="0"/>
              <a:t>2 wk IM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GB" sz="3600" b="1" dirty="0">
                <a:ln w="12700">
                  <a:solidFill>
                    <a:schemeClr val="accent6">
                      <a:lumMod val="75000"/>
                    </a:schemeClr>
                  </a:solidFill>
                  <a:prstDash val="solid"/>
                </a:ln>
                <a:solidFill>
                  <a:schemeClr val="accent6">
                    <a:lumMod val="75000"/>
                  </a:schemeClr>
                </a:solidFill>
              </a:rPr>
              <a:t>Promotion of the Development of Desired Secondary Sex Characteristics of  the Affirmed Sex</a:t>
            </a:r>
            <a:endParaRPr lang="en-US" sz="3600" b="1" dirty="0">
              <a:ln w="12700">
                <a:solidFill>
                  <a:schemeClr val="accent6">
                    <a:lumMod val="75000"/>
                  </a:schemeClr>
                </a:solidFill>
                <a:prstDash val="solid"/>
              </a:ln>
              <a:solidFill>
                <a:schemeClr val="accent6">
                  <a:lumMod val="75000"/>
                </a:schemeClr>
              </a:solidFill>
            </a:endParaRPr>
          </a:p>
        </p:txBody>
      </p:sp>
      <p:sp>
        <p:nvSpPr>
          <p:cNvPr id="46083" name="Content Placeholder 2"/>
          <p:cNvSpPr>
            <a:spLocks noGrp="1"/>
          </p:cNvSpPr>
          <p:nvPr>
            <p:ph idx="1"/>
          </p:nvPr>
        </p:nvSpPr>
        <p:spPr>
          <a:xfrm>
            <a:off x="682625" y="2071688"/>
            <a:ext cx="10826750" cy="4351337"/>
          </a:xfrm>
        </p:spPr>
        <p:txBody>
          <a:bodyPr/>
          <a:lstStyle/>
          <a:p>
            <a:pPr eaLnBrk="1" hangingPunct="1">
              <a:lnSpc>
                <a:spcPts val="3700"/>
              </a:lnSpc>
            </a:pPr>
            <a:r>
              <a:rPr lang="en-US" altLang="en-US" smtClean="0"/>
              <a:t>Treatment with GnRH analogs be continued during treatment with cross-sex steroids to maintain full suppression of pituitary gonadotropin levels </a:t>
            </a:r>
            <a:r>
              <a:rPr lang="he-IL" altLang="en-US" smtClean="0"/>
              <a:t>&amp;</a:t>
            </a:r>
            <a:r>
              <a:rPr lang="en-GB" altLang="en-US" smtClean="0"/>
              <a:t> </a:t>
            </a:r>
            <a:r>
              <a:rPr lang="en-US" altLang="en-US" smtClean="0"/>
              <a:t>gonadal steroids </a:t>
            </a:r>
            <a:br>
              <a:rPr lang="en-US" altLang="en-US" smtClean="0"/>
            </a:br>
            <a:endParaRPr lang="en-US" altLang="en-US" smtClean="0"/>
          </a:p>
          <a:p>
            <a:pPr eaLnBrk="1" hangingPunct="1">
              <a:lnSpc>
                <a:spcPts val="3700"/>
              </a:lnSpc>
            </a:pPr>
            <a:r>
              <a:rPr lang="en-US" altLang="en-US" smtClean="0"/>
              <a:t>When puberty is initiated with a gradually increasing schedule of sex steroid doses, the initial levels will not be high enough to suppress endogenous sex steroid secretion </a:t>
            </a:r>
            <a:br>
              <a:rPr lang="en-US" altLang="en-US" smtClean="0"/>
            </a:br>
            <a:endParaRPr lang="en-US" altLang="en-US" smtClean="0"/>
          </a:p>
          <a:p>
            <a:pPr eaLnBrk="1" hangingPunct="1">
              <a:lnSpc>
                <a:spcPts val="3700"/>
              </a:lnSpc>
            </a:pPr>
            <a:r>
              <a:rPr lang="en-US" altLang="en-US" smtClean="0"/>
              <a:t> GnRH analog treatment is advised until gonadectomy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89" y="170121"/>
            <a:ext cx="10515600" cy="1325563"/>
          </a:xfrm>
          <a:extLst/>
        </p:spPr>
        <p:txBody>
          <a:bodyPr rtlCol="0">
            <a:normAutofit/>
          </a:bodyPr>
          <a:lstStyle/>
          <a:p>
            <a:pPr eaLnBrk="1" fontAlgn="auto" hangingPunct="1">
              <a:spcAft>
                <a:spcPts val="0"/>
              </a:spcAft>
              <a:defRPr/>
            </a:pPr>
            <a:r>
              <a:rPr lang="en-GB" sz="4000" b="1" dirty="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rPr>
              <a:t>Height</a:t>
            </a:r>
            <a:endParaRPr lang="en-US" sz="4000" b="1" dirty="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endParaRPr>
          </a:p>
        </p:txBody>
      </p:sp>
      <p:sp>
        <p:nvSpPr>
          <p:cNvPr id="3" name="Content Placeholder 2"/>
          <p:cNvSpPr>
            <a:spLocks noGrp="1"/>
          </p:cNvSpPr>
          <p:nvPr>
            <p:ph idx="1"/>
          </p:nvPr>
        </p:nvSpPr>
        <p:spPr>
          <a:xfrm>
            <a:off x="85725" y="1495425"/>
            <a:ext cx="11871325" cy="4833938"/>
          </a:xfrm>
        </p:spPr>
        <p:txBody>
          <a:bodyPr rtlCol="0">
            <a:noAutofit/>
          </a:bodyPr>
          <a:lstStyle/>
          <a:p>
            <a:pPr eaLnBrk="1" fontAlgn="auto" hangingPunct="1">
              <a:lnSpc>
                <a:spcPts val="2900"/>
              </a:lnSpc>
              <a:spcAft>
                <a:spcPts val="0"/>
              </a:spcAft>
              <a:defRPr/>
            </a:pPr>
            <a:r>
              <a:rPr lang="en-GB" sz="2400" dirty="0"/>
              <a:t>In </a:t>
            </a:r>
            <a:r>
              <a:rPr lang="en-US" sz="2400" dirty="0"/>
              <a:t>assigned female at birth, </a:t>
            </a:r>
            <a:r>
              <a:rPr lang="en-GB" sz="2400" dirty="0"/>
              <a:t>suppression of puberty may halt growth spurt </a:t>
            </a:r>
          </a:p>
          <a:p>
            <a:pPr lvl="1" eaLnBrk="1" fontAlgn="auto" hangingPunct="1">
              <a:lnSpc>
                <a:spcPts val="2900"/>
              </a:lnSpc>
              <a:spcAft>
                <a:spcPts val="0"/>
              </a:spcAft>
              <a:defRPr/>
            </a:pPr>
            <a:r>
              <a:rPr lang="en-GB" sz="2000" dirty="0"/>
              <a:t>To achieve maximum height</a:t>
            </a:r>
            <a:r>
              <a:rPr lang="en-GB" sz="2000" dirty="0" smtClean="0"/>
              <a:t>, introduction of androgens will mimic pubertal growth spurt </a:t>
            </a:r>
          </a:p>
          <a:p>
            <a:pPr lvl="1" eaLnBrk="1" fontAlgn="auto" hangingPunct="1">
              <a:lnSpc>
                <a:spcPts val="2900"/>
              </a:lnSpc>
              <a:spcAft>
                <a:spcPts val="0"/>
              </a:spcAft>
              <a:defRPr/>
            </a:pPr>
            <a:r>
              <a:rPr lang="en-GB" sz="2000" dirty="0" smtClean="0"/>
              <a:t>In a relatively short patients, </a:t>
            </a:r>
            <a:r>
              <a:rPr lang="en-GB" sz="2000" b="1" dirty="0" err="1" smtClean="0"/>
              <a:t>oxandrolone</a:t>
            </a:r>
            <a:r>
              <a:rPr lang="en-GB" sz="2000" dirty="0" smtClean="0"/>
              <a:t> – a growth stimulating anabolic steroid-is given</a:t>
            </a:r>
            <a:br>
              <a:rPr lang="en-GB" sz="2000" dirty="0" smtClean="0"/>
            </a:br>
            <a:r>
              <a:rPr lang="en-GB" sz="2000" dirty="0" smtClean="0"/>
              <a:t/>
            </a:r>
            <a:br>
              <a:rPr lang="en-GB" sz="2000" dirty="0" smtClean="0"/>
            </a:br>
            <a:r>
              <a:rPr lang="en-GB" sz="2000" dirty="0" smtClean="0"/>
              <a:t/>
            </a:r>
            <a:br>
              <a:rPr lang="en-GB" sz="2000" dirty="0" smtClean="0"/>
            </a:br>
            <a:endParaRPr lang="en-GB" sz="2000" dirty="0"/>
          </a:p>
          <a:p>
            <a:pPr eaLnBrk="1" fontAlgn="auto" hangingPunct="1">
              <a:lnSpc>
                <a:spcPts val="3200"/>
              </a:lnSpc>
              <a:spcAft>
                <a:spcPts val="0"/>
              </a:spcAft>
              <a:defRPr/>
            </a:pPr>
            <a:r>
              <a:rPr lang="en-GB" sz="2400" dirty="0" smtClean="0"/>
              <a:t>In </a:t>
            </a:r>
            <a:r>
              <a:rPr lang="en-US" sz="2400" dirty="0"/>
              <a:t>assigned </a:t>
            </a:r>
            <a:r>
              <a:rPr lang="en-US" sz="2400" dirty="0" smtClean="0"/>
              <a:t>male </a:t>
            </a:r>
            <a:r>
              <a:rPr lang="en-US" sz="2400" dirty="0"/>
              <a:t>at </a:t>
            </a:r>
            <a:r>
              <a:rPr lang="en-US" sz="2400" dirty="0" smtClean="0"/>
              <a:t>birth,</a:t>
            </a:r>
            <a:r>
              <a:rPr lang="en-GB" sz="2400" dirty="0" smtClean="0"/>
              <a:t> extreme tall stature is a genetic probability </a:t>
            </a:r>
          </a:p>
          <a:p>
            <a:pPr lvl="1" eaLnBrk="1" fontAlgn="auto" hangingPunct="1">
              <a:lnSpc>
                <a:spcPts val="3200"/>
              </a:lnSpc>
              <a:spcAft>
                <a:spcPts val="0"/>
              </a:spcAft>
              <a:defRPr/>
            </a:pPr>
            <a:r>
              <a:rPr lang="en-GB" sz="2000" dirty="0" err="1" smtClean="0"/>
              <a:t>Estrogen</a:t>
            </a:r>
            <a:r>
              <a:rPr lang="en-GB" sz="2000" dirty="0" smtClean="0"/>
              <a:t> doze may be increased by more rapid increments, or started before age 16</a:t>
            </a:r>
          </a:p>
          <a:p>
            <a:pPr lvl="1" eaLnBrk="1" fontAlgn="auto" hangingPunct="1">
              <a:lnSpc>
                <a:spcPts val="3200"/>
              </a:lnSpc>
              <a:spcAft>
                <a:spcPts val="0"/>
              </a:spcAft>
              <a:defRPr/>
            </a:pPr>
            <a:endParaRPr lang="en-GB" sz="2000" dirty="0" smtClean="0"/>
          </a:p>
          <a:p>
            <a:pPr lvl="1" eaLnBrk="1" fontAlgn="auto" hangingPunct="1">
              <a:lnSpc>
                <a:spcPts val="3200"/>
              </a:lnSpc>
              <a:spcAft>
                <a:spcPts val="0"/>
              </a:spcAft>
              <a:defRPr/>
            </a:pPr>
            <a:endParaRPr lang="en-GB" sz="2000" dirty="0" smtClean="0"/>
          </a:p>
          <a:p>
            <a:pPr marL="0" indent="0" eaLnBrk="1" fontAlgn="auto" hangingPunct="1">
              <a:lnSpc>
                <a:spcPts val="3200"/>
              </a:lnSpc>
              <a:spcAft>
                <a:spcPts val="0"/>
              </a:spcAft>
              <a:buFont typeface="Arial" panose="020B0604020202020204" pitchFamily="34" charset="0"/>
              <a:buNone/>
              <a:defRPr/>
            </a:pPr>
            <a:endParaRPr lang="en-US" sz="2400" dirty="0"/>
          </a:p>
        </p:txBody>
      </p:sp>
      <p:pic>
        <p:nvPicPr>
          <p:cNvPr id="47108" name="Picture 3"/>
          <p:cNvPicPr>
            <a:picLocks noChangeAspect="1"/>
          </p:cNvPicPr>
          <p:nvPr/>
        </p:nvPicPr>
        <p:blipFill>
          <a:blip r:embed="rId2">
            <a:extLst>
              <a:ext uri="{28A0092B-C50C-407E-A947-70E740481C1C}">
                <a14:useLocalDpi xmlns:a14="http://schemas.microsoft.com/office/drawing/2010/main" val="0"/>
              </a:ext>
            </a:extLst>
          </a:blip>
          <a:srcRect l="12241" t="465" r="18324" b="-465"/>
          <a:stretch>
            <a:fillRect/>
          </a:stretch>
        </p:blipFill>
        <p:spPr bwMode="auto">
          <a:xfrm>
            <a:off x="10163175" y="1436688"/>
            <a:ext cx="18827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26675" y="4027488"/>
            <a:ext cx="192405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814388" y="2136775"/>
            <a:ext cx="10515600" cy="4351338"/>
          </a:xfrm>
        </p:spPr>
        <p:txBody>
          <a:bodyPr/>
          <a:lstStyle/>
          <a:p>
            <a:pPr eaLnBrk="1" hangingPunct="1"/>
            <a:r>
              <a:rPr lang="en-GB" altLang="en-US" smtClean="0"/>
              <a:t>A significant </a:t>
            </a:r>
            <a:r>
              <a:rPr lang="en-US" altLang="en-US" smtClean="0"/>
              <a:t>incongruence</a:t>
            </a:r>
            <a:r>
              <a:rPr lang="en-GB" altLang="en-US" smtClean="0"/>
              <a:t> between gender identity and physical phenotype is known as </a:t>
            </a:r>
            <a:r>
              <a:rPr lang="en-GB" altLang="en-US" b="1" smtClean="0"/>
              <a:t>Gender Identity Disorder (GID)</a:t>
            </a:r>
          </a:p>
          <a:p>
            <a:pPr eaLnBrk="1" hangingPunct="1"/>
            <a:endParaRPr lang="en-GB" altLang="en-US" smtClean="0"/>
          </a:p>
          <a:p>
            <a:pPr eaLnBrk="1" hangingPunct="1"/>
            <a:r>
              <a:rPr lang="en-GB" altLang="en-US" smtClean="0"/>
              <a:t>The experience of this state as a source of chronic suffering is known as </a:t>
            </a:r>
            <a:r>
              <a:rPr lang="en-GB" altLang="en-US" b="1" smtClean="0"/>
              <a:t>gender dysphoria </a:t>
            </a:r>
            <a:endParaRPr lang="en-US" altLang="en-US" b="1" smtClean="0"/>
          </a:p>
        </p:txBody>
      </p:sp>
      <p:sp>
        <p:nvSpPr>
          <p:cNvPr id="4" name="Rectangle 3"/>
          <p:cNvSpPr/>
          <p:nvPr/>
        </p:nvSpPr>
        <p:spPr>
          <a:xfrm>
            <a:off x="3045103" y="308345"/>
            <a:ext cx="5378781" cy="923330"/>
          </a:xfrm>
          <a:prstGeom prst="rect">
            <a:avLst/>
          </a:prstGeom>
          <a:noFill/>
        </p:spPr>
        <p:txBody>
          <a:bodyPr wrap="none">
            <a:spAutoFit/>
          </a:bodyPr>
          <a:lstStyle/>
          <a:p>
            <a:pPr algn="ctr" eaLnBrk="1" fontAlgn="auto" hangingPunct="1">
              <a:spcBef>
                <a:spcPts val="0"/>
              </a:spcBef>
              <a:spcAft>
                <a:spcPts val="0"/>
              </a:spcAft>
              <a:defRPr/>
            </a:pPr>
            <a:r>
              <a:rPr lang="en-GB" sz="5400" b="1" dirty="0">
                <a:ln w="12700">
                  <a:solidFill>
                    <a:srgbClr val="C00000"/>
                  </a:solidFill>
                  <a:prstDash val="solid"/>
                </a:ln>
                <a:solidFill>
                  <a:srgbClr val="C00000"/>
                </a:solidFill>
                <a:effectLst>
                  <a:outerShdw dist="38100" dir="2640000" algn="bl" rotWithShape="0">
                    <a:schemeClr val="accent1"/>
                  </a:outerShdw>
                </a:effectLst>
                <a:latin typeface="+mn-lt"/>
              </a:rPr>
              <a:t>Gender Dysphoria</a:t>
            </a:r>
            <a:endParaRPr lang="en-US" sz="5400" b="1" dirty="0">
              <a:ln w="12700">
                <a:solidFill>
                  <a:srgbClr val="C00000"/>
                </a:solidFill>
                <a:prstDash val="solid"/>
              </a:ln>
              <a:solidFill>
                <a:srgbClr val="C00000"/>
              </a:solidFill>
              <a:effectLst>
                <a:outerShdw dist="38100" dir="2640000" algn="bl" rotWithShape="0">
                  <a:schemeClr val="accent1"/>
                </a:outerShdw>
              </a:effectLst>
              <a:latin typeface="+mn-lt"/>
            </a:endParaRPr>
          </a:p>
        </p:txBody>
      </p:sp>
      <p:pic>
        <p:nvPicPr>
          <p:cNvPr id="61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9108" y="4032017"/>
            <a:ext cx="2810994" cy="281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772" y="0"/>
            <a:ext cx="10515600" cy="1325563"/>
          </a:xfrm>
          <a:extLst/>
        </p:spPr>
        <p:txBody>
          <a:bodyPr rtlCol="0">
            <a:normAutofit/>
          </a:bodyPr>
          <a:lstStyle/>
          <a:p>
            <a:pPr eaLnBrk="1" fontAlgn="auto" hangingPunct="1">
              <a:spcAft>
                <a:spcPts val="0"/>
              </a:spcAft>
              <a:defRPr/>
            </a:pPr>
            <a:r>
              <a:rPr lang="en-GB" sz="4000" b="1" dirty="0" smtClean="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rPr>
              <a:t>Adults  Treatment - </a:t>
            </a:r>
            <a:r>
              <a:rPr lang="en-US" sz="4000" b="1" dirty="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rPr>
              <a:t>Birth Assigned </a:t>
            </a:r>
            <a:r>
              <a:rPr lang="en-GB" sz="4000" b="1" dirty="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rPr>
              <a:t>Female to </a:t>
            </a:r>
            <a:r>
              <a:rPr lang="en-GB" sz="4000" b="1" dirty="0" smtClean="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rPr>
              <a:t>Male</a:t>
            </a:r>
            <a:endParaRPr lang="en-US" sz="4000" b="1" dirty="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endParaRPr>
          </a:p>
        </p:txBody>
      </p:sp>
      <p:sp>
        <p:nvSpPr>
          <p:cNvPr id="48131" name="Content Placeholder 2"/>
          <p:cNvSpPr>
            <a:spLocks noGrp="1"/>
          </p:cNvSpPr>
          <p:nvPr>
            <p:ph idx="1"/>
          </p:nvPr>
        </p:nvSpPr>
        <p:spPr>
          <a:xfrm>
            <a:off x="763588" y="1101725"/>
            <a:ext cx="10934700" cy="5378450"/>
          </a:xfrm>
        </p:spPr>
        <p:txBody>
          <a:bodyPr/>
          <a:lstStyle/>
          <a:p>
            <a:pPr eaLnBrk="1" hangingPunct="1"/>
            <a:r>
              <a:rPr lang="en-US" altLang="en-US" sz="2400" smtClean="0"/>
              <a:t>Regimens to change secondary sex characteristics follow the </a:t>
            </a:r>
            <a:r>
              <a:rPr lang="en-US" altLang="en-US" sz="2400" b="1" smtClean="0"/>
              <a:t>general principle </a:t>
            </a:r>
            <a:r>
              <a:rPr lang="en-US" altLang="en-US" sz="2400" smtClean="0"/>
              <a:t>of hormone replacement treatment of male hypogonadism</a:t>
            </a:r>
          </a:p>
          <a:p>
            <a:pPr eaLnBrk="1" hangingPunct="1"/>
            <a:r>
              <a:rPr lang="en-US" altLang="en-US" sz="2400" smtClean="0"/>
              <a:t>Target blood levels are for the desired gender</a:t>
            </a:r>
            <a:br>
              <a:rPr lang="en-US" altLang="en-US" sz="2400" smtClean="0"/>
            </a:br>
            <a:endParaRPr lang="en-US" altLang="en-US" sz="2400" smtClean="0"/>
          </a:p>
          <a:p>
            <a:pPr eaLnBrk="1" hangingPunct="1"/>
            <a:r>
              <a:rPr lang="en-US" altLang="en-US" sz="2400" smtClean="0"/>
              <a:t>Testosterone  treatment results in increased muscle mass &amp; decreased fat mass, increased facial hair</a:t>
            </a:r>
            <a:r>
              <a:rPr lang="en-GB" altLang="en-US" sz="2400" smtClean="0"/>
              <a:t>, </a:t>
            </a:r>
            <a:r>
              <a:rPr lang="en-US" altLang="en-US" sz="2400" smtClean="0"/>
              <a:t>acne, male pattern baldness, increased libido, clitoromegaly, temporary or permanent decreased fertility, deepening of the voice, &amp; usually, cessation of menses</a:t>
            </a:r>
          </a:p>
          <a:p>
            <a:pPr eaLnBrk="1" hangingPunct="1"/>
            <a:r>
              <a:rPr lang="en-US" altLang="en-US" sz="2400" smtClean="0"/>
              <a:t>Cessation of menses may occur within a few months with testosterone treatment alone, although high doses of testosterone may be required</a:t>
            </a:r>
            <a:r>
              <a:rPr lang="he-IL" altLang="en-US" sz="2400" smtClean="0"/>
              <a:t> </a:t>
            </a:r>
            <a:endParaRPr lang="en-US" altLang="en-US" sz="2400" smtClean="0"/>
          </a:p>
          <a:p>
            <a:pPr eaLnBrk="1" hangingPunct="1"/>
            <a:r>
              <a:rPr lang="en-US" altLang="en-US" sz="2400" smtClean="0"/>
              <a:t>If uterine bleeding continues:</a:t>
            </a:r>
          </a:p>
          <a:p>
            <a:pPr lvl="1" eaLnBrk="1" hangingPunct="1"/>
            <a:r>
              <a:rPr lang="en-US" altLang="en-US" sz="1800" smtClean="0"/>
              <a:t>addition of a progestational agent </a:t>
            </a:r>
          </a:p>
          <a:p>
            <a:pPr lvl="1" eaLnBrk="1" hangingPunct="1"/>
            <a:r>
              <a:rPr lang="en-US" altLang="en-US" sz="1800" smtClean="0"/>
              <a:t>endometrial ablation  </a:t>
            </a:r>
          </a:p>
          <a:p>
            <a:pPr lvl="1" eaLnBrk="1" hangingPunct="1"/>
            <a:r>
              <a:rPr lang="en-US" altLang="en-US" sz="1800" smtClean="0"/>
              <a:t>considered  GnRH analogs </a:t>
            </a:r>
          </a:p>
          <a:p>
            <a:pPr lvl="1" eaLnBrk="1" hangingPunct="1"/>
            <a:r>
              <a:rPr lang="en-US" altLang="en-US" sz="1800" smtClean="0"/>
              <a:t>depot medroxyprogesterone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95837" cy="1325563"/>
          </a:xfrm>
          <a:extLst/>
        </p:spPr>
        <p:txBody>
          <a:bodyPr rtlCol="0">
            <a:normAutofit/>
          </a:bodyPr>
          <a:lstStyle/>
          <a:p>
            <a:pPr eaLnBrk="1" fontAlgn="auto" hangingPunct="1">
              <a:spcAft>
                <a:spcPts val="0"/>
              </a:spcAft>
              <a:defRPr/>
            </a:pPr>
            <a:r>
              <a:rPr lang="en-GB" sz="4000" b="1" dirty="0">
                <a:ln w="12700">
                  <a:solidFill>
                    <a:schemeClr val="accent6">
                      <a:lumMod val="75000"/>
                    </a:schemeClr>
                  </a:solidFill>
                  <a:prstDash val="solid"/>
                </a:ln>
                <a:solidFill>
                  <a:schemeClr val="accent6">
                    <a:lumMod val="75000"/>
                  </a:schemeClr>
                </a:solidFill>
              </a:rPr>
              <a:t>Adults </a:t>
            </a:r>
            <a:r>
              <a:rPr lang="en-GB" sz="4000" b="1" dirty="0" smtClean="0">
                <a:ln w="12700">
                  <a:solidFill>
                    <a:schemeClr val="accent6">
                      <a:lumMod val="75000"/>
                    </a:schemeClr>
                  </a:solidFill>
                  <a:prstDash val="solid"/>
                </a:ln>
                <a:solidFill>
                  <a:schemeClr val="accent6">
                    <a:lumMod val="75000"/>
                  </a:schemeClr>
                </a:solidFill>
              </a:rPr>
              <a:t>Treatment - </a:t>
            </a:r>
            <a:r>
              <a:rPr lang="en-US" sz="4000" b="1" dirty="0" smtClean="0">
                <a:ln w="12700">
                  <a:solidFill>
                    <a:schemeClr val="accent6">
                      <a:lumMod val="75000"/>
                    </a:schemeClr>
                  </a:solidFill>
                  <a:prstDash val="solid"/>
                </a:ln>
                <a:solidFill>
                  <a:schemeClr val="accent6">
                    <a:lumMod val="75000"/>
                  </a:schemeClr>
                </a:solidFill>
              </a:rPr>
              <a:t>Birth Assigned </a:t>
            </a:r>
            <a:r>
              <a:rPr lang="en-GB" sz="4000" b="1" dirty="0" smtClean="0">
                <a:ln w="12700">
                  <a:solidFill>
                    <a:schemeClr val="accent6">
                      <a:lumMod val="75000"/>
                    </a:schemeClr>
                  </a:solidFill>
                  <a:prstDash val="solid"/>
                </a:ln>
                <a:solidFill>
                  <a:schemeClr val="accent6">
                    <a:lumMod val="75000"/>
                  </a:schemeClr>
                </a:solidFill>
              </a:rPr>
              <a:t>Male to Female</a:t>
            </a:r>
            <a:endParaRPr lang="en-US" sz="4000"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a:t>The hormone regimen </a:t>
            </a:r>
            <a:r>
              <a:rPr lang="en-US" dirty="0" smtClean="0"/>
              <a:t>for birth assigned </a:t>
            </a:r>
            <a:r>
              <a:rPr lang="en-GB" dirty="0" smtClean="0"/>
              <a:t>male </a:t>
            </a:r>
            <a:r>
              <a:rPr lang="en-GB" dirty="0"/>
              <a:t>to </a:t>
            </a:r>
            <a:r>
              <a:rPr lang="en-US" dirty="0" smtClean="0"/>
              <a:t>females is </a:t>
            </a:r>
            <a:r>
              <a:rPr lang="en-US" dirty="0"/>
              <a:t>more complex </a:t>
            </a:r>
            <a:r>
              <a:rPr lang="en-US" dirty="0" smtClean="0"/>
              <a:t>with the combination of antiandrogen and an </a:t>
            </a:r>
            <a:r>
              <a:rPr lang="en-US" dirty="0"/>
              <a:t>estrogen </a:t>
            </a: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defRPr/>
            </a:pPr>
            <a:r>
              <a:rPr lang="en-US" dirty="0" smtClean="0"/>
              <a:t>The </a:t>
            </a:r>
            <a:r>
              <a:rPr lang="en-US" dirty="0"/>
              <a:t>antiandrogens shown to be effective reduce </a:t>
            </a:r>
            <a:r>
              <a:rPr lang="en-US" dirty="0" smtClean="0"/>
              <a:t>endogenous testosterone </a:t>
            </a:r>
            <a:r>
              <a:rPr lang="en-US" dirty="0"/>
              <a:t>levels, ideally to levels found in </a:t>
            </a:r>
            <a:r>
              <a:rPr lang="en-US" dirty="0" smtClean="0"/>
              <a:t>adult biological </a:t>
            </a:r>
            <a:r>
              <a:rPr lang="en-US" dirty="0"/>
              <a:t>women, to enable estrogen therapy to have </a:t>
            </a:r>
            <a:r>
              <a:rPr lang="en-US" dirty="0" smtClean="0"/>
              <a:t>its fullest effect  </a:t>
            </a:r>
            <a:endParaRPr lang="he-IL" dirty="0" smtClean="0"/>
          </a:p>
          <a:p>
            <a:pPr eaLnBrk="1" fontAlgn="auto" hangingPunct="1">
              <a:spcAft>
                <a:spcPts val="0"/>
              </a:spcAft>
              <a:defRPr/>
            </a:pPr>
            <a:r>
              <a:rPr lang="en-US" b="1" dirty="0"/>
              <a:t>Spironolactone</a:t>
            </a:r>
            <a:r>
              <a:rPr lang="en-US" dirty="0"/>
              <a:t> has antiandrogen properties by directly inhibiting testosterone secretion and by inhibiting androgen binding to the androgen receptor  </a:t>
            </a:r>
          </a:p>
          <a:p>
            <a:pPr eaLnBrk="1" fontAlgn="auto" hangingPunct="1">
              <a:spcAft>
                <a:spcPts val="0"/>
              </a:spcAft>
              <a:defRPr/>
            </a:pPr>
            <a:r>
              <a:rPr lang="en-US" b="1" dirty="0" err="1"/>
              <a:t>Cyproterone</a:t>
            </a:r>
            <a:r>
              <a:rPr lang="en-US" b="1" dirty="0"/>
              <a:t> acetate</a:t>
            </a:r>
            <a:r>
              <a:rPr lang="en-US" dirty="0"/>
              <a:t>, a </a:t>
            </a:r>
            <a:r>
              <a:rPr lang="en-US" dirty="0" err="1"/>
              <a:t>progestational</a:t>
            </a:r>
            <a:r>
              <a:rPr lang="en-US" dirty="0"/>
              <a:t> compound with </a:t>
            </a:r>
            <a:r>
              <a:rPr lang="en-US" dirty="0" err="1"/>
              <a:t>antiandrogenic</a:t>
            </a:r>
            <a:r>
              <a:rPr lang="en-US" dirty="0"/>
              <a:t> properties is widely used in Europe</a:t>
            </a:r>
            <a:endParaRPr lang="en-US" dirty="0" smtClean="0"/>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87493" cy="1325563"/>
          </a:xfrm>
          <a:extLst/>
        </p:spPr>
        <p:txBody>
          <a:bodyPr rtlCol="0">
            <a:normAutofit/>
          </a:bodyPr>
          <a:lstStyle/>
          <a:p>
            <a:pPr eaLnBrk="1" fontAlgn="auto" hangingPunct="1">
              <a:spcAft>
                <a:spcPts val="0"/>
              </a:spcAft>
              <a:defRPr/>
            </a:pPr>
            <a:r>
              <a:rPr lang="en-US" sz="3200" b="1" dirty="0" smtClean="0">
                <a:ln w="12700">
                  <a:solidFill>
                    <a:schemeClr val="accent6">
                      <a:lumMod val="75000"/>
                    </a:schemeClr>
                  </a:solidFill>
                  <a:prstDash val="solid"/>
                </a:ln>
                <a:solidFill>
                  <a:schemeClr val="accent6">
                    <a:lumMod val="75000"/>
                  </a:schemeClr>
                </a:solidFill>
              </a:rPr>
              <a:t>Medical Conditions that can be Exacerbated</a:t>
            </a:r>
            <a:r>
              <a:rPr lang="he-IL" sz="3200" b="1" dirty="0" smtClean="0">
                <a:ln w="12700">
                  <a:solidFill>
                    <a:schemeClr val="accent6">
                      <a:lumMod val="75000"/>
                    </a:schemeClr>
                  </a:solidFill>
                  <a:prstDash val="solid"/>
                </a:ln>
                <a:solidFill>
                  <a:schemeClr val="accent6">
                    <a:lumMod val="75000"/>
                  </a:schemeClr>
                </a:solidFill>
              </a:rPr>
              <a:t> </a:t>
            </a:r>
            <a:r>
              <a:rPr lang="en-US" sz="3200" b="1" dirty="0" smtClean="0">
                <a:ln w="12700">
                  <a:solidFill>
                    <a:schemeClr val="accent6">
                      <a:lumMod val="75000"/>
                    </a:schemeClr>
                  </a:solidFill>
                  <a:prstDash val="solid"/>
                </a:ln>
                <a:solidFill>
                  <a:schemeClr val="accent6">
                    <a:lumMod val="75000"/>
                  </a:schemeClr>
                </a:solidFill>
              </a:rPr>
              <a:t>by Cross-sex Hormone Therapy</a:t>
            </a:r>
            <a:endParaRPr lang="en-US" sz="3200" b="1" dirty="0">
              <a:ln w="12700">
                <a:solidFill>
                  <a:schemeClr val="accent6">
                    <a:lumMod val="75000"/>
                  </a:schemeClr>
                </a:solidFill>
                <a:prstDash val="solid"/>
              </a:ln>
              <a:solidFill>
                <a:schemeClr val="accent6">
                  <a:lumMod val="75000"/>
                </a:schemeClr>
              </a:solidFill>
            </a:endParaRPr>
          </a:p>
        </p:txBody>
      </p:sp>
      <p:sp>
        <p:nvSpPr>
          <p:cNvPr id="3" name="Rectangle 2"/>
          <p:cNvSpPr>
            <a:spLocks noChangeArrowheads="1"/>
          </p:cNvSpPr>
          <p:nvPr/>
        </p:nvSpPr>
        <p:spPr bwMode="auto">
          <a:xfrm>
            <a:off x="838200" y="1976438"/>
            <a:ext cx="109855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Frutiger-Light"/>
              </a:rPr>
              <a:t>Transsexual female : Estrogen</a:t>
            </a:r>
            <a:endParaRPr lang="he-IL" altLang="en-US" sz="2000" b="1">
              <a:latin typeface="Frutiger-Light"/>
            </a:endParaRPr>
          </a:p>
          <a:p>
            <a:pPr eaLnBrk="1" hangingPunct="1">
              <a:lnSpc>
                <a:spcPct val="100000"/>
              </a:lnSpc>
              <a:spcBef>
                <a:spcPct val="0"/>
              </a:spcBef>
              <a:buFontTx/>
              <a:buNone/>
            </a:pPr>
            <a:r>
              <a:rPr lang="en-US" altLang="en-US" sz="1800">
                <a:latin typeface="Frutiger-Light"/>
              </a:rPr>
              <a:t>Thromboembolic disease</a:t>
            </a:r>
            <a:r>
              <a:rPr lang="he-IL" altLang="en-US" sz="1800">
                <a:latin typeface="Frutiger-Light"/>
              </a:rPr>
              <a:t> </a:t>
            </a:r>
          </a:p>
          <a:p>
            <a:pPr eaLnBrk="1" hangingPunct="1">
              <a:lnSpc>
                <a:spcPct val="100000"/>
              </a:lnSpc>
              <a:spcBef>
                <a:spcPct val="0"/>
              </a:spcBef>
              <a:buFontTx/>
              <a:buNone/>
            </a:pPr>
            <a:r>
              <a:rPr lang="en-US" altLang="en-US" sz="1800">
                <a:solidFill>
                  <a:srgbClr val="0070C0"/>
                </a:solidFill>
                <a:latin typeface="Sabon-Roman"/>
              </a:rPr>
              <a:t>A</a:t>
            </a:r>
            <a:r>
              <a:rPr lang="he-IL" altLang="en-US" sz="1800">
                <a:solidFill>
                  <a:srgbClr val="0070C0"/>
                </a:solidFill>
                <a:latin typeface="Sabon-Roman"/>
              </a:rPr>
              <a:t> </a:t>
            </a:r>
            <a:r>
              <a:rPr lang="en-US" altLang="en-US" sz="1800">
                <a:solidFill>
                  <a:srgbClr val="0070C0"/>
                </a:solidFill>
                <a:latin typeface="Sabon-Roman"/>
              </a:rPr>
              <a:t>20-fold increase in venous thromboembolic disease</a:t>
            </a:r>
            <a:r>
              <a:rPr lang="he-IL" altLang="en-US" sz="1800">
                <a:solidFill>
                  <a:srgbClr val="0070C0"/>
                </a:solidFill>
                <a:latin typeface="Sabon-Roman"/>
              </a:rPr>
              <a:t> </a:t>
            </a:r>
            <a:r>
              <a:rPr lang="en-US" altLang="en-US" sz="1800">
                <a:solidFill>
                  <a:srgbClr val="0070C0"/>
                </a:solidFill>
                <a:latin typeface="Sabon-Roman"/>
              </a:rPr>
              <a:t>was reported in a large cohort of Dutch transsexual This increase may have been associated with the</a:t>
            </a:r>
            <a:r>
              <a:rPr lang="he-IL" altLang="en-US" sz="1800">
                <a:solidFill>
                  <a:srgbClr val="0070C0"/>
                </a:solidFill>
                <a:latin typeface="Sabon-Roman"/>
              </a:rPr>
              <a:t> </a:t>
            </a:r>
            <a:r>
              <a:rPr lang="en-US" altLang="en-US" sz="1800">
                <a:solidFill>
                  <a:srgbClr val="0070C0"/>
                </a:solidFill>
                <a:latin typeface="Sabon-Roman"/>
              </a:rPr>
              <a:t>use of ethinyl estradiol </a:t>
            </a:r>
            <a:r>
              <a:rPr lang="he-IL" altLang="en-US" sz="1800">
                <a:solidFill>
                  <a:srgbClr val="0070C0"/>
                </a:solidFill>
                <a:latin typeface="Sabon-Roman"/>
              </a:rPr>
              <a:t>)</a:t>
            </a:r>
            <a:r>
              <a:rPr lang="en-US" altLang="en-US" sz="1800">
                <a:solidFill>
                  <a:srgbClr val="0070C0"/>
                </a:solidFill>
                <a:latin typeface="Sabon-Roman"/>
              </a:rPr>
              <a:t>D</a:t>
            </a:r>
            <a:r>
              <a:rPr lang="en-GB" altLang="en-US" sz="1800">
                <a:solidFill>
                  <a:srgbClr val="0070C0"/>
                </a:solidFill>
                <a:latin typeface="Sabon-Roman"/>
              </a:rPr>
              <a:t>iane, Estelle)</a:t>
            </a:r>
            <a:endParaRPr lang="en-US" altLang="en-US" sz="1800">
              <a:latin typeface="Frutiger-Light"/>
            </a:endParaRPr>
          </a:p>
          <a:p>
            <a:pPr eaLnBrk="1" hangingPunct="1">
              <a:lnSpc>
                <a:spcPct val="100000"/>
              </a:lnSpc>
              <a:spcBef>
                <a:spcPct val="0"/>
              </a:spcBef>
              <a:buFontTx/>
              <a:buNone/>
            </a:pPr>
            <a:r>
              <a:rPr lang="en-US" altLang="en-US" sz="1800">
                <a:latin typeface="Frutiger-Light"/>
              </a:rPr>
              <a:t>Macroprolactinoma</a:t>
            </a:r>
          </a:p>
          <a:p>
            <a:pPr eaLnBrk="1" hangingPunct="1">
              <a:lnSpc>
                <a:spcPct val="100000"/>
              </a:lnSpc>
              <a:spcBef>
                <a:spcPct val="0"/>
              </a:spcBef>
              <a:buFontTx/>
              <a:buNone/>
            </a:pPr>
            <a:r>
              <a:rPr lang="en-US" altLang="en-US" sz="1800">
                <a:latin typeface="Frutiger-Light"/>
              </a:rPr>
              <a:t>Severe liver dysfunction </a:t>
            </a:r>
            <a:r>
              <a:rPr lang="he-IL" altLang="en-US" sz="1800">
                <a:latin typeface="Frutiger-Light"/>
              </a:rPr>
              <a:t> </a:t>
            </a:r>
            <a:endParaRPr lang="en-US" altLang="en-US" sz="1800">
              <a:latin typeface="Frutiger-Light"/>
            </a:endParaRPr>
          </a:p>
          <a:p>
            <a:pPr eaLnBrk="1" hangingPunct="1">
              <a:lnSpc>
                <a:spcPct val="100000"/>
              </a:lnSpc>
              <a:spcBef>
                <a:spcPct val="0"/>
              </a:spcBef>
              <a:buFontTx/>
              <a:buNone/>
            </a:pPr>
            <a:r>
              <a:rPr lang="en-US" altLang="en-US" sz="1800">
                <a:latin typeface="Frutiger-Light"/>
              </a:rPr>
              <a:t>Breast cancer</a:t>
            </a:r>
          </a:p>
          <a:p>
            <a:pPr eaLnBrk="1" hangingPunct="1">
              <a:lnSpc>
                <a:spcPct val="100000"/>
              </a:lnSpc>
              <a:spcBef>
                <a:spcPct val="0"/>
              </a:spcBef>
              <a:buFontTx/>
              <a:buNone/>
            </a:pPr>
            <a:r>
              <a:rPr lang="en-US" altLang="en-US" sz="1800">
                <a:latin typeface="Frutiger-Light"/>
              </a:rPr>
              <a:t>Coronary artery disease</a:t>
            </a:r>
          </a:p>
          <a:p>
            <a:pPr eaLnBrk="1" hangingPunct="1">
              <a:lnSpc>
                <a:spcPct val="100000"/>
              </a:lnSpc>
              <a:spcBef>
                <a:spcPct val="0"/>
              </a:spcBef>
              <a:buFontTx/>
              <a:buNone/>
            </a:pPr>
            <a:r>
              <a:rPr lang="en-US" altLang="en-US" sz="1800">
                <a:latin typeface="Frutiger-Light"/>
              </a:rPr>
              <a:t>Cerebrovascular disease</a:t>
            </a:r>
          </a:p>
          <a:p>
            <a:pPr eaLnBrk="1" hangingPunct="1">
              <a:lnSpc>
                <a:spcPct val="100000"/>
              </a:lnSpc>
              <a:spcBef>
                <a:spcPct val="0"/>
              </a:spcBef>
              <a:buFontTx/>
              <a:buNone/>
            </a:pPr>
            <a:r>
              <a:rPr lang="en-US" altLang="en-US" sz="1800">
                <a:latin typeface="Frutiger-Light"/>
              </a:rPr>
              <a:t>Severe migraine headaches</a:t>
            </a:r>
          </a:p>
          <a:p>
            <a:pPr eaLnBrk="1" hangingPunct="1">
              <a:lnSpc>
                <a:spcPct val="100000"/>
              </a:lnSpc>
              <a:spcBef>
                <a:spcPct val="0"/>
              </a:spcBef>
              <a:buFontTx/>
              <a:buNone/>
            </a:pPr>
            <a:endParaRPr lang="en-US" altLang="en-US" sz="1800"/>
          </a:p>
        </p:txBody>
      </p:sp>
      <p:sp>
        <p:nvSpPr>
          <p:cNvPr id="52228" name="Rectangle 3"/>
          <p:cNvSpPr>
            <a:spLocks noChangeArrowheads="1"/>
          </p:cNvSpPr>
          <p:nvPr/>
        </p:nvSpPr>
        <p:spPr bwMode="auto">
          <a:xfrm>
            <a:off x="838200" y="5119688"/>
            <a:ext cx="6096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Frutiger-Light"/>
              </a:rPr>
              <a:t>Transsexual male: Testosterone</a:t>
            </a:r>
            <a:endParaRPr lang="he-IL" altLang="en-US" sz="2000" b="1">
              <a:latin typeface="Frutiger-Light"/>
            </a:endParaRPr>
          </a:p>
          <a:p>
            <a:pPr eaLnBrk="1" hangingPunct="1">
              <a:lnSpc>
                <a:spcPct val="100000"/>
              </a:lnSpc>
              <a:spcBef>
                <a:spcPct val="0"/>
              </a:spcBef>
              <a:buFontTx/>
              <a:buNone/>
            </a:pPr>
            <a:r>
              <a:rPr lang="en-US" altLang="en-US" sz="1800">
                <a:latin typeface="Frutiger-Light"/>
              </a:rPr>
              <a:t>Erythrocytosis (hematocrit 50%)</a:t>
            </a:r>
          </a:p>
          <a:p>
            <a:pPr eaLnBrk="1" hangingPunct="1">
              <a:lnSpc>
                <a:spcPct val="100000"/>
              </a:lnSpc>
              <a:spcBef>
                <a:spcPct val="0"/>
              </a:spcBef>
              <a:buFontTx/>
              <a:buNone/>
            </a:pPr>
            <a:r>
              <a:rPr lang="en-US" altLang="en-US" sz="1800">
                <a:latin typeface="Frutiger-Light"/>
              </a:rPr>
              <a:t>Severe liver dysfunction</a:t>
            </a:r>
            <a:endParaRPr lang="he-IL" altLang="en-US" sz="1800">
              <a:latin typeface="Frutiger-Light"/>
            </a:endParaRPr>
          </a:p>
          <a:p>
            <a:pPr eaLnBrk="1" hangingPunct="1">
              <a:lnSpc>
                <a:spcPct val="100000"/>
              </a:lnSpc>
              <a:spcBef>
                <a:spcPct val="0"/>
              </a:spcBef>
              <a:buFontTx/>
              <a:buNone/>
            </a:pPr>
            <a:r>
              <a:rPr lang="en-US" altLang="en-US" sz="1800">
                <a:latin typeface="Frutiger-Light"/>
              </a:rPr>
              <a:t>Breast or uterine cancer</a:t>
            </a:r>
          </a:p>
          <a:p>
            <a:pPr eaLnBrk="1" hangingPunct="1">
              <a:lnSpc>
                <a:spcPct val="100000"/>
              </a:lnSpc>
              <a:spcBef>
                <a:spcPct val="0"/>
              </a:spcBef>
              <a:buFontTx/>
              <a:buNone/>
            </a:pPr>
            <a:r>
              <a:rPr lang="en-US" altLang="en-US" sz="1800">
                <a:latin typeface="Frutiger-Light"/>
              </a:rPr>
              <a:t> </a:t>
            </a:r>
            <a:r>
              <a:rPr lang="he-IL" altLang="en-US" sz="1800">
                <a:latin typeface="Frutiger-Light"/>
              </a:rPr>
              <a:t> </a:t>
            </a:r>
            <a:endParaRPr lang="en-US" altLang="en-US" sz="1800"/>
          </a:p>
        </p:txBody>
      </p:sp>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t="30769"/>
          <a:stretch>
            <a:fillRect/>
          </a:stretch>
        </p:blipFill>
        <p:spPr bwMode="auto">
          <a:xfrm>
            <a:off x="7531100" y="6426200"/>
            <a:ext cx="457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188"/>
            <a:ext cx="10515600" cy="1325563"/>
          </a:xfrm>
          <a:extLst/>
        </p:spPr>
        <p:txBody>
          <a:bodyPr rtlCol="0">
            <a:normAutofit/>
          </a:bodyPr>
          <a:lstStyle/>
          <a:p>
            <a:pPr eaLnBrk="1" fontAlgn="auto" hangingPunct="1">
              <a:spcAft>
                <a:spcPts val="0"/>
              </a:spcAft>
              <a:defRPr/>
            </a:pPr>
            <a:r>
              <a:rPr lang="en-GB" sz="3600" b="1" dirty="0" smtClean="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rPr>
              <a:t> </a:t>
            </a:r>
            <a:r>
              <a:rPr lang="en-GB" sz="3600" b="1" dirty="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rPr>
              <a:t/>
            </a:r>
            <a:br>
              <a:rPr lang="en-GB" sz="3600" b="1" dirty="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rPr>
            </a:br>
            <a:endParaRPr lang="en-US" sz="3600" b="1" dirty="0">
              <a:ln w="12700">
                <a:solidFill>
                  <a:srgbClr val="C00000"/>
                </a:solidFill>
                <a:prstDash val="solid"/>
              </a:ln>
              <a:solidFill>
                <a:srgbClr val="0070C0"/>
              </a:solidFill>
              <a:effectLst>
                <a:outerShdw dist="38100" dir="2640000" algn="bl" rotWithShape="0">
                  <a:schemeClr val="accent1"/>
                </a:outerShdw>
              </a:effectLst>
              <a:latin typeface="+mn-lt"/>
              <a:ea typeface="+mn-ea"/>
              <a:cs typeface="+mn-cs"/>
            </a:endParaRPr>
          </a:p>
        </p:txBody>
      </p:sp>
      <p:graphicFrame>
        <p:nvGraphicFramePr>
          <p:cNvPr id="4" name="Content Placeholder 3"/>
          <p:cNvGraphicFramePr>
            <a:graphicFrameLocks noGrp="1"/>
          </p:cNvGraphicFramePr>
          <p:nvPr>
            <p:ph idx="1"/>
          </p:nvPr>
        </p:nvGraphicFramePr>
        <p:xfrm>
          <a:off x="1793358" y="1839433"/>
          <a:ext cx="10177130" cy="427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27137" y="380340"/>
            <a:ext cx="11737725" cy="707886"/>
          </a:xfrm>
          <a:prstGeom prst="rect">
            <a:avLst/>
          </a:prstGeom>
          <a:noFill/>
        </p:spPr>
        <p:txBody>
          <a:bodyPr>
            <a:spAutoFit/>
          </a:bodyPr>
          <a:lstStyle/>
          <a:p>
            <a:pPr eaLnBrk="1" fontAlgn="auto" hangingPunct="1">
              <a:spcBef>
                <a:spcPts val="0"/>
              </a:spcBef>
              <a:spcAft>
                <a:spcPts val="0"/>
              </a:spcAft>
              <a:defRPr/>
            </a:pPr>
            <a:r>
              <a:rPr lang="en-GB" sz="4000" b="1" dirty="0">
                <a:ln w="12700">
                  <a:solidFill>
                    <a:srgbClr val="C00000"/>
                  </a:solidFill>
                  <a:prstDash val="solid"/>
                </a:ln>
                <a:solidFill>
                  <a:srgbClr val="C00000"/>
                </a:solidFill>
                <a:effectLst>
                  <a:outerShdw dist="38100" dir="2640000" algn="bl" rotWithShape="0">
                    <a:schemeClr val="accent1"/>
                  </a:outerShdw>
                </a:effectLst>
                <a:latin typeface="+mn-lt"/>
              </a:rPr>
              <a:t>Primary Goals of Medical Intervention in Adolescents  </a:t>
            </a:r>
            <a:endParaRPr lang="en-US" sz="4000" b="1" dirty="0">
              <a:ln w="12700">
                <a:solidFill>
                  <a:srgbClr val="C00000"/>
                </a:solidFill>
                <a:prstDash val="solid"/>
              </a:ln>
              <a:solidFill>
                <a:srgbClr val="C00000"/>
              </a:solidFill>
              <a:effectLst>
                <a:outerShdw dist="38100" dir="2640000" algn="bl" rotWithShape="0">
                  <a:schemeClr val="accent1"/>
                </a:outerShdw>
              </a:effectLst>
              <a:latin typeface="+mn-lt"/>
            </a:endParaRPr>
          </a:p>
        </p:txBody>
      </p:sp>
      <p:grpSp>
        <p:nvGrpSpPr>
          <p:cNvPr id="7" name="Group 6"/>
          <p:cNvGrpSpPr/>
          <p:nvPr/>
        </p:nvGrpSpPr>
        <p:grpSpPr>
          <a:xfrm>
            <a:off x="338470" y="1839433"/>
            <a:ext cx="1124170" cy="4273736"/>
            <a:chOff x="6920763" y="-389870"/>
            <a:chExt cx="2052432" cy="5131078"/>
          </a:xfrm>
          <a:solidFill>
            <a:schemeClr val="accent1">
              <a:lumMod val="40000"/>
              <a:lumOff val="60000"/>
            </a:schemeClr>
          </a:solidFill>
          <a:scene3d>
            <a:camera prst="orthographicFront">
              <a:rot lat="0" lon="0" rev="0"/>
            </a:camera>
            <a:lightRig rig="balanced" dir="t">
              <a:rot lat="0" lon="0" rev="8700000"/>
            </a:lightRig>
          </a:scene3d>
        </p:grpSpPr>
        <p:sp>
          <p:nvSpPr>
            <p:cNvPr id="8" name="Chevron 7"/>
            <p:cNvSpPr/>
            <p:nvPr/>
          </p:nvSpPr>
          <p:spPr>
            <a:xfrm rot="5400000">
              <a:off x="5381440" y="1149453"/>
              <a:ext cx="5131078" cy="2052431"/>
            </a:xfrm>
            <a:prstGeom prst="chevron">
              <a:avLst/>
            </a:prstGeom>
            <a:grpFill/>
            <a:ln>
              <a:noFill/>
            </a:ln>
            <a:effectLst>
              <a:outerShdw blurRad="44450" dist="27940" dir="5400000" algn="ctr">
                <a:srgbClr val="000000">
                  <a:alpha val="32000"/>
                </a:srgbClr>
              </a:outerShdw>
            </a:effectLst>
            <a:sp3d>
              <a:bevelT w="190500" h="381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Chevron 4"/>
            <p:cNvSpPr/>
            <p:nvPr/>
          </p:nvSpPr>
          <p:spPr>
            <a:xfrm rot="5400000">
              <a:off x="6407656" y="1149454"/>
              <a:ext cx="3078647" cy="205243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2550" tIns="41275" rIns="0" bIns="41275" spcCol="1270" anchor="ctr"/>
            <a:lstStyle/>
            <a:p>
              <a:pPr algn="ctr" defTabSz="2889250" eaLnBrk="1" fontAlgn="auto" hangingPunct="1">
                <a:lnSpc>
                  <a:spcPct val="90000"/>
                </a:lnSpc>
                <a:spcAft>
                  <a:spcPct val="35000"/>
                </a:spcAft>
                <a:defRPr/>
              </a:pPr>
              <a:endParaRPr lang="en-US" sz="6500"/>
            </a:p>
          </p:txBody>
        </p:sp>
      </p:grpSp>
      <p:sp>
        <p:nvSpPr>
          <p:cNvPr id="54278" name="Rectangle 9"/>
          <p:cNvSpPr>
            <a:spLocks noChangeArrowheads="1"/>
          </p:cNvSpPr>
          <p:nvPr/>
        </p:nvSpPr>
        <p:spPr bwMode="auto">
          <a:xfrm>
            <a:off x="347663" y="2570163"/>
            <a:ext cx="13192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a:t>Reduction </a:t>
            </a:r>
            <a:br>
              <a:rPr lang="en-GB" altLang="en-US" sz="1600" b="1"/>
            </a:br>
            <a:r>
              <a:rPr lang="en-GB" altLang="en-US" sz="1600" b="1"/>
              <a:t>in dysphoric </a:t>
            </a:r>
            <a:br>
              <a:rPr lang="en-GB" altLang="en-US" sz="1600" b="1"/>
            </a:br>
            <a:r>
              <a:rPr lang="en-GB" altLang="en-US" sz="1600" b="1"/>
              <a:t>feelings </a:t>
            </a:r>
            <a:r>
              <a:rPr lang="en-GB" altLang="en-US" sz="1600"/>
              <a:t/>
            </a:r>
            <a:br>
              <a:rPr lang="en-GB" altLang="en-US" sz="1600"/>
            </a:br>
            <a:r>
              <a:rPr lang="en-GB" altLang="en-US" sz="1600"/>
              <a:t>(anxiety, </a:t>
            </a:r>
            <a:br>
              <a:rPr lang="en-GB" altLang="en-US" sz="1600"/>
            </a:br>
            <a:r>
              <a:rPr lang="en-GB" altLang="en-US" sz="1600"/>
              <a:t>depression,</a:t>
            </a:r>
            <a:br>
              <a:rPr lang="en-GB" altLang="en-US" sz="1600"/>
            </a:br>
            <a:r>
              <a:rPr lang="en-GB" altLang="en-US" sz="1600"/>
              <a:t>suicidality) </a:t>
            </a:r>
          </a:p>
          <a:p>
            <a:pPr eaLnBrk="1" hangingPunct="1">
              <a:lnSpc>
                <a:spcPct val="100000"/>
              </a:lnSpc>
              <a:spcBef>
                <a:spcPct val="0"/>
              </a:spcBef>
              <a:buFontTx/>
              <a:buNone/>
            </a:pPr>
            <a:r>
              <a:rPr lang="en-GB" altLang="en-US" sz="1600"/>
              <a:t>&amp; improving </a:t>
            </a:r>
          </a:p>
          <a:p>
            <a:pPr eaLnBrk="1" hangingPunct="1">
              <a:lnSpc>
                <a:spcPct val="100000"/>
              </a:lnSpc>
              <a:spcBef>
                <a:spcPct val="0"/>
              </a:spcBef>
              <a:buFontTx/>
              <a:buNone/>
            </a:pPr>
            <a:r>
              <a:rPr lang="en-GB" altLang="en-US" sz="1600"/>
              <a:t>quality of life</a:t>
            </a:r>
            <a:endParaRPr lang="en-US" altLang="en-US" sz="16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598488" y="1825625"/>
            <a:ext cx="11004550" cy="4510088"/>
          </a:xfrm>
        </p:spPr>
        <p:txBody>
          <a:bodyPr/>
          <a:lstStyle/>
          <a:p>
            <a:pPr eaLnBrk="1" hangingPunct="1"/>
            <a:r>
              <a:rPr lang="en-US" altLang="en-US" smtClean="0"/>
              <a:t>It is  recommended to refer hormone-treated adolescents for surgery when</a:t>
            </a:r>
          </a:p>
          <a:p>
            <a:pPr lvl="1" eaLnBrk="1" hangingPunct="1"/>
            <a:r>
              <a:rPr lang="en-US" altLang="en-US" smtClean="0"/>
              <a:t>1)</a:t>
            </a:r>
            <a:r>
              <a:rPr lang="en-US" altLang="en-US" sz="2800" smtClean="0"/>
              <a:t> </a:t>
            </a:r>
            <a:r>
              <a:rPr lang="en-US" altLang="en-US" smtClean="0"/>
              <a:t>the real-life experience (RLE) has resulted in a satisfactory social role change </a:t>
            </a:r>
          </a:p>
          <a:p>
            <a:pPr lvl="1" eaLnBrk="1" hangingPunct="1"/>
            <a:r>
              <a:rPr lang="en-US" altLang="en-US" smtClean="0"/>
              <a:t>2) the individual is satisfied about the hormonal effects </a:t>
            </a:r>
          </a:p>
          <a:p>
            <a:pPr lvl="1" eaLnBrk="1" hangingPunct="1"/>
            <a:r>
              <a:rPr lang="en-US" altLang="en-US" smtClean="0"/>
              <a:t>3) the individual desires definitive surgical changes</a:t>
            </a:r>
            <a:br>
              <a:rPr lang="en-US" altLang="en-US" smtClean="0"/>
            </a:br>
            <a:endParaRPr lang="en-US" altLang="en-US" smtClean="0"/>
          </a:p>
          <a:p>
            <a:pPr eaLnBrk="1" hangingPunct="1"/>
            <a:r>
              <a:rPr lang="en-US" altLang="en-US" smtClean="0"/>
              <a:t>It is suggested to defer surgery until the individual is at least 18 yr old </a:t>
            </a:r>
          </a:p>
          <a:p>
            <a:pPr eaLnBrk="1" hangingPunct="1"/>
            <a:r>
              <a:rPr lang="en-US" altLang="en-US" smtClean="0"/>
              <a:t>Threshold of 18 should be seen as an eligibility criterion and not an indication in itself for active intervention </a:t>
            </a:r>
          </a:p>
        </p:txBody>
      </p:sp>
      <p:sp>
        <p:nvSpPr>
          <p:cNvPr id="4" name="Rectangle 3"/>
          <p:cNvSpPr/>
          <p:nvPr/>
        </p:nvSpPr>
        <p:spPr>
          <a:xfrm>
            <a:off x="727982" y="474737"/>
            <a:ext cx="12857390" cy="769441"/>
          </a:xfrm>
          <a:prstGeom prst="rect">
            <a:avLst/>
          </a:prstGeom>
          <a:noFill/>
          <a:ln>
            <a:noFill/>
          </a:ln>
        </p:spPr>
        <p:txBody>
          <a:bodyPr>
            <a:spAutoFit/>
          </a:bodyPr>
          <a:lstStyle/>
          <a:p>
            <a:pPr eaLnBrk="1" fontAlgn="auto" hangingPunct="1">
              <a:spcBef>
                <a:spcPts val="0"/>
              </a:spcBef>
              <a:spcAft>
                <a:spcPts val="0"/>
              </a:spcAft>
              <a:defRPr/>
            </a:pPr>
            <a:r>
              <a:rPr lang="en-US" sz="4400" b="1" dirty="0">
                <a:ln w="12700">
                  <a:solidFill>
                    <a:schemeClr val="accent2"/>
                  </a:solidFill>
                  <a:prstDash val="solid"/>
                </a:ln>
                <a:solidFill>
                  <a:schemeClr val="accent2"/>
                </a:solidFill>
                <a:effectLst>
                  <a:outerShdw dist="38100" dir="2640000" algn="bl" rotWithShape="0">
                    <a:schemeClr val="accent1"/>
                  </a:outerShdw>
                </a:effectLst>
                <a:latin typeface="+mn-lt"/>
              </a:rPr>
              <a:t>Referring Adolescents for Surgery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b="1" dirty="0" smtClean="0">
                <a:ln w="12700">
                  <a:solidFill>
                    <a:schemeClr val="accent2"/>
                  </a:solidFill>
                  <a:prstDash val="solid"/>
                </a:ln>
                <a:solidFill>
                  <a:schemeClr val="accent2"/>
                </a:solidFill>
                <a:effectLst>
                  <a:outerShdw dist="38100" dir="2640000" algn="bl" rotWithShape="0">
                    <a:schemeClr val="accent1"/>
                  </a:outerShdw>
                </a:effectLst>
              </a:rPr>
              <a:t> </a:t>
            </a:r>
            <a:r>
              <a:rPr lang="en-US" b="1" dirty="0">
                <a:ln w="12700">
                  <a:solidFill>
                    <a:schemeClr val="accent2"/>
                  </a:solidFill>
                  <a:prstDash val="solid"/>
                </a:ln>
                <a:solidFill>
                  <a:schemeClr val="accent2"/>
                </a:solidFill>
                <a:effectLst>
                  <a:outerShdw dist="38100" dir="2640000" algn="bl" rotWithShape="0">
                    <a:schemeClr val="accent1"/>
                  </a:outerShdw>
                </a:effectLst>
              </a:rPr>
              <a:t/>
            </a:r>
            <a:br>
              <a:rPr lang="en-US" b="1" dirty="0">
                <a:ln w="12700">
                  <a:solidFill>
                    <a:schemeClr val="accent2"/>
                  </a:solidFill>
                  <a:prstDash val="solid"/>
                </a:ln>
                <a:solidFill>
                  <a:schemeClr val="accent2"/>
                </a:solidFill>
                <a:effectLst>
                  <a:outerShdw dist="38100" dir="2640000" algn="bl" rotWithShape="0">
                    <a:schemeClr val="accent1"/>
                  </a:outerShdw>
                </a:effectLst>
              </a:rPr>
            </a:br>
            <a:endParaRPr lang="en-US" dirty="0"/>
          </a:p>
        </p:txBody>
      </p:sp>
      <p:sp>
        <p:nvSpPr>
          <p:cNvPr id="3" name="Text Placeholder 2"/>
          <p:cNvSpPr>
            <a:spLocks noGrp="1"/>
          </p:cNvSpPr>
          <p:nvPr>
            <p:ph type="body" idx="1"/>
          </p:nvPr>
        </p:nvSpPr>
        <p:spPr>
          <a:xfrm>
            <a:off x="284311" y="1628624"/>
            <a:ext cx="5157787" cy="823912"/>
          </a:xfrm>
          <a:extLst/>
        </p:spPr>
        <p:txBody>
          <a:bodyPr rtlCol="0">
            <a:normAutofit/>
          </a:bodyPr>
          <a:lstStyle/>
          <a:p>
            <a:pPr eaLnBrk="1" fontAlgn="auto" hangingPunct="1">
              <a:spcAft>
                <a:spcPts val="0"/>
              </a:spcAft>
              <a:defRPr/>
            </a:pPr>
            <a:r>
              <a:rPr lang="en-US" dirty="0">
                <a:ln w="12700">
                  <a:solidFill>
                    <a:schemeClr val="accent2"/>
                  </a:solidFill>
                  <a:prstDash val="solid"/>
                </a:ln>
                <a:solidFill>
                  <a:schemeClr val="accent2"/>
                </a:solidFill>
              </a:rPr>
              <a:t>Birth Assigned </a:t>
            </a:r>
            <a:r>
              <a:rPr lang="en-GB" dirty="0" smtClean="0">
                <a:ln w="12700">
                  <a:solidFill>
                    <a:schemeClr val="accent2"/>
                  </a:solidFill>
                  <a:prstDash val="solid"/>
                </a:ln>
                <a:solidFill>
                  <a:schemeClr val="accent2"/>
                </a:solidFill>
              </a:rPr>
              <a:t>male</a:t>
            </a:r>
            <a:endParaRPr lang="en-US" dirty="0">
              <a:ln w="12700">
                <a:solidFill>
                  <a:schemeClr val="accent2"/>
                </a:solidFill>
                <a:prstDash val="solid"/>
              </a:ln>
              <a:solidFill>
                <a:schemeClr val="accent2"/>
              </a:solidFill>
            </a:endParaRPr>
          </a:p>
        </p:txBody>
      </p:sp>
      <p:sp>
        <p:nvSpPr>
          <p:cNvPr id="57348" name="Content Placeholder 3"/>
          <p:cNvSpPr>
            <a:spLocks noGrp="1"/>
          </p:cNvSpPr>
          <p:nvPr>
            <p:ph sz="half" idx="2"/>
          </p:nvPr>
        </p:nvSpPr>
        <p:spPr>
          <a:xfrm>
            <a:off x="177800" y="2506663"/>
            <a:ext cx="5157788" cy="3684587"/>
          </a:xfrm>
        </p:spPr>
        <p:txBody>
          <a:bodyPr/>
          <a:lstStyle/>
          <a:p>
            <a:pPr eaLnBrk="1" hangingPunct="1"/>
            <a:r>
              <a:rPr lang="en-US" altLang="en-US" b="1" smtClean="0"/>
              <a:t>Face feminizing</a:t>
            </a:r>
            <a:endParaRPr lang="he-IL" altLang="en-US" b="1" smtClean="0"/>
          </a:p>
          <a:p>
            <a:pPr eaLnBrk="1" hangingPunct="1"/>
            <a:r>
              <a:rPr lang="en-US" altLang="en-US" b="1" smtClean="0"/>
              <a:t>Neck feminizing</a:t>
            </a:r>
            <a:endParaRPr lang="he-IL" altLang="en-US" b="1" smtClean="0"/>
          </a:p>
          <a:p>
            <a:pPr eaLnBrk="1" hangingPunct="1"/>
            <a:r>
              <a:rPr lang="en-US" altLang="en-US" b="1" smtClean="0"/>
              <a:t>Vocal cord</a:t>
            </a:r>
            <a:endParaRPr lang="he-IL" altLang="en-US" b="1" smtClean="0"/>
          </a:p>
          <a:p>
            <a:pPr eaLnBrk="1" hangingPunct="1"/>
            <a:r>
              <a:rPr lang="en-US" altLang="en-US" b="1" smtClean="0"/>
              <a:t>Breast augmentation</a:t>
            </a:r>
            <a:endParaRPr lang="he-IL" altLang="en-US" b="1" smtClean="0"/>
          </a:p>
          <a:p>
            <a:pPr eaLnBrk="1" hangingPunct="1"/>
            <a:r>
              <a:rPr lang="en-US" altLang="en-US" b="1" smtClean="0"/>
              <a:t>Orchiectomy</a:t>
            </a:r>
            <a:endParaRPr lang="he-IL" altLang="en-US" b="1" smtClean="0"/>
          </a:p>
          <a:p>
            <a:pPr eaLnBrk="1" hangingPunct="1"/>
            <a:r>
              <a:rPr lang="en-US" altLang="en-US" b="1" smtClean="0"/>
              <a:t>Vaginoplasty</a:t>
            </a:r>
            <a:endParaRPr lang="he-IL" altLang="en-US" b="1" smtClean="0"/>
          </a:p>
        </p:txBody>
      </p:sp>
      <p:sp>
        <p:nvSpPr>
          <p:cNvPr id="5" name="Text Placeholder 4"/>
          <p:cNvSpPr>
            <a:spLocks noGrp="1"/>
          </p:cNvSpPr>
          <p:nvPr>
            <p:ph type="body" sz="quarter" idx="3"/>
          </p:nvPr>
        </p:nvSpPr>
        <p:spPr>
          <a:xfrm>
            <a:off x="7458740" y="2001212"/>
            <a:ext cx="5183188" cy="823912"/>
          </a:xfrm>
          <a:ln>
            <a:solidFill>
              <a:schemeClr val="bg1"/>
            </a:solidFill>
          </a:ln>
          <a:extLst/>
        </p:spPr>
        <p:txBody>
          <a:bodyPr rtlCol="0">
            <a:normAutofit fontScale="25000" lnSpcReduction="20000"/>
          </a:bodyPr>
          <a:lstStyle/>
          <a:p>
            <a:pPr eaLnBrk="1" fontAlgn="auto" hangingPunct="1">
              <a:spcAft>
                <a:spcPts val="0"/>
              </a:spcAft>
              <a:defRPr/>
            </a:pPr>
            <a:endParaRPr lang="en-US" dirty="0" smtClean="0">
              <a:ln w="12700">
                <a:solidFill>
                  <a:schemeClr val="accent6">
                    <a:lumMod val="75000"/>
                  </a:schemeClr>
                </a:solidFill>
                <a:prstDash val="solid"/>
              </a:ln>
              <a:solidFill>
                <a:schemeClr val="accent2"/>
              </a:solidFill>
            </a:endParaRPr>
          </a:p>
          <a:p>
            <a:pPr eaLnBrk="1" fontAlgn="auto" hangingPunct="1">
              <a:spcAft>
                <a:spcPts val="0"/>
              </a:spcAft>
              <a:defRPr/>
            </a:pPr>
            <a:endParaRPr lang="en-US" dirty="0">
              <a:ln w="12700">
                <a:solidFill>
                  <a:schemeClr val="accent6">
                    <a:lumMod val="75000"/>
                  </a:schemeClr>
                </a:solidFill>
                <a:prstDash val="solid"/>
              </a:ln>
              <a:solidFill>
                <a:schemeClr val="accent2"/>
              </a:solidFill>
            </a:endParaRPr>
          </a:p>
          <a:p>
            <a:pPr eaLnBrk="1" fontAlgn="auto" hangingPunct="1">
              <a:spcAft>
                <a:spcPts val="0"/>
              </a:spcAft>
              <a:defRPr/>
            </a:pPr>
            <a:endParaRPr lang="en-US" dirty="0" smtClean="0">
              <a:ln w="12700">
                <a:solidFill>
                  <a:schemeClr val="accent6">
                    <a:lumMod val="75000"/>
                  </a:schemeClr>
                </a:solidFill>
                <a:prstDash val="solid"/>
              </a:ln>
              <a:solidFill>
                <a:schemeClr val="accent2"/>
              </a:solidFill>
            </a:endParaRPr>
          </a:p>
          <a:p>
            <a:pPr eaLnBrk="1" fontAlgn="auto" hangingPunct="1">
              <a:lnSpc>
                <a:spcPct val="110000"/>
              </a:lnSpc>
              <a:spcAft>
                <a:spcPts val="0"/>
              </a:spcAft>
              <a:defRPr/>
            </a:pPr>
            <a:endParaRPr lang="en-US" sz="9600" dirty="0" smtClean="0">
              <a:ln w="12700">
                <a:solidFill>
                  <a:schemeClr val="accent6">
                    <a:lumMod val="75000"/>
                  </a:schemeClr>
                </a:solidFill>
                <a:prstDash val="solid"/>
              </a:ln>
              <a:solidFill>
                <a:schemeClr val="accent2"/>
              </a:solidFill>
            </a:endParaRPr>
          </a:p>
          <a:p>
            <a:pPr eaLnBrk="1" fontAlgn="auto" hangingPunct="1">
              <a:lnSpc>
                <a:spcPct val="110000"/>
              </a:lnSpc>
              <a:spcAft>
                <a:spcPts val="0"/>
              </a:spcAft>
              <a:defRPr/>
            </a:pPr>
            <a:endParaRPr lang="en-US" sz="9600" dirty="0">
              <a:ln w="12700">
                <a:solidFill>
                  <a:schemeClr val="accent6">
                    <a:lumMod val="75000"/>
                  </a:schemeClr>
                </a:solidFill>
                <a:prstDash val="solid"/>
              </a:ln>
              <a:solidFill>
                <a:schemeClr val="accent2"/>
              </a:solidFill>
            </a:endParaRPr>
          </a:p>
          <a:p>
            <a:pPr eaLnBrk="1" fontAlgn="auto" hangingPunct="1">
              <a:lnSpc>
                <a:spcPct val="110000"/>
              </a:lnSpc>
              <a:spcAft>
                <a:spcPts val="0"/>
              </a:spcAft>
              <a:defRPr/>
            </a:pPr>
            <a:r>
              <a:rPr lang="en-US" sz="9600" dirty="0" smtClean="0">
                <a:ln w="12700">
                  <a:solidFill>
                    <a:schemeClr val="accent2"/>
                  </a:solidFill>
                  <a:prstDash val="solid"/>
                </a:ln>
                <a:solidFill>
                  <a:schemeClr val="accent2"/>
                </a:solidFill>
              </a:rPr>
              <a:t>Birth Assigned </a:t>
            </a:r>
            <a:r>
              <a:rPr lang="en-GB" sz="9600" dirty="0">
                <a:ln w="12700">
                  <a:solidFill>
                    <a:schemeClr val="accent2"/>
                  </a:solidFill>
                  <a:prstDash val="solid"/>
                </a:ln>
                <a:solidFill>
                  <a:schemeClr val="accent2"/>
                </a:solidFill>
              </a:rPr>
              <a:t>Female</a:t>
            </a:r>
            <a:endParaRPr lang="en-US" sz="9600" dirty="0">
              <a:ln w="12700">
                <a:solidFill>
                  <a:schemeClr val="accent2"/>
                </a:solidFill>
                <a:prstDash val="solid"/>
              </a:ln>
              <a:solidFill>
                <a:schemeClr val="accent2"/>
              </a:solidFill>
            </a:endParaRPr>
          </a:p>
          <a:p>
            <a:pPr eaLnBrk="1" fontAlgn="auto" hangingPunct="1">
              <a:spcAft>
                <a:spcPts val="0"/>
              </a:spcAft>
              <a:defRPr/>
            </a:pPr>
            <a:endParaRPr lang="en-US" sz="9600" dirty="0">
              <a:ln w="12700">
                <a:solidFill>
                  <a:schemeClr val="accent6">
                    <a:lumMod val="75000"/>
                  </a:schemeClr>
                </a:solidFill>
                <a:prstDash val="solid"/>
              </a:ln>
              <a:solidFill>
                <a:schemeClr val="accent2"/>
              </a:solidFill>
            </a:endParaRPr>
          </a:p>
        </p:txBody>
      </p:sp>
      <p:sp>
        <p:nvSpPr>
          <p:cNvPr id="6" name="Content Placeholder 5"/>
          <p:cNvSpPr>
            <a:spLocks noGrp="1"/>
          </p:cNvSpPr>
          <p:nvPr>
            <p:ph sz="quarter" idx="4"/>
          </p:nvPr>
        </p:nvSpPr>
        <p:spPr>
          <a:xfrm>
            <a:off x="7458075" y="2546350"/>
            <a:ext cx="5183188" cy="3684588"/>
          </a:xfrm>
        </p:spPr>
        <p:txBody>
          <a:bodyPr/>
          <a:lstStyle/>
          <a:p>
            <a:pPr eaLnBrk="1" hangingPunct="1"/>
            <a:r>
              <a:rPr lang="en-US" altLang="en-US" b="1" smtClean="0"/>
              <a:t>Mastectomy </a:t>
            </a:r>
            <a:endParaRPr lang="he-IL" altLang="en-US" b="1" smtClean="0"/>
          </a:p>
          <a:p>
            <a:pPr eaLnBrk="1" hangingPunct="1"/>
            <a:r>
              <a:rPr lang="en-US" altLang="en-US" b="1" smtClean="0"/>
              <a:t>Oophorectomy </a:t>
            </a:r>
            <a:endParaRPr lang="en-GB" altLang="en-US" b="1" smtClean="0"/>
          </a:p>
          <a:p>
            <a:pPr eaLnBrk="1" hangingPunct="1"/>
            <a:r>
              <a:rPr lang="en-US" altLang="en-US" b="1" smtClean="0"/>
              <a:t>Hysterectomy</a:t>
            </a:r>
            <a:endParaRPr lang="he-IL" altLang="en-US" b="1" smtClean="0"/>
          </a:p>
          <a:p>
            <a:pPr eaLnBrk="1" hangingPunct="1"/>
            <a:r>
              <a:rPr lang="en-US" altLang="en-US" b="1" smtClean="0"/>
              <a:t>Metoidioplasty </a:t>
            </a:r>
            <a:endParaRPr lang="he-IL" altLang="en-US" b="1" smtClean="0"/>
          </a:p>
          <a:p>
            <a:pPr eaLnBrk="1" hangingPunct="1"/>
            <a:r>
              <a:rPr lang="en-US" altLang="en-US" b="1" smtClean="0"/>
              <a:t>Scrotoplasty </a:t>
            </a:r>
          </a:p>
          <a:p>
            <a:pPr eaLnBrk="1" hangingPunct="1"/>
            <a:r>
              <a:rPr lang="en-US" altLang="en-US" b="1" smtClean="0"/>
              <a:t>Phalloplasty</a:t>
            </a:r>
            <a:endParaRPr lang="he-IL" altLang="en-US" b="1" smtClean="0"/>
          </a:p>
          <a:p>
            <a:pPr eaLnBrk="1" hangingPunct="1"/>
            <a:endParaRPr lang="en-US" altLang="en-US" b="1" smtClean="0"/>
          </a:p>
          <a:p>
            <a:pPr eaLnBrk="1" hangingPunct="1"/>
            <a:endParaRPr lang="en-US" altLang="en-US"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r="49278"/>
          <a:stretch>
            <a:fillRect/>
          </a:stretch>
        </p:blipFill>
        <p:spPr bwMode="auto">
          <a:xfrm>
            <a:off x="10501313" y="2870200"/>
            <a:ext cx="170815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7"/>
          <p:cNvPicPr>
            <a:picLocks noChangeAspect="1"/>
          </p:cNvPicPr>
          <p:nvPr/>
        </p:nvPicPr>
        <p:blipFill>
          <a:blip r:embed="rId3">
            <a:extLst>
              <a:ext uri="{28A0092B-C50C-407E-A947-70E740481C1C}">
                <a14:useLocalDpi xmlns:a14="http://schemas.microsoft.com/office/drawing/2010/main" val="0"/>
              </a:ext>
            </a:extLst>
          </a:blip>
          <a:srcRect l="4504" t="-1945" r="-2321" b="1945"/>
          <a:stretch>
            <a:fillRect/>
          </a:stretch>
        </p:blipFill>
        <p:spPr bwMode="auto">
          <a:xfrm>
            <a:off x="3332163" y="1458913"/>
            <a:ext cx="4125912"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727772" y="312983"/>
            <a:ext cx="2369816"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2"/>
                  </a:solidFill>
                  <a:prstDash val="solid"/>
                </a:ln>
                <a:solidFill>
                  <a:schemeClr val="accent2"/>
                </a:solidFill>
                <a:effectLst>
                  <a:outerShdw dist="38100" dir="2640000" algn="bl" rotWithShape="0">
                    <a:schemeClr val="accent1"/>
                  </a:outerShdw>
                </a:effectLst>
                <a:latin typeface="+mn-lt"/>
              </a:rPr>
              <a:t>Surgery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b="1" dirty="0" smtClean="0">
                <a:ln w="12700">
                  <a:solidFill>
                    <a:srgbClr val="C00000"/>
                  </a:solidFill>
                  <a:prstDash val="solid"/>
                </a:ln>
                <a:solidFill>
                  <a:srgbClr val="C00000"/>
                </a:solidFill>
                <a:effectLst>
                  <a:outerShdw dist="38100" dir="2640000" algn="bl" rotWithShape="0">
                    <a:schemeClr val="accent1"/>
                  </a:outerShdw>
                </a:effectLst>
              </a:rPr>
              <a:t>General Health Care</a:t>
            </a:r>
            <a:endParaRPr lang="en-US" b="1" dirty="0">
              <a:ln w="12700">
                <a:solidFill>
                  <a:srgbClr val="C00000"/>
                </a:solidFill>
                <a:prstDash val="solid"/>
              </a:ln>
              <a:solidFill>
                <a:srgbClr val="C00000"/>
              </a:solidFill>
              <a:effectLst>
                <a:outerShdw dist="38100" dir="2640000" algn="bl" rotWithShape="0">
                  <a:schemeClr val="accent1"/>
                </a:outerShdw>
              </a:effectLst>
            </a:endParaRPr>
          </a:p>
        </p:txBody>
      </p:sp>
      <p:sp>
        <p:nvSpPr>
          <p:cNvPr id="3" name="Content Placeholder 2"/>
          <p:cNvSpPr>
            <a:spLocks noGrp="1"/>
          </p:cNvSpPr>
          <p:nvPr>
            <p:ph idx="1"/>
          </p:nvPr>
        </p:nvSpPr>
        <p:spPr>
          <a:xfrm>
            <a:off x="571500" y="1804988"/>
            <a:ext cx="11368088" cy="4357687"/>
          </a:xfrm>
        </p:spPr>
        <p:txBody>
          <a:bodyPr rtlCol="0">
            <a:normAutofit/>
          </a:bodyPr>
          <a:lstStyle/>
          <a:p>
            <a:pPr eaLnBrk="1" fontAlgn="auto" hangingPunct="1">
              <a:spcAft>
                <a:spcPts val="0"/>
              </a:spcAft>
              <a:defRPr/>
            </a:pPr>
            <a:r>
              <a:rPr lang="en-US" sz="2600" dirty="0" smtClean="0"/>
              <a:t>Transgender </a:t>
            </a:r>
            <a:r>
              <a:rPr lang="en-US" sz="2600" dirty="0"/>
              <a:t>youth are likely to experience societal discrimination resulting </a:t>
            </a:r>
            <a:r>
              <a:rPr lang="en-US" sz="2600" dirty="0" smtClean="0"/>
              <a:t>in</a:t>
            </a:r>
          </a:p>
          <a:p>
            <a:pPr lvl="1" eaLnBrk="1" fontAlgn="auto" hangingPunct="1">
              <a:spcAft>
                <a:spcPts val="0"/>
              </a:spcAft>
              <a:defRPr/>
            </a:pPr>
            <a:r>
              <a:rPr lang="en-US" sz="2600" dirty="0" smtClean="0"/>
              <a:t>Economic marginalization</a:t>
            </a:r>
          </a:p>
          <a:p>
            <a:pPr lvl="1" eaLnBrk="1" fontAlgn="auto" hangingPunct="1">
              <a:spcAft>
                <a:spcPts val="0"/>
              </a:spcAft>
              <a:defRPr/>
            </a:pPr>
            <a:r>
              <a:rPr lang="en-US" sz="2600" dirty="0" smtClean="0"/>
              <a:t>Social isolation</a:t>
            </a:r>
          </a:p>
          <a:p>
            <a:pPr lvl="1" eaLnBrk="1" fontAlgn="auto" hangingPunct="1">
              <a:spcAft>
                <a:spcPts val="0"/>
              </a:spcAft>
              <a:defRPr/>
            </a:pPr>
            <a:r>
              <a:rPr lang="en-US" sz="2600" dirty="0" smtClean="0"/>
              <a:t>Physical </a:t>
            </a:r>
            <a:r>
              <a:rPr lang="en-US" sz="2600" dirty="0"/>
              <a:t>abuse leaving them at higher risk for drug </a:t>
            </a:r>
            <a:r>
              <a:rPr lang="en-US" sz="2600" dirty="0" smtClean="0"/>
              <a:t>abuse</a:t>
            </a:r>
          </a:p>
          <a:p>
            <a:pPr lvl="1" eaLnBrk="1" fontAlgn="auto" hangingPunct="1">
              <a:spcAft>
                <a:spcPts val="0"/>
              </a:spcAft>
              <a:defRPr/>
            </a:pPr>
            <a:r>
              <a:rPr lang="en-US" sz="2600" dirty="0" smtClean="0"/>
              <a:t>Suicide</a:t>
            </a:r>
          </a:p>
          <a:p>
            <a:pPr lvl="1" eaLnBrk="1" fontAlgn="auto" hangingPunct="1">
              <a:spcAft>
                <a:spcPts val="0"/>
              </a:spcAft>
              <a:defRPr/>
            </a:pPr>
            <a:r>
              <a:rPr lang="en-US" sz="2600" dirty="0" smtClean="0"/>
              <a:t>Depression</a:t>
            </a:r>
          </a:p>
          <a:p>
            <a:pPr lvl="1" eaLnBrk="1" fontAlgn="auto" hangingPunct="1">
              <a:spcAft>
                <a:spcPts val="0"/>
              </a:spcAft>
              <a:defRPr/>
            </a:pPr>
            <a:r>
              <a:rPr lang="en-US" sz="2600" dirty="0" smtClean="0"/>
              <a:t>Violence </a:t>
            </a:r>
          </a:p>
          <a:p>
            <a:pPr lvl="1" eaLnBrk="1" fontAlgn="auto" hangingPunct="1">
              <a:spcAft>
                <a:spcPts val="0"/>
              </a:spcAft>
              <a:defRPr/>
            </a:pPr>
            <a:r>
              <a:rPr lang="en-US" sz="2600" dirty="0" smtClean="0"/>
              <a:t>Human </a:t>
            </a:r>
            <a:r>
              <a:rPr lang="en-US" sz="2600" dirty="0"/>
              <a:t>immunodeficiency </a:t>
            </a:r>
            <a:r>
              <a:rPr lang="en-US" sz="2600" dirty="0" smtClean="0"/>
              <a:t>virus &amp; </a:t>
            </a:r>
            <a:r>
              <a:rPr lang="en-US" sz="2600" dirty="0"/>
              <a:t>other sexually transmitted </a:t>
            </a:r>
            <a:r>
              <a:rPr lang="en-US" sz="2600" dirty="0" smtClean="0"/>
              <a:t>infections</a:t>
            </a:r>
          </a:p>
          <a:p>
            <a:pPr marL="457200" lvl="1" indent="0" eaLnBrk="1" fontAlgn="auto" hangingPunct="1">
              <a:spcAft>
                <a:spcPts val="0"/>
              </a:spcAft>
              <a:buFont typeface="Arial" panose="020B0604020202020204" pitchFamily="34" charset="0"/>
              <a:buNone/>
              <a:defRPr/>
            </a:pPr>
            <a:r>
              <a:rPr lang="en-US" sz="2600" dirty="0" smtClean="0"/>
              <a:t> </a:t>
            </a:r>
            <a:endParaRPr lang="en-US" sz="2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7950"/>
            <a:ext cx="10906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05759" y="170204"/>
            <a:ext cx="10515600" cy="1325563"/>
          </a:xfrm>
          <a:extLst/>
        </p:spPr>
        <p:txBody>
          <a:bodyPr rtlCol="0">
            <a:normAutofit/>
          </a:bodyPr>
          <a:lstStyle/>
          <a:p>
            <a:pPr eaLnBrk="1" fontAlgn="auto" hangingPunct="1">
              <a:spcAft>
                <a:spcPts val="0"/>
              </a:spcAft>
              <a:defRPr/>
            </a:pPr>
            <a:r>
              <a:rPr lang="en-GB" b="1" dirty="0" smtClean="0">
                <a:ln w="12700">
                  <a:solidFill>
                    <a:srgbClr val="C00000"/>
                  </a:solidFill>
                  <a:prstDash val="solid"/>
                </a:ln>
                <a:solidFill>
                  <a:srgbClr val="C00000"/>
                </a:solidFill>
                <a:effectLst>
                  <a:outerShdw dist="38100" dir="2640000" algn="bl" rotWithShape="0">
                    <a:schemeClr val="accent1"/>
                  </a:outerShdw>
                </a:effectLst>
                <a:latin typeface="Arial" panose="020B0604020202020204" pitchFamily="34" charset="0"/>
                <a:cs typeface="Arial" panose="020B0604020202020204" pitchFamily="34" charset="0"/>
              </a:rPr>
              <a:t>Take Home Message </a:t>
            </a:r>
            <a:endParaRPr lang="en-US" b="1" dirty="0">
              <a:ln w="12700">
                <a:solidFill>
                  <a:srgbClr val="C00000"/>
                </a:solidFill>
                <a:prstDash val="solid"/>
              </a:ln>
              <a:solidFill>
                <a:srgbClr val="C00000"/>
              </a:solid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4013" y="1793875"/>
            <a:ext cx="11344275" cy="4351338"/>
          </a:xfrm>
        </p:spPr>
        <p:txBody>
          <a:bodyPr rtlCol="0">
            <a:normAutofit fontScale="25000" lnSpcReduction="20000"/>
          </a:bodyPr>
          <a:lstStyle/>
          <a:p>
            <a:pPr eaLnBrk="1" fontAlgn="auto" hangingPunct="1">
              <a:lnSpc>
                <a:spcPts val="3200"/>
              </a:lnSpc>
              <a:spcAft>
                <a:spcPts val="0"/>
              </a:spcAft>
              <a:buFont typeface="Wingdings" panose="05000000000000000000" pitchFamily="2" charset="2"/>
              <a:buChar char="Ø"/>
              <a:defRPr/>
            </a:pPr>
            <a:r>
              <a:rPr lang="en-US" sz="9600" b="1" dirty="0"/>
              <a:t>Being </a:t>
            </a:r>
            <a:r>
              <a:rPr lang="he-IL" sz="9600" b="1" dirty="0" smtClean="0"/>
              <a:t> </a:t>
            </a:r>
            <a:r>
              <a:rPr lang="en-US" sz="9600" b="1" dirty="0" smtClean="0"/>
              <a:t>transgender</a:t>
            </a:r>
            <a:r>
              <a:rPr lang="en-US" sz="9600" b="1" dirty="0"/>
              <a:t>, or gender nonconforming is a matter of diversity, not </a:t>
            </a:r>
            <a:r>
              <a:rPr lang="en-US" sz="9600" b="1" dirty="0" smtClean="0"/>
              <a:t>pathology</a:t>
            </a:r>
            <a:br>
              <a:rPr lang="en-US" sz="9600" b="1" dirty="0" smtClean="0"/>
            </a:br>
            <a:endParaRPr lang="en-US" sz="9600" b="1" dirty="0"/>
          </a:p>
          <a:p>
            <a:pPr eaLnBrk="1" fontAlgn="auto" hangingPunct="1">
              <a:lnSpc>
                <a:spcPts val="3200"/>
              </a:lnSpc>
              <a:spcAft>
                <a:spcPts val="0"/>
              </a:spcAft>
              <a:buFont typeface="Wingdings" panose="05000000000000000000" pitchFamily="2" charset="2"/>
              <a:buChar char="Ø"/>
              <a:defRPr/>
            </a:pPr>
            <a:r>
              <a:rPr lang="en-GB" sz="9600" dirty="0"/>
              <a:t>It is </a:t>
            </a:r>
            <a:r>
              <a:rPr lang="en-US" sz="9600" dirty="0" smtClean="0"/>
              <a:t>recommended </a:t>
            </a:r>
            <a:r>
              <a:rPr lang="en-US" sz="9600" dirty="0"/>
              <a:t>that adolescents who fulfill </a:t>
            </a:r>
            <a:r>
              <a:rPr lang="en-US" sz="9600" dirty="0" smtClean="0"/>
              <a:t>eligibility criteria </a:t>
            </a:r>
            <a:r>
              <a:rPr lang="en-US" sz="9600" dirty="0"/>
              <a:t>for gender </a:t>
            </a:r>
            <a:r>
              <a:rPr lang="en-US" sz="9600" dirty="0" smtClean="0"/>
              <a:t>reassignment will initially undergo </a:t>
            </a:r>
            <a:r>
              <a:rPr lang="en-US" sz="9600" dirty="0"/>
              <a:t>treatment to suppress pubertal </a:t>
            </a:r>
            <a:r>
              <a:rPr lang="en-US" sz="9600" dirty="0" smtClean="0"/>
              <a:t>development at </a:t>
            </a:r>
            <a:r>
              <a:rPr lang="en-US" sz="9600" b="1" dirty="0" smtClean="0"/>
              <a:t>Tanner </a:t>
            </a:r>
            <a:r>
              <a:rPr lang="en-US" sz="9600" b="1" dirty="0"/>
              <a:t>stages </a:t>
            </a:r>
            <a:r>
              <a:rPr lang="en-US" sz="9600" b="1" dirty="0" smtClean="0"/>
              <a:t>2–3  </a:t>
            </a:r>
            <a:endParaRPr lang="en-US" sz="9600" b="1" dirty="0"/>
          </a:p>
          <a:p>
            <a:pPr eaLnBrk="1" fontAlgn="auto" hangingPunct="1">
              <a:lnSpc>
                <a:spcPts val="3200"/>
              </a:lnSpc>
              <a:spcAft>
                <a:spcPts val="0"/>
              </a:spcAft>
              <a:buFont typeface="Wingdings" panose="05000000000000000000" pitchFamily="2" charset="2"/>
              <a:buChar char="Ø"/>
              <a:defRPr/>
            </a:pPr>
            <a:r>
              <a:rPr lang="en-US" sz="9600" b="1" dirty="0" smtClean="0"/>
              <a:t>Opposite </a:t>
            </a:r>
            <a:r>
              <a:rPr lang="en-US" sz="9600" b="1" dirty="0"/>
              <a:t>sex </a:t>
            </a:r>
            <a:r>
              <a:rPr lang="en-US" sz="9600" b="1" dirty="0" smtClean="0"/>
              <a:t>treatment should be </a:t>
            </a:r>
            <a:r>
              <a:rPr lang="en-US" sz="9600" b="1" dirty="0"/>
              <a:t>initiated at about the age of 16 </a:t>
            </a:r>
            <a:r>
              <a:rPr lang="en-US" sz="9600" b="1" dirty="0" err="1" smtClean="0"/>
              <a:t>yr</a:t>
            </a:r>
            <a:r>
              <a:rPr lang="en-US" sz="9600" b="1" dirty="0" smtClean="0"/>
              <a:t>, </a:t>
            </a:r>
            <a:r>
              <a:rPr lang="en-US" sz="9600" dirty="0" smtClean="0"/>
              <a:t>using </a:t>
            </a:r>
            <a:r>
              <a:rPr lang="en-US" sz="9600" dirty="0"/>
              <a:t>a gradually increasing dose schedule of </a:t>
            </a:r>
            <a:r>
              <a:rPr lang="en-US" sz="9600" dirty="0" smtClean="0"/>
              <a:t>cross-sex steroids</a:t>
            </a:r>
          </a:p>
          <a:p>
            <a:pPr eaLnBrk="1" fontAlgn="auto" hangingPunct="1">
              <a:lnSpc>
                <a:spcPts val="3200"/>
              </a:lnSpc>
              <a:spcAft>
                <a:spcPts val="0"/>
              </a:spcAft>
              <a:buFont typeface="Wingdings" panose="05000000000000000000" pitchFamily="2" charset="2"/>
              <a:buChar char="Ø"/>
              <a:defRPr/>
            </a:pPr>
            <a:r>
              <a:rPr lang="en-GB" sz="9600" dirty="0"/>
              <a:t>It is </a:t>
            </a:r>
            <a:r>
              <a:rPr lang="en-US" sz="9600" dirty="0"/>
              <a:t>recommended </a:t>
            </a:r>
            <a:r>
              <a:rPr lang="en-US" sz="9600" dirty="0" smtClean="0"/>
              <a:t>to refer hormone-treated adolescents for </a:t>
            </a:r>
            <a:r>
              <a:rPr lang="en-US" sz="9600" dirty="0"/>
              <a:t>surgery </a:t>
            </a:r>
            <a:r>
              <a:rPr lang="en-US" sz="9600" dirty="0" smtClean="0"/>
              <a:t>when </a:t>
            </a:r>
            <a:r>
              <a:rPr lang="en-US" sz="9600" dirty="0"/>
              <a:t>the </a:t>
            </a:r>
            <a:r>
              <a:rPr lang="en-US" sz="9600" b="1" dirty="0"/>
              <a:t>real-life </a:t>
            </a:r>
            <a:r>
              <a:rPr lang="en-US" sz="9600" b="1" dirty="0" smtClean="0"/>
              <a:t>experience (RLE</a:t>
            </a:r>
            <a:r>
              <a:rPr lang="en-US" sz="9600" b="1" dirty="0"/>
              <a:t>) </a:t>
            </a:r>
            <a:r>
              <a:rPr lang="en-US" sz="9600" dirty="0"/>
              <a:t>has resulted in a satisfactory social role </a:t>
            </a:r>
            <a:r>
              <a:rPr lang="en-US" sz="9600" dirty="0" smtClean="0"/>
              <a:t>change  at </a:t>
            </a:r>
            <a:r>
              <a:rPr lang="en-US" sz="9600" dirty="0"/>
              <a:t>least </a:t>
            </a:r>
            <a:r>
              <a:rPr lang="en-US" sz="9600" b="1" dirty="0" smtClean="0"/>
              <a:t>at 18 years</a:t>
            </a:r>
            <a:endParaRPr lang="en-US" sz="96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endParaRPr lang="en-US" altLang="en-US" smtClean="0"/>
          </a:p>
        </p:txBody>
      </p:sp>
      <p:pic>
        <p:nvPicPr>
          <p:cNvPr id="6144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9975" y="4275138"/>
            <a:ext cx="5143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7"/>
          <p:cNvPicPr>
            <a:picLocks noChangeAspect="1"/>
          </p:cNvPicPr>
          <p:nvPr/>
        </p:nvPicPr>
        <p:blipFill>
          <a:blip r:embed="rId3">
            <a:extLst>
              <a:ext uri="{28A0092B-C50C-407E-A947-70E740481C1C}">
                <a14:useLocalDpi xmlns:a14="http://schemas.microsoft.com/office/drawing/2010/main" val="0"/>
              </a:ext>
            </a:extLst>
          </a:blip>
          <a:srcRect l="-66" t="13853" r="91612" b="17299"/>
          <a:stretch>
            <a:fillRect/>
          </a:stretch>
        </p:blipFill>
        <p:spPr bwMode="auto">
          <a:xfrm>
            <a:off x="0" y="0"/>
            <a:ext cx="1100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Content Placeholder 2"/>
          <p:cNvSpPr>
            <a:spLocks noGrp="1"/>
          </p:cNvSpPr>
          <p:nvPr>
            <p:ph idx="1"/>
          </p:nvPr>
        </p:nvSpPr>
        <p:spPr>
          <a:xfrm>
            <a:off x="968375" y="1828800"/>
            <a:ext cx="10255250" cy="4351338"/>
          </a:xfrm>
        </p:spPr>
        <p:txBody>
          <a:bodyPr/>
          <a:lstStyle/>
          <a:p>
            <a:pPr algn="r" rtl="1" eaLnBrk="1" hangingPunct="1"/>
            <a:r>
              <a:rPr lang="he-IL" altLang="en-US" smtClean="0"/>
              <a:t> </a:t>
            </a:r>
            <a:endParaRPr lang="en-US" altLang="en-US" smtClean="0"/>
          </a:p>
        </p:txBody>
      </p:sp>
      <p:sp>
        <p:nvSpPr>
          <p:cNvPr id="7" name="Rectangle 6"/>
          <p:cNvSpPr/>
          <p:nvPr/>
        </p:nvSpPr>
        <p:spPr>
          <a:xfrm>
            <a:off x="2998823" y="1965849"/>
            <a:ext cx="6455613" cy="1107996"/>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he-IL" sz="6600" b="1" dirty="0">
                <a:ln/>
                <a:solidFill>
                  <a:srgbClr val="C00000"/>
                </a:solidFill>
                <a:latin typeface="+mn-lt"/>
              </a:rPr>
              <a:t>ת</a:t>
            </a:r>
            <a:r>
              <a:rPr lang="he-IL" sz="6600" b="1" dirty="0">
                <a:ln/>
                <a:solidFill>
                  <a:schemeClr val="accent2"/>
                </a:solidFill>
                <a:latin typeface="+mn-lt"/>
              </a:rPr>
              <a:t>ו</a:t>
            </a:r>
            <a:r>
              <a:rPr lang="he-IL" sz="6600" b="1" dirty="0">
                <a:ln/>
                <a:solidFill>
                  <a:schemeClr val="accent2">
                    <a:lumMod val="60000"/>
                    <a:lumOff val="40000"/>
                  </a:schemeClr>
                </a:solidFill>
                <a:latin typeface="+mn-lt"/>
              </a:rPr>
              <a:t>ד</a:t>
            </a:r>
            <a:r>
              <a:rPr lang="he-IL" sz="6600" b="1" dirty="0">
                <a:ln/>
                <a:solidFill>
                  <a:schemeClr val="accent4"/>
                </a:solidFill>
                <a:latin typeface="+mn-lt"/>
              </a:rPr>
              <a:t>ה </a:t>
            </a:r>
            <a:r>
              <a:rPr lang="he-IL" sz="6600" b="1" dirty="0">
                <a:ln/>
                <a:solidFill>
                  <a:schemeClr val="accent6">
                    <a:lumMod val="75000"/>
                  </a:schemeClr>
                </a:solidFill>
                <a:latin typeface="+mn-lt"/>
              </a:rPr>
              <a:t>ע</a:t>
            </a:r>
            <a:r>
              <a:rPr lang="he-IL" sz="6600" b="1" dirty="0">
                <a:ln/>
                <a:solidFill>
                  <a:srgbClr val="00B0F0"/>
                </a:solidFill>
                <a:latin typeface="+mn-lt"/>
              </a:rPr>
              <a:t>ל</a:t>
            </a:r>
            <a:r>
              <a:rPr lang="he-IL" sz="6600" b="1" dirty="0">
                <a:ln/>
                <a:solidFill>
                  <a:schemeClr val="accent4"/>
                </a:solidFill>
                <a:latin typeface="+mn-lt"/>
              </a:rPr>
              <a:t> </a:t>
            </a:r>
            <a:r>
              <a:rPr lang="he-IL" sz="6600" b="1" dirty="0">
                <a:ln/>
                <a:solidFill>
                  <a:srgbClr val="0070C0"/>
                </a:solidFill>
                <a:latin typeface="+mn-lt"/>
              </a:rPr>
              <a:t>ה</a:t>
            </a:r>
            <a:r>
              <a:rPr lang="he-IL" sz="6600" b="1" dirty="0">
                <a:ln/>
                <a:solidFill>
                  <a:srgbClr val="002060"/>
                </a:solidFill>
                <a:latin typeface="+mn-lt"/>
              </a:rPr>
              <a:t>ה</a:t>
            </a:r>
            <a:r>
              <a:rPr lang="he-IL" sz="6600" b="1" dirty="0">
                <a:ln/>
                <a:solidFill>
                  <a:srgbClr val="7030A0"/>
                </a:solidFill>
                <a:latin typeface="+mn-lt"/>
              </a:rPr>
              <a:t>ק</a:t>
            </a:r>
            <a:r>
              <a:rPr lang="he-IL" sz="6600" b="1" dirty="0">
                <a:ln/>
                <a:solidFill>
                  <a:schemeClr val="accent4"/>
                </a:solidFill>
                <a:latin typeface="+mn-lt"/>
              </a:rPr>
              <a:t>ש</a:t>
            </a:r>
            <a:r>
              <a:rPr lang="he-IL" sz="6600" b="1" dirty="0">
                <a:ln/>
                <a:solidFill>
                  <a:srgbClr val="C00000"/>
                </a:solidFill>
                <a:latin typeface="+mn-lt"/>
              </a:rPr>
              <a:t>ב</a:t>
            </a:r>
            <a:r>
              <a:rPr lang="he-IL" sz="6600" b="1" dirty="0">
                <a:ln/>
                <a:solidFill>
                  <a:schemeClr val="accent2">
                    <a:lumMod val="75000"/>
                  </a:schemeClr>
                </a:solidFill>
                <a:latin typeface="+mn-lt"/>
              </a:rPr>
              <a:t>ה</a:t>
            </a:r>
            <a:endParaRPr lang="en-US" sz="6600" b="1" dirty="0">
              <a:ln/>
              <a:solidFill>
                <a:schemeClr val="accent2">
                  <a:lumMod val="75000"/>
                </a:schemeClr>
              </a:solidFill>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endParaRPr lang="en-US" altLang="en-US" smtClean="0"/>
          </a:p>
        </p:txBody>
      </p:sp>
      <p:sp>
        <p:nvSpPr>
          <p:cNvPr id="62467" name="Content Placeholder 2"/>
          <p:cNvSpPr>
            <a:spLocks noGrp="1"/>
          </p:cNvSpPr>
          <p:nvPr>
            <p:ph idx="1"/>
          </p:nvPr>
        </p:nvSpPr>
        <p:spPr>
          <a:xfrm>
            <a:off x="319088" y="144463"/>
            <a:ext cx="11684000" cy="6532562"/>
          </a:xfrm>
        </p:spPr>
        <p:txBody>
          <a:bodyPr/>
          <a:lstStyle/>
          <a:p>
            <a:pPr eaLnBrk="1" hangingPunct="1"/>
            <a:endParaRPr lang="en-US" altLang="en-US" smtClean="0"/>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2000" cy="694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69950" y="247650"/>
            <a:ext cx="10515600" cy="1325563"/>
          </a:xfrm>
        </p:spPr>
        <p:txBody>
          <a:bodyPr/>
          <a:lstStyle/>
          <a:p>
            <a:pPr eaLnBrk="1" hangingPunct="1"/>
            <a:r>
              <a:rPr lang="he-IL" altLang="en-US" smtClean="0"/>
              <a:t> </a:t>
            </a:r>
            <a:endParaRPr lang="en-US" altLang="en-US" smtClean="0"/>
          </a:p>
        </p:txBody>
      </p:sp>
      <p:sp>
        <p:nvSpPr>
          <p:cNvPr id="8195" name="Content Placeholder 2"/>
          <p:cNvSpPr>
            <a:spLocks noGrp="1"/>
          </p:cNvSpPr>
          <p:nvPr>
            <p:ph idx="1"/>
          </p:nvPr>
        </p:nvSpPr>
        <p:spPr>
          <a:xfrm>
            <a:off x="182563" y="1319213"/>
            <a:ext cx="11658600" cy="5284787"/>
          </a:xfrm>
        </p:spPr>
        <p:txBody>
          <a:bodyPr/>
          <a:lstStyle/>
          <a:p>
            <a:pPr eaLnBrk="1" hangingPunct="1">
              <a:lnSpc>
                <a:spcPts val="3800"/>
              </a:lnSpc>
            </a:pPr>
            <a:r>
              <a:rPr lang="en-US" altLang="en-US" sz="3200" smtClean="0"/>
              <a:t>The prevalence of </a:t>
            </a:r>
            <a:r>
              <a:rPr lang="en-GB" altLang="en-US" sz="3200" smtClean="0"/>
              <a:t>gender identity </a:t>
            </a:r>
            <a:r>
              <a:rPr lang="en-US" altLang="en-US" sz="3200" smtClean="0"/>
              <a:t>incongruence is largely unknown as transgender people are a diverse group: </a:t>
            </a:r>
            <a:endParaRPr lang="he-IL" altLang="en-US" sz="3200" smtClean="0"/>
          </a:p>
          <a:p>
            <a:pPr lvl="1" eaLnBrk="1" hangingPunct="1">
              <a:lnSpc>
                <a:spcPts val="3800"/>
              </a:lnSpc>
              <a:buClr>
                <a:srgbClr val="C00000"/>
              </a:buClr>
              <a:buFont typeface="Wingdings" panose="05000000000000000000" pitchFamily="2" charset="2"/>
              <a:buChar char="Ø"/>
            </a:pPr>
            <a:r>
              <a:rPr lang="en-US" altLang="en-US" sz="2800" smtClean="0"/>
              <a:t>Some live with their gender incongruence, but decide not to transition</a:t>
            </a:r>
            <a:endParaRPr lang="en-GB" altLang="en-US" sz="2800" smtClean="0"/>
          </a:p>
          <a:p>
            <a:pPr lvl="1" eaLnBrk="1" hangingPunct="1">
              <a:lnSpc>
                <a:spcPts val="3800"/>
              </a:lnSpc>
              <a:buClr>
                <a:srgbClr val="C00000"/>
              </a:buClr>
              <a:buFont typeface="Wingdings" panose="05000000000000000000" pitchFamily="2" charset="2"/>
              <a:buChar char="Ø"/>
            </a:pPr>
            <a:r>
              <a:rPr lang="en-US" altLang="en-US" sz="2800" smtClean="0"/>
              <a:t>Some make a social transition only, without accessing any gender-affirming health care</a:t>
            </a:r>
            <a:endParaRPr lang="en-GB" altLang="en-US" sz="2800" smtClean="0"/>
          </a:p>
          <a:p>
            <a:pPr lvl="1" eaLnBrk="1" hangingPunct="1">
              <a:lnSpc>
                <a:spcPts val="3800"/>
              </a:lnSpc>
              <a:buClr>
                <a:srgbClr val="C00000"/>
              </a:buClr>
              <a:buFont typeface="Wingdings" panose="05000000000000000000" pitchFamily="2" charset="2"/>
              <a:buChar char="Ø"/>
            </a:pPr>
            <a:r>
              <a:rPr lang="en-US" altLang="en-US" sz="2800" smtClean="0"/>
              <a:t>Some buy hormones from non-medical providers (or on the internet), or visit their local doctors rather than attending specialized clinics</a:t>
            </a:r>
            <a:endParaRPr lang="he-IL" altLang="en-US" sz="2800" smtClean="0"/>
          </a:p>
          <a:p>
            <a:pPr lvl="1" eaLnBrk="1" hangingPunct="1">
              <a:lnSpc>
                <a:spcPts val="3800"/>
              </a:lnSpc>
              <a:buFont typeface="Wingdings" panose="05000000000000000000" pitchFamily="2" charset="2"/>
              <a:buChar char="Ø"/>
            </a:pPr>
            <a:r>
              <a:rPr lang="en-US" altLang="en-US" sz="2800" smtClean="0"/>
              <a:t>In many parts of the world, stigma discourages transgender people from making their transgender status known or accessing health care of any sort</a:t>
            </a:r>
            <a:endParaRPr lang="he-IL" altLang="en-US" sz="2800" smtClean="0"/>
          </a:p>
          <a:p>
            <a:pPr lvl="1" eaLnBrk="1" hangingPunct="1">
              <a:lnSpc>
                <a:spcPts val="3800"/>
              </a:lnSpc>
              <a:buFont typeface="Arial" panose="020B0604020202020204" pitchFamily="34" charset="0"/>
              <a:buNone/>
            </a:pPr>
            <a:endParaRPr lang="en-US" altLang="en-US" smtClean="0"/>
          </a:p>
        </p:txBody>
      </p:sp>
      <p:sp>
        <p:nvSpPr>
          <p:cNvPr id="4" name="Rectangle 3"/>
          <p:cNvSpPr/>
          <p:nvPr/>
        </p:nvSpPr>
        <p:spPr>
          <a:xfrm>
            <a:off x="3626707" y="179762"/>
            <a:ext cx="4087979" cy="923330"/>
          </a:xfrm>
          <a:prstGeom prst="rect">
            <a:avLst/>
          </a:prstGeom>
          <a:noFill/>
        </p:spPr>
        <p:txBody>
          <a:bodyPr wrap="none">
            <a:spAutoFit/>
          </a:bodyPr>
          <a:lstStyle/>
          <a:p>
            <a:pPr algn="ctr" eaLnBrk="1" fontAlgn="auto" hangingPunct="1">
              <a:spcBef>
                <a:spcPts val="0"/>
              </a:spcBef>
              <a:spcAft>
                <a:spcPts val="0"/>
              </a:spcAft>
              <a:defRPr/>
            </a:pPr>
            <a:r>
              <a:rPr lang="en-GB" sz="5400" b="1" dirty="0">
                <a:ln w="12700">
                  <a:solidFill>
                    <a:srgbClr val="C00000"/>
                  </a:solidFill>
                  <a:prstDash val="solid"/>
                </a:ln>
                <a:solidFill>
                  <a:srgbClr val="C00000"/>
                </a:solidFill>
                <a:effectLst>
                  <a:outerShdw dist="38100" dir="2640000" algn="bl" rotWithShape="0">
                    <a:schemeClr val="accent1"/>
                  </a:outerShdw>
                </a:effectLst>
                <a:latin typeface="+mn-lt"/>
              </a:rPr>
              <a:t>Epidemiology</a:t>
            </a:r>
            <a:endParaRPr lang="en-US" sz="5400" b="1" dirty="0">
              <a:ln w="12700">
                <a:solidFill>
                  <a:srgbClr val="C00000"/>
                </a:solidFill>
                <a:prstDash val="solid"/>
              </a:ln>
              <a:solidFill>
                <a:srgbClr val="C00000"/>
              </a:solidFill>
              <a:effectLst>
                <a:outerShdw dist="38100" dir="2640000" algn="bl" rotWithShape="0">
                  <a:schemeClr val="accent1"/>
                </a:outerShdw>
              </a:effectLst>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endParaRPr lang="en-US" altLang="en-US" smtClean="0"/>
          </a:p>
        </p:txBody>
      </p:sp>
      <p:pic>
        <p:nvPicPr>
          <p:cNvPr id="634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641600"/>
            <a:ext cx="10515600" cy="27193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l="7236" t="25511" r="12444" b="1233"/>
          <a:stretch>
            <a:fillRect/>
          </a:stretch>
        </p:blipFill>
        <p:spPr bwMode="auto">
          <a:xfrm>
            <a:off x="3090863" y="4097338"/>
            <a:ext cx="4930775"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3"/>
          <p:cNvSpPr txBox="1">
            <a:spLocks noChangeArrowheads="1"/>
          </p:cNvSpPr>
          <p:nvPr/>
        </p:nvSpPr>
        <p:spPr bwMode="auto">
          <a:xfrm>
            <a:off x="10439400" y="1371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he-IL" altLang="en-US" sz="1800"/>
          </a:p>
        </p:txBody>
      </p:sp>
      <p:sp>
        <p:nvSpPr>
          <p:cNvPr id="3" name="TextBox 2"/>
          <p:cNvSpPr txBox="1"/>
          <p:nvPr/>
        </p:nvSpPr>
        <p:spPr>
          <a:xfrm>
            <a:off x="277813" y="1173163"/>
            <a:ext cx="11691937" cy="3816350"/>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2000" dirty="0">
                <a:latin typeface="Times New Roman" pitchFamily="18" charset="0"/>
                <a:cs typeface="Arial" pitchFamily="34" charset="0"/>
              </a:rPr>
              <a:t>The Behavioral Risk Factor Surveillance System (BRFSS) is an health-related telephone surveys that</a:t>
            </a:r>
            <a:br>
              <a:rPr lang="en-US" sz="2000" dirty="0">
                <a:latin typeface="Times New Roman" pitchFamily="18" charset="0"/>
                <a:cs typeface="Arial" pitchFamily="34" charset="0"/>
              </a:rPr>
            </a:br>
            <a:r>
              <a:rPr lang="en-US" sz="2000" dirty="0">
                <a:latin typeface="Times New Roman" pitchFamily="18" charset="0"/>
                <a:cs typeface="Arial" pitchFamily="34" charset="0"/>
              </a:rPr>
              <a:t> collect health-related data about U.S</a:t>
            </a:r>
            <a:r>
              <a:rPr lang="he-IL" sz="2000" dirty="0">
                <a:latin typeface="Times New Roman" pitchFamily="18" charset="0"/>
              </a:rPr>
              <a:t> </a:t>
            </a:r>
            <a:r>
              <a:rPr lang="en-US" sz="2000" dirty="0">
                <a:latin typeface="Times New Roman" pitchFamily="18" charset="0"/>
                <a:cs typeface="Arial" pitchFamily="34" charset="0"/>
              </a:rPr>
              <a:t> residents </a:t>
            </a:r>
          </a:p>
          <a:p>
            <a:pPr marL="285750" indent="-285750" eaLnBrk="1" fontAlgn="auto" hangingPunct="1">
              <a:spcBef>
                <a:spcPts val="0"/>
              </a:spcBef>
              <a:spcAft>
                <a:spcPts val="0"/>
              </a:spcAft>
              <a:buFont typeface="Arial" panose="020B0604020202020204" pitchFamily="34" charset="0"/>
              <a:buChar char="•"/>
              <a:defRPr/>
            </a:pPr>
            <a:r>
              <a:rPr lang="en-US" sz="2000" dirty="0">
                <a:latin typeface="Times New Roman" pitchFamily="18" charset="0"/>
                <a:cs typeface="Arial" pitchFamily="34" charset="0"/>
              </a:rPr>
              <a:t>&gt; 400,000 adults are interviewed each year, making it the largest conducted health survey system in the world</a:t>
            </a:r>
            <a:br>
              <a:rPr lang="en-US" sz="2000" dirty="0">
                <a:latin typeface="Times New Roman" pitchFamily="18" charset="0"/>
                <a:cs typeface="Arial" pitchFamily="34" charset="0"/>
              </a:rPr>
            </a:br>
            <a:endParaRPr lang="en-US" sz="2000" dirty="0">
              <a:latin typeface="Times New Roman" pitchFamily="18" charset="0"/>
              <a:cs typeface="Arial"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Times New Roman" pitchFamily="18" charset="0"/>
                <a:cs typeface="Arial" pitchFamily="34" charset="0"/>
              </a:rPr>
              <a:t>In total, </a:t>
            </a:r>
            <a:r>
              <a:rPr lang="en-US" sz="2400" b="1" dirty="0">
                <a:latin typeface="Times New Roman" pitchFamily="18" charset="0"/>
                <a:cs typeface="Arial" pitchFamily="34" charset="0"/>
              </a:rPr>
              <a:t>0.52%</a:t>
            </a:r>
            <a:r>
              <a:rPr lang="en-US" sz="2000" dirty="0">
                <a:latin typeface="Times New Roman" pitchFamily="18" charset="0"/>
                <a:cs typeface="Arial" pitchFamily="34" charset="0"/>
              </a:rPr>
              <a:t> of BRFSS respondents identified as transgender</a:t>
            </a:r>
            <a:endParaRPr lang="he-IL" sz="2000" dirty="0">
              <a:latin typeface="Times New Roman" pitchFamily="18" charset="0"/>
            </a:endParaRPr>
          </a:p>
          <a:p>
            <a:pPr marL="742950" lvl="1" indent="-285750" eaLnBrk="1" fontAlgn="auto" hangingPunct="1">
              <a:spcBef>
                <a:spcPts val="0"/>
              </a:spcBef>
              <a:spcAft>
                <a:spcPts val="0"/>
              </a:spcAft>
              <a:buFont typeface="Arial" panose="020B0604020202020204" pitchFamily="34" charset="0"/>
              <a:buChar char="•"/>
              <a:defRPr/>
            </a:pPr>
            <a:r>
              <a:rPr lang="en-US" b="1" dirty="0">
                <a:solidFill>
                  <a:srgbClr val="C00000"/>
                </a:solidFill>
                <a:latin typeface="+mn-lt"/>
              </a:rPr>
              <a:t>Hawaii</a:t>
            </a:r>
            <a:r>
              <a:rPr lang="en-GB" b="1" dirty="0">
                <a:solidFill>
                  <a:srgbClr val="C00000"/>
                </a:solidFill>
                <a:latin typeface="+mn-lt"/>
              </a:rPr>
              <a:t>,</a:t>
            </a:r>
            <a:r>
              <a:rPr lang="he-IL" b="1" dirty="0">
                <a:solidFill>
                  <a:srgbClr val="C00000"/>
                </a:solidFill>
                <a:latin typeface="+mn-lt"/>
              </a:rPr>
              <a:t> </a:t>
            </a:r>
            <a:r>
              <a:rPr lang="en-US" b="1" dirty="0">
                <a:solidFill>
                  <a:srgbClr val="C00000"/>
                </a:solidFill>
                <a:latin typeface="+mn-lt"/>
              </a:rPr>
              <a:t>California, Georgia</a:t>
            </a:r>
            <a:r>
              <a:rPr lang="en-GB" b="1" dirty="0">
                <a:solidFill>
                  <a:srgbClr val="C00000"/>
                </a:solidFill>
                <a:latin typeface="+mn-lt"/>
              </a:rPr>
              <a:t>, </a:t>
            </a:r>
            <a:r>
              <a:rPr lang="en-US" b="1" dirty="0">
                <a:solidFill>
                  <a:srgbClr val="C00000"/>
                </a:solidFill>
                <a:latin typeface="+mn-lt"/>
              </a:rPr>
              <a:t>New Mexico (0.8%), Texas and Florida (0.7%) </a:t>
            </a:r>
          </a:p>
          <a:p>
            <a:pPr marL="742950" lvl="1" indent="-285750" eaLnBrk="1" fontAlgn="auto" hangingPunct="1">
              <a:spcBef>
                <a:spcPts val="0"/>
              </a:spcBef>
              <a:spcAft>
                <a:spcPts val="0"/>
              </a:spcAft>
              <a:buFont typeface="Arial" panose="020B0604020202020204" pitchFamily="34" charset="0"/>
              <a:buChar char="•"/>
              <a:defRPr/>
            </a:pPr>
            <a:r>
              <a:rPr lang="en-US" b="1" dirty="0">
                <a:solidFill>
                  <a:srgbClr val="C00000"/>
                </a:solidFill>
                <a:latin typeface="+mn-lt"/>
              </a:rPr>
              <a:t>North Dakota, Iowa, Wyoming, Montana and South Dakota (0.3%).</a:t>
            </a:r>
          </a:p>
          <a:p>
            <a:pPr eaLnBrk="1" fontAlgn="auto" hangingPunct="1">
              <a:spcBef>
                <a:spcPts val="0"/>
              </a:spcBef>
              <a:spcAft>
                <a:spcPts val="0"/>
              </a:spcAft>
              <a:defRPr/>
            </a:pPr>
            <a:r>
              <a:rPr lang="en-US" sz="2000" dirty="0">
                <a:latin typeface="+mn-lt"/>
              </a:rPr>
              <a:t>• Young adults are more likely than older adults to identify as transgender</a:t>
            </a:r>
          </a:p>
          <a:p>
            <a:pPr lvl="1" eaLnBrk="1" fontAlgn="auto" hangingPunct="1">
              <a:spcBef>
                <a:spcPts val="0"/>
              </a:spcBef>
              <a:spcAft>
                <a:spcPts val="0"/>
              </a:spcAft>
              <a:defRPr/>
            </a:pPr>
            <a:r>
              <a:rPr lang="en-US" sz="2000" dirty="0">
                <a:latin typeface="+mn-lt"/>
              </a:rPr>
              <a:t> </a:t>
            </a:r>
            <a:r>
              <a:rPr lang="en-US" dirty="0">
                <a:latin typeface="+mn-lt"/>
              </a:rPr>
              <a:t>Among adults ages 18 to 24, </a:t>
            </a:r>
            <a:r>
              <a:rPr lang="en-US" b="1" dirty="0">
                <a:latin typeface="+mn-lt"/>
              </a:rPr>
              <a:t>0.7</a:t>
            </a:r>
            <a:r>
              <a:rPr lang="en-US" dirty="0">
                <a:latin typeface="+mn-lt"/>
              </a:rPr>
              <a:t>% identify as transgender; ages 25 to 64 </a:t>
            </a:r>
            <a:r>
              <a:rPr lang="en-US" dirty="0" err="1">
                <a:latin typeface="+mn-lt"/>
              </a:rPr>
              <a:t>yrs</a:t>
            </a:r>
            <a:r>
              <a:rPr lang="en-US" dirty="0">
                <a:latin typeface="+mn-lt"/>
              </a:rPr>
              <a:t>, 0.6%; and&gt;65 </a:t>
            </a:r>
            <a:r>
              <a:rPr lang="en-US" dirty="0" err="1">
                <a:latin typeface="+mn-lt"/>
              </a:rPr>
              <a:t>yrs</a:t>
            </a:r>
            <a:r>
              <a:rPr lang="en-US" dirty="0">
                <a:latin typeface="+mn-lt"/>
              </a:rPr>
              <a:t> 0.5%  </a:t>
            </a:r>
            <a:endParaRPr lang="en-US" sz="20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sz="2400" b="1" dirty="0">
              <a:latin typeface="Times New Roman" pitchFamily="18" charset="0"/>
              <a:cs typeface="Arial" pitchFamily="34" charset="0"/>
            </a:endParaRPr>
          </a:p>
          <a:p>
            <a:pPr eaLnBrk="1" fontAlgn="auto" hangingPunct="1">
              <a:spcBef>
                <a:spcPts val="0"/>
              </a:spcBef>
              <a:spcAft>
                <a:spcPts val="0"/>
              </a:spcAft>
              <a:defRPr/>
            </a:pPr>
            <a:endParaRPr lang="en-US" sz="2000" b="1" dirty="0">
              <a:latin typeface="Times New Roman" pitchFamily="18" charset="0"/>
              <a:cs typeface="Arial" pitchFamily="34" charset="0"/>
            </a:endParaRPr>
          </a:p>
          <a:p>
            <a:pPr marL="285750" indent="-285750" eaLnBrk="1" fontAlgn="auto" hangingPunct="1">
              <a:spcBef>
                <a:spcPts val="0"/>
              </a:spcBef>
              <a:spcAft>
                <a:spcPts val="0"/>
              </a:spcAft>
              <a:buFont typeface="Arial" panose="020B0604020202020204" pitchFamily="34" charset="0"/>
              <a:buChar char="•"/>
              <a:defRPr/>
            </a:pPr>
            <a:endParaRPr lang="en-US" dirty="0">
              <a:latin typeface="+mn-lt"/>
            </a:endParaRPr>
          </a:p>
        </p:txBody>
      </p:sp>
      <p:sp>
        <p:nvSpPr>
          <p:cNvPr id="7" name="TextBox 6"/>
          <p:cNvSpPr txBox="1"/>
          <p:nvPr/>
        </p:nvSpPr>
        <p:spPr>
          <a:xfrm>
            <a:off x="574159" y="235131"/>
            <a:ext cx="11617842" cy="584775"/>
          </a:xfrm>
          <a:prstGeom prst="rect">
            <a:avLst/>
          </a:prstGeom>
          <a:noFill/>
        </p:spPr>
        <p:txBody>
          <a:bodyPr>
            <a:spAutoFit/>
          </a:bodyPr>
          <a:lstStyle/>
          <a:p>
            <a:pPr eaLnBrk="1" fontAlgn="auto" hangingPunct="1">
              <a:spcBef>
                <a:spcPts val="0"/>
              </a:spcBef>
              <a:spcAft>
                <a:spcPts val="0"/>
              </a:spcAft>
              <a:defRPr/>
            </a:pPr>
            <a:r>
              <a:rPr lang="en-GB" sz="3200" dirty="0">
                <a:ln>
                  <a:solidFill>
                    <a:srgbClr val="C00000"/>
                  </a:solidFill>
                </a:ln>
                <a:solidFill>
                  <a:srgbClr val="C00000"/>
                </a:solidFill>
                <a:latin typeface="+mn-lt"/>
              </a:rPr>
              <a:t>Percent of </a:t>
            </a:r>
            <a:r>
              <a:rPr lang="en-GB" sz="3200" b="1" dirty="0">
                <a:ln>
                  <a:solidFill>
                    <a:srgbClr val="C00000"/>
                  </a:solidFill>
                </a:ln>
                <a:solidFill>
                  <a:srgbClr val="C00000"/>
                </a:solidFill>
                <a:latin typeface="+mn-lt"/>
              </a:rPr>
              <a:t>Adults</a:t>
            </a:r>
            <a:r>
              <a:rPr lang="en-GB" sz="3200" dirty="0">
                <a:ln>
                  <a:solidFill>
                    <a:srgbClr val="C00000"/>
                  </a:solidFill>
                </a:ln>
                <a:solidFill>
                  <a:srgbClr val="C00000"/>
                </a:solidFill>
                <a:latin typeface="+mn-lt"/>
              </a:rPr>
              <a:t> who identify as Transgender in the United states</a:t>
            </a:r>
            <a:endParaRPr lang="en-US" sz="3200" dirty="0">
              <a:ln>
                <a:solidFill>
                  <a:srgbClr val="C00000"/>
                </a:solidFill>
              </a:ln>
              <a:solidFill>
                <a:srgbClr val="C00000"/>
              </a:solidFill>
              <a:latin typeface="+mn-lt"/>
            </a:endParaRPr>
          </a:p>
        </p:txBody>
      </p:sp>
      <p:pic>
        <p:nvPicPr>
          <p:cNvPr id="9222" name="Picture 2"/>
          <p:cNvPicPr>
            <a:picLocks noChangeAspect="1" noChangeArrowheads="1"/>
          </p:cNvPicPr>
          <p:nvPr/>
        </p:nvPicPr>
        <p:blipFill>
          <a:blip r:embed="rId3">
            <a:extLst>
              <a:ext uri="{28A0092B-C50C-407E-A947-70E740481C1C}">
                <a14:useLocalDpi xmlns:a14="http://schemas.microsoft.com/office/drawing/2010/main" val="0"/>
              </a:ext>
            </a:extLst>
          </a:blip>
          <a:srcRect l="58553" t="10152" b="75632"/>
          <a:stretch>
            <a:fillRect/>
          </a:stretch>
        </p:blipFill>
        <p:spPr bwMode="auto">
          <a:xfrm>
            <a:off x="8315325" y="4421188"/>
            <a:ext cx="36544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01650" y="260350"/>
            <a:ext cx="10515600" cy="747713"/>
          </a:xfrm>
        </p:spPr>
        <p:txBody>
          <a:bodyPr/>
          <a:lstStyle/>
          <a:p>
            <a:pPr eaLnBrk="1" hangingPunct="1"/>
            <a:r>
              <a:rPr lang="he-IL" altLang="en-US" smtClean="0"/>
              <a:t> </a:t>
            </a:r>
            <a:endParaRPr lang="en-US" altLang="en-US" smtClean="0"/>
          </a:p>
        </p:txBody>
      </p:sp>
      <p:graphicFrame>
        <p:nvGraphicFramePr>
          <p:cNvPr id="4" name="Content Placeholder 3"/>
          <p:cNvGraphicFramePr>
            <a:graphicFrameLocks noGrp="1"/>
          </p:cNvGraphicFramePr>
          <p:nvPr>
            <p:ph idx="1"/>
          </p:nvPr>
        </p:nvGraphicFramePr>
        <p:xfrm>
          <a:off x="373063" y="1211263"/>
          <a:ext cx="11190287" cy="5062537"/>
        </p:xfrm>
        <a:graphic>
          <a:graphicData uri="http://schemas.openxmlformats.org/drawingml/2006/table">
            <a:tbl>
              <a:tblPr firstRow="1" bandRow="1">
                <a:tableStyleId>{5C22544A-7EE6-4342-B048-85BDC9FD1C3A}</a:tableStyleId>
              </a:tblPr>
              <a:tblGrid>
                <a:gridCol w="2136673"/>
                <a:gridCol w="1378826"/>
                <a:gridCol w="1050094"/>
                <a:gridCol w="1521864"/>
                <a:gridCol w="2045869"/>
                <a:gridCol w="1018987"/>
                <a:gridCol w="1018987"/>
                <a:gridCol w="1018987"/>
              </a:tblGrid>
              <a:tr h="640129">
                <a:tc>
                  <a:txBody>
                    <a:bodyPr/>
                    <a:lstStyle/>
                    <a:p>
                      <a:endParaRPr lang="en-US" sz="1800" dirty="0"/>
                    </a:p>
                  </a:txBody>
                  <a:tcPr marL="91450" marR="91450" marT="45714" marB="45714"/>
                </a:tc>
                <a:tc>
                  <a:txBody>
                    <a:bodyPr/>
                    <a:lstStyle/>
                    <a:p>
                      <a:endParaRPr lang="en-US" sz="1800" dirty="0"/>
                    </a:p>
                  </a:txBody>
                  <a:tcPr marL="91450" marR="91450" marT="45714" marB="45714"/>
                </a:tc>
                <a:tc>
                  <a:txBody>
                    <a:bodyPr/>
                    <a:lstStyle/>
                    <a:p>
                      <a:endParaRPr lang="en-US" sz="1800" dirty="0"/>
                    </a:p>
                  </a:txBody>
                  <a:tcPr marL="91450" marR="91450" marT="45714" marB="45714"/>
                </a:tc>
                <a:tc>
                  <a:txBody>
                    <a:bodyPr/>
                    <a:lstStyle/>
                    <a:p>
                      <a:endParaRPr lang="en-US" sz="1800" dirty="0"/>
                    </a:p>
                  </a:txBody>
                  <a:tcPr marL="91450" marR="91450" marT="45714" marB="45714"/>
                </a:tc>
                <a:tc>
                  <a:txBody>
                    <a:bodyPr/>
                    <a:lstStyle/>
                    <a:p>
                      <a:endParaRPr lang="en-US" sz="1800"/>
                    </a:p>
                  </a:txBody>
                  <a:tcPr marL="91450" marR="91450" marT="45714" marB="45714"/>
                </a:tc>
                <a:tc gridSpan="3">
                  <a:txBody>
                    <a:bodyPr/>
                    <a:lstStyle/>
                    <a:p>
                      <a:r>
                        <a:rPr lang="en-GB" sz="1800" dirty="0" smtClean="0"/>
                        <a:t>Prevalence</a:t>
                      </a:r>
                      <a:r>
                        <a:rPr lang="en-GB" sz="1800" baseline="0" dirty="0" smtClean="0"/>
                        <a:t> of transgender people by birth-assigned sex</a:t>
                      </a:r>
                      <a:endParaRPr lang="en-US" sz="1800" dirty="0"/>
                    </a:p>
                  </a:txBody>
                  <a:tcPr marL="91450" marR="91450" marT="45714" marB="45714"/>
                </a:tc>
                <a:tc hMerge="1">
                  <a:txBody>
                    <a:bodyPr/>
                    <a:lstStyle/>
                    <a:p>
                      <a:endParaRPr lang="en-US" dirty="0"/>
                    </a:p>
                  </a:txBody>
                  <a:tcPr/>
                </a:tc>
                <a:tc hMerge="1">
                  <a:txBody>
                    <a:bodyPr/>
                    <a:lstStyle/>
                    <a:p>
                      <a:endParaRPr lang="en-US" dirty="0"/>
                    </a:p>
                  </a:txBody>
                  <a:tcPr/>
                </a:tc>
              </a:tr>
              <a:tr h="398713">
                <a:tc>
                  <a:txBody>
                    <a:bodyPr/>
                    <a:lstStyle/>
                    <a:p>
                      <a:r>
                        <a:rPr lang="en-GB" sz="1800" b="1" dirty="0" smtClean="0"/>
                        <a:t>Author/year</a:t>
                      </a:r>
                      <a:endParaRPr lang="en-US" sz="1800" b="1" dirty="0"/>
                    </a:p>
                  </a:txBody>
                  <a:tcPr marL="91450" marR="91450" marT="45714" marB="45714"/>
                </a:tc>
                <a:tc>
                  <a:txBody>
                    <a:bodyPr/>
                    <a:lstStyle/>
                    <a:p>
                      <a:r>
                        <a:rPr lang="en-GB" sz="1800" b="1" dirty="0" smtClean="0"/>
                        <a:t>Place</a:t>
                      </a:r>
                      <a:endParaRPr lang="en-US" sz="1800" b="1" dirty="0"/>
                    </a:p>
                  </a:txBody>
                  <a:tcPr marL="91450" marR="91450" marT="45714" marB="45714"/>
                </a:tc>
                <a:tc>
                  <a:txBody>
                    <a:bodyPr/>
                    <a:lstStyle/>
                    <a:p>
                      <a:r>
                        <a:rPr lang="en-GB" sz="1800" b="1" dirty="0" smtClean="0"/>
                        <a:t>No</a:t>
                      </a:r>
                      <a:endParaRPr lang="en-US" sz="1800" b="1" dirty="0"/>
                    </a:p>
                  </a:txBody>
                  <a:tcPr marL="91450" marR="91450" marT="45714" marB="45714"/>
                </a:tc>
                <a:tc>
                  <a:txBody>
                    <a:bodyPr/>
                    <a:lstStyle/>
                    <a:p>
                      <a:r>
                        <a:rPr lang="en-GB" sz="1800" b="1" dirty="0" smtClean="0"/>
                        <a:t>subjects</a:t>
                      </a:r>
                      <a:endParaRPr lang="en-US" sz="1800" b="1" dirty="0"/>
                    </a:p>
                  </a:txBody>
                  <a:tcPr marL="91450" marR="91450" marT="45714" marB="45714"/>
                </a:tc>
                <a:tc>
                  <a:txBody>
                    <a:bodyPr/>
                    <a:lstStyle/>
                    <a:p>
                      <a:r>
                        <a:rPr lang="en-GB" sz="1800" b="1" dirty="0" smtClean="0"/>
                        <a:t>Measure</a:t>
                      </a:r>
                      <a:endParaRPr lang="en-US" sz="1800" b="1" dirty="0"/>
                    </a:p>
                  </a:txBody>
                  <a:tcPr marL="91450" marR="91450" marT="45714" marB="45714"/>
                </a:tc>
                <a:tc>
                  <a:txBody>
                    <a:bodyPr/>
                    <a:lstStyle/>
                    <a:p>
                      <a:r>
                        <a:rPr lang="en-GB" sz="1800" b="1" dirty="0" smtClean="0"/>
                        <a:t>Male</a:t>
                      </a:r>
                      <a:endParaRPr lang="en-US" sz="1800" b="1" dirty="0"/>
                    </a:p>
                  </a:txBody>
                  <a:tcPr marL="91450" marR="91450" marT="45714" marB="45714"/>
                </a:tc>
                <a:tc>
                  <a:txBody>
                    <a:bodyPr/>
                    <a:lstStyle/>
                    <a:p>
                      <a:r>
                        <a:rPr lang="en-GB" sz="1800" b="1" dirty="0" smtClean="0"/>
                        <a:t>Female</a:t>
                      </a:r>
                      <a:endParaRPr lang="en-US" sz="1800" b="1" dirty="0"/>
                    </a:p>
                  </a:txBody>
                  <a:tcPr marL="91450" marR="91450" marT="45714" marB="45714"/>
                </a:tc>
                <a:tc>
                  <a:txBody>
                    <a:bodyPr/>
                    <a:lstStyle/>
                    <a:p>
                      <a:r>
                        <a:rPr lang="en-GB" sz="1800" b="1" dirty="0" smtClean="0"/>
                        <a:t>All</a:t>
                      </a:r>
                      <a:endParaRPr lang="en-US" sz="1800" b="1" dirty="0"/>
                    </a:p>
                  </a:txBody>
                  <a:tcPr marL="91450" marR="91450" marT="45714" marB="45714"/>
                </a:tc>
              </a:tr>
              <a:tr h="640129">
                <a:tc>
                  <a:txBody>
                    <a:bodyPr/>
                    <a:lstStyle/>
                    <a:p>
                      <a:r>
                        <a:rPr lang="en-GB" sz="1800" dirty="0" err="1" smtClean="0"/>
                        <a:t>Coron</a:t>
                      </a:r>
                      <a:r>
                        <a:rPr lang="en-GB" sz="1800" dirty="0" smtClean="0"/>
                        <a:t> (2012)</a:t>
                      </a:r>
                      <a:endParaRPr lang="en-US" sz="1800" dirty="0"/>
                    </a:p>
                  </a:txBody>
                  <a:tcPr marL="91450" marR="91450" marT="45714" marB="45714"/>
                </a:tc>
                <a:tc>
                  <a:txBody>
                    <a:bodyPr/>
                    <a:lstStyle/>
                    <a:p>
                      <a:r>
                        <a:rPr lang="en-GB" sz="1800" b="1" dirty="0" smtClean="0"/>
                        <a:t>USA</a:t>
                      </a:r>
                      <a:endParaRPr lang="en-US" sz="1800" b="1" dirty="0"/>
                    </a:p>
                  </a:txBody>
                  <a:tcPr marL="91450" marR="91450" marT="45714" marB="45714"/>
                </a:tc>
                <a:tc>
                  <a:txBody>
                    <a:bodyPr/>
                    <a:lstStyle/>
                    <a:p>
                      <a:r>
                        <a:rPr lang="en-GB" sz="1800" dirty="0" smtClean="0"/>
                        <a:t>28,176 </a:t>
                      </a:r>
                      <a:endParaRPr lang="en-US" sz="1800" dirty="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adults</a:t>
                      </a:r>
                      <a:endParaRPr lang="en-US" sz="1800" dirty="0" smtClean="0"/>
                    </a:p>
                    <a:p>
                      <a:endParaRPr lang="en-US" sz="1800" dirty="0"/>
                    </a:p>
                  </a:txBody>
                  <a:tcPr marL="91450" marR="91450" marT="45714" marB="45714"/>
                </a:tc>
                <a:tc>
                  <a:txBody>
                    <a:bodyPr/>
                    <a:lstStyle/>
                    <a:p>
                      <a:r>
                        <a:rPr lang="en-GB" sz="1800" dirty="0" smtClean="0"/>
                        <a:t>Identification as transgender</a:t>
                      </a:r>
                      <a:endParaRPr lang="en-US" sz="1800" dirty="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0.5%</a:t>
                      </a:r>
                      <a:endParaRPr lang="en-US" sz="1800" dirty="0" smtClean="0"/>
                    </a:p>
                    <a:p>
                      <a:endParaRPr lang="en-US" sz="1800" dirty="0"/>
                    </a:p>
                  </a:txBody>
                  <a:tcPr marL="91450" marR="91450" marT="45714" marB="45714"/>
                </a:tc>
                <a:tc>
                  <a:txBody>
                    <a:bodyPr/>
                    <a:lstStyle/>
                    <a:p>
                      <a:r>
                        <a:rPr lang="en-GB" sz="1800" dirty="0" smtClean="0"/>
                        <a:t>0.4%</a:t>
                      </a:r>
                      <a:endParaRPr lang="en-US" sz="1800" dirty="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0.5%</a:t>
                      </a:r>
                      <a:endParaRPr lang="en-US" sz="1800" dirty="0" smtClean="0"/>
                    </a:p>
                    <a:p>
                      <a:endParaRPr lang="en-US" sz="1800" dirty="0"/>
                    </a:p>
                  </a:txBody>
                  <a:tcPr marL="91450" marR="91450" marT="45714" marB="45714"/>
                </a:tc>
              </a:tr>
              <a:tr h="640129">
                <a:tc>
                  <a:txBody>
                    <a:bodyPr/>
                    <a:lstStyle/>
                    <a:p>
                      <a:r>
                        <a:rPr lang="en-GB" sz="1800" dirty="0" smtClean="0"/>
                        <a:t>Glen</a:t>
                      </a:r>
                      <a:r>
                        <a:rPr lang="en-GB" sz="1800" baseline="0" dirty="0" smtClean="0"/>
                        <a:t> (2012)</a:t>
                      </a:r>
                      <a:endParaRPr lang="en-US" sz="1800" dirty="0"/>
                    </a:p>
                  </a:txBody>
                  <a:tcPr marL="91450" marR="91450" marT="45714" marB="45714"/>
                </a:tc>
                <a:tc>
                  <a:txBody>
                    <a:bodyPr/>
                    <a:lstStyle/>
                    <a:p>
                      <a:r>
                        <a:rPr lang="en-GB" sz="1800" b="1" dirty="0" smtClean="0"/>
                        <a:t>UK</a:t>
                      </a:r>
                      <a:endParaRPr lang="en-US" sz="1800" b="1" dirty="0"/>
                    </a:p>
                  </a:txBody>
                  <a:tcPr marL="91450" marR="91450" marT="45714" marB="45714"/>
                </a:tc>
                <a:tc>
                  <a:txBody>
                    <a:bodyPr/>
                    <a:lstStyle/>
                    <a:p>
                      <a:r>
                        <a:rPr lang="en-GB" sz="1800" dirty="0" smtClean="0"/>
                        <a:t>9,950</a:t>
                      </a:r>
                      <a:endParaRPr lang="en-US" sz="1800" dirty="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adults</a:t>
                      </a:r>
                      <a:endParaRPr lang="en-US" sz="1800" dirty="0" smtClean="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Identification as transgender</a:t>
                      </a:r>
                      <a:endParaRPr lang="en-US" sz="1800" dirty="0" smtClean="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0.4%</a:t>
                      </a:r>
                      <a:endParaRPr lang="en-US" sz="1800" dirty="0" smtClean="0"/>
                    </a:p>
                    <a:p>
                      <a:endParaRPr lang="en-US" sz="1800" dirty="0"/>
                    </a:p>
                  </a:txBody>
                  <a:tcPr marL="91450" marR="91450" marT="45714" marB="45714"/>
                </a:tc>
                <a:tc>
                  <a:txBody>
                    <a:bodyPr/>
                    <a:lstStyle/>
                    <a:p>
                      <a:r>
                        <a:rPr lang="en-GB" sz="1800" dirty="0" smtClean="0"/>
                        <a:t>0.4%</a:t>
                      </a:r>
                      <a:endParaRPr lang="en-US" sz="1800" dirty="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0.5%</a:t>
                      </a:r>
                      <a:endParaRPr lang="en-US" sz="1800" dirty="0" smtClean="0"/>
                    </a:p>
                  </a:txBody>
                  <a:tcPr marL="91450" marR="91450" marT="45714" marB="45714"/>
                </a:tc>
              </a:tr>
              <a:tr h="914479">
                <a:tc>
                  <a:txBody>
                    <a:bodyPr/>
                    <a:lstStyle/>
                    <a:p>
                      <a:r>
                        <a:rPr lang="en-GB" sz="1800" dirty="0" smtClean="0"/>
                        <a:t>Kuyper (2014)</a:t>
                      </a:r>
                      <a:endParaRPr lang="en-US" sz="1800" dirty="0"/>
                    </a:p>
                  </a:txBody>
                  <a:tcPr marL="91450" marR="91450" marT="45714" marB="45714"/>
                </a:tc>
                <a:tc>
                  <a:txBody>
                    <a:bodyPr/>
                    <a:lstStyle/>
                    <a:p>
                      <a:r>
                        <a:rPr lang="en-GB" sz="1800" b="1" dirty="0" smtClean="0"/>
                        <a:t>Netherlands</a:t>
                      </a:r>
                      <a:endParaRPr lang="en-US" sz="1800" b="1" dirty="0"/>
                    </a:p>
                  </a:txBody>
                  <a:tcPr marL="91450" marR="91450" marT="45714" marB="45714"/>
                </a:tc>
                <a:tc>
                  <a:txBody>
                    <a:bodyPr/>
                    <a:lstStyle/>
                    <a:p>
                      <a:r>
                        <a:rPr lang="en-GB" sz="1800" dirty="0" smtClean="0"/>
                        <a:t>8,064</a:t>
                      </a:r>
                      <a:endParaRPr lang="en-US" sz="1800" dirty="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adults</a:t>
                      </a:r>
                      <a:endParaRPr lang="en-US" sz="1800" dirty="0" smtClean="0"/>
                    </a:p>
                    <a:p>
                      <a:endParaRPr lang="en-US" sz="1800" dirty="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Identification on</a:t>
                      </a:r>
                      <a:r>
                        <a:rPr lang="en-GB" sz="1800" baseline="0" dirty="0" smtClean="0"/>
                        <a:t> gender spectrum</a:t>
                      </a:r>
                      <a:endParaRPr lang="en-US" sz="1800" dirty="0" smtClean="0"/>
                    </a:p>
                    <a:p>
                      <a:endParaRPr lang="en-US" sz="1800" dirty="0"/>
                    </a:p>
                  </a:txBody>
                  <a:tcPr marL="91450" marR="91450" marT="45714" marB="45714"/>
                </a:tc>
                <a:tc>
                  <a:txBody>
                    <a:bodyPr/>
                    <a:lstStyle/>
                    <a:p>
                      <a:r>
                        <a:rPr lang="en-GB" sz="1800" b="1" dirty="0" smtClean="0">
                          <a:solidFill>
                            <a:srgbClr val="C00000"/>
                          </a:solidFill>
                        </a:rPr>
                        <a:t>1.1%</a:t>
                      </a:r>
                      <a:endParaRPr lang="en-US" sz="1800" b="1" dirty="0">
                        <a:solidFill>
                          <a:srgbClr val="C00000"/>
                        </a:solidFill>
                      </a:endParaRPr>
                    </a:p>
                  </a:txBody>
                  <a:tcPr marL="91450" marR="91450" marT="45714" marB="45714"/>
                </a:tc>
                <a:tc>
                  <a:txBody>
                    <a:bodyPr/>
                    <a:lstStyle/>
                    <a:p>
                      <a:r>
                        <a:rPr lang="en-GB" sz="1800" dirty="0" smtClean="0"/>
                        <a:t>0.8%</a:t>
                      </a:r>
                      <a:endParaRPr lang="en-US" sz="1800" dirty="0"/>
                    </a:p>
                  </a:txBody>
                  <a:tcPr marL="91450" marR="91450" marT="45714" marB="45714"/>
                </a:tc>
                <a:tc>
                  <a:txBody>
                    <a:bodyPr/>
                    <a:lstStyle/>
                    <a:p>
                      <a:r>
                        <a:rPr lang="en-GB" sz="1800" dirty="0" smtClean="0"/>
                        <a:t>0.9%</a:t>
                      </a:r>
                      <a:endParaRPr lang="en-US" sz="1800" dirty="0"/>
                    </a:p>
                  </a:txBody>
                  <a:tcPr marL="91450" marR="91450" marT="45714" marB="45714"/>
                </a:tc>
              </a:tr>
              <a:tr h="914479">
                <a:tc>
                  <a:txBody>
                    <a:bodyPr/>
                    <a:lstStyle/>
                    <a:p>
                      <a:r>
                        <a:rPr lang="en-GB" sz="1800" dirty="0" smtClean="0"/>
                        <a:t>Van </a:t>
                      </a:r>
                      <a:r>
                        <a:rPr lang="en-GB" sz="1800" dirty="0" err="1" smtClean="0"/>
                        <a:t>Caenegen</a:t>
                      </a:r>
                      <a:r>
                        <a:rPr lang="en-GB" sz="1800" dirty="0" smtClean="0"/>
                        <a:t> (2015)</a:t>
                      </a:r>
                      <a:endParaRPr lang="en-US" sz="1800" dirty="0"/>
                    </a:p>
                  </a:txBody>
                  <a:tcPr marL="91450" marR="91450" marT="45714" marB="45714"/>
                </a:tc>
                <a:tc>
                  <a:txBody>
                    <a:bodyPr/>
                    <a:lstStyle/>
                    <a:p>
                      <a:r>
                        <a:rPr lang="en-GB" sz="1800" b="1" dirty="0" smtClean="0"/>
                        <a:t>Belgium</a:t>
                      </a:r>
                      <a:endParaRPr lang="en-US" sz="1800" b="1" dirty="0"/>
                    </a:p>
                  </a:txBody>
                  <a:tcPr marL="91450" marR="91450" marT="45714" marB="45714"/>
                </a:tc>
                <a:tc>
                  <a:txBody>
                    <a:bodyPr/>
                    <a:lstStyle/>
                    <a:p>
                      <a:r>
                        <a:rPr lang="en-GB" sz="1800" dirty="0" smtClean="0"/>
                        <a:t>1,832  </a:t>
                      </a:r>
                      <a:endParaRPr lang="en-US" sz="1800" dirty="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adults</a:t>
                      </a:r>
                      <a:endParaRPr lang="en-US" sz="1800" dirty="0" smtClean="0"/>
                    </a:p>
                    <a:p>
                      <a:endParaRPr lang="en-US" sz="1800" dirty="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Identification on</a:t>
                      </a:r>
                      <a:r>
                        <a:rPr lang="en-GB" sz="1800" baseline="0" dirty="0" smtClean="0"/>
                        <a:t> gender spectrum</a:t>
                      </a:r>
                      <a:endParaRPr lang="en-US" sz="1800" dirty="0" smtClean="0"/>
                    </a:p>
                    <a:p>
                      <a:endParaRPr lang="en-US" sz="1800" dirty="0"/>
                    </a:p>
                  </a:txBody>
                  <a:tcPr marL="91450" marR="91450" marT="45714" marB="45714"/>
                </a:tc>
                <a:tc>
                  <a:txBody>
                    <a:bodyPr/>
                    <a:lstStyle/>
                    <a:p>
                      <a:r>
                        <a:rPr lang="en-GB" sz="1800" dirty="0" smtClean="0"/>
                        <a:t>0.7%</a:t>
                      </a:r>
                      <a:endParaRPr lang="en-US" sz="1800" dirty="0"/>
                    </a:p>
                  </a:txBody>
                  <a:tcPr marL="91450" marR="91450" marT="45714" marB="45714"/>
                </a:tc>
                <a:tc>
                  <a:txBody>
                    <a:bodyPr/>
                    <a:lstStyle/>
                    <a:p>
                      <a:r>
                        <a:rPr lang="en-GB" sz="1800" dirty="0" smtClean="0"/>
                        <a:t>0.6%</a:t>
                      </a:r>
                      <a:endParaRPr lang="en-US" sz="1800" dirty="0"/>
                    </a:p>
                  </a:txBody>
                  <a:tcPr marL="91450" marR="91450" marT="45714" marB="45714"/>
                </a:tc>
                <a:tc>
                  <a:txBody>
                    <a:bodyPr/>
                    <a:lstStyle/>
                    <a:p>
                      <a:r>
                        <a:rPr lang="en-GB" sz="1800" dirty="0" smtClean="0"/>
                        <a:t>0.6%</a:t>
                      </a:r>
                      <a:endParaRPr lang="en-US" sz="1800" dirty="0"/>
                    </a:p>
                  </a:txBody>
                  <a:tcPr marL="91450" marR="91450" marT="45714" marB="45714"/>
                </a:tc>
              </a:tr>
              <a:tr h="914479">
                <a:tc>
                  <a:txBody>
                    <a:bodyPr/>
                    <a:lstStyle/>
                    <a:p>
                      <a:r>
                        <a:rPr lang="en-GB" sz="1800" dirty="0" smtClean="0"/>
                        <a:t>Clark (2014)</a:t>
                      </a:r>
                      <a:endParaRPr lang="en-US" sz="1800" dirty="0"/>
                    </a:p>
                  </a:txBody>
                  <a:tcPr marL="91450" marR="91450" marT="45714" marB="45714"/>
                </a:tc>
                <a:tc>
                  <a:txBody>
                    <a:bodyPr/>
                    <a:lstStyle/>
                    <a:p>
                      <a:r>
                        <a:rPr lang="en-GB" sz="1800" b="1" dirty="0" smtClean="0"/>
                        <a:t>New Zealand</a:t>
                      </a:r>
                      <a:endParaRPr lang="en-US" sz="1800" b="1" dirty="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7,729</a:t>
                      </a:r>
                      <a:endParaRPr lang="en-US" sz="1800" dirty="0" smtClean="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t>High-school</a:t>
                      </a:r>
                      <a:r>
                        <a:rPr lang="en-GB" sz="1800" b="1" baseline="0" dirty="0" smtClean="0"/>
                        <a:t> students</a:t>
                      </a:r>
                      <a:endParaRPr lang="en-US" sz="18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Identification as transgender</a:t>
                      </a:r>
                      <a:endParaRPr lang="en-US" sz="1800" dirty="0" smtClean="0"/>
                    </a:p>
                  </a:txBody>
                  <a:tcPr marL="91450" marR="91450" marT="45714" marB="45714"/>
                </a:tc>
                <a:tc>
                  <a:txBody>
                    <a:bodyPr/>
                    <a:lstStyle/>
                    <a:p>
                      <a:r>
                        <a:rPr lang="en-GB" sz="1800" dirty="0" smtClean="0">
                          <a:solidFill>
                            <a:srgbClr val="C00000"/>
                          </a:solidFill>
                        </a:rPr>
                        <a:t>1.3%</a:t>
                      </a:r>
                      <a:endParaRPr lang="en-US" sz="1800" dirty="0">
                        <a:solidFill>
                          <a:srgbClr val="C00000"/>
                        </a:solidFill>
                      </a:endParaRPr>
                    </a:p>
                  </a:txBody>
                  <a:tcPr marL="91450" marR="91450"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C00000"/>
                          </a:solidFill>
                        </a:rPr>
                        <a:t>1.2%</a:t>
                      </a:r>
                      <a:endParaRPr lang="en-US" sz="1800" dirty="0" smtClean="0">
                        <a:solidFill>
                          <a:srgbClr val="C00000"/>
                        </a:solidFill>
                      </a:endParaRPr>
                    </a:p>
                  </a:txBody>
                  <a:tcPr marL="91450" marR="91450" marT="45714" marB="45714"/>
                </a:tc>
                <a:tc>
                  <a:txBody>
                    <a:bodyPr/>
                    <a:lstStyle/>
                    <a:p>
                      <a:r>
                        <a:rPr lang="en-GB" sz="1800" dirty="0" smtClean="0">
                          <a:solidFill>
                            <a:srgbClr val="C00000"/>
                          </a:solidFill>
                        </a:rPr>
                        <a:t>1.2%</a:t>
                      </a:r>
                      <a:endParaRPr lang="en-US" sz="1800" dirty="0">
                        <a:solidFill>
                          <a:srgbClr val="C00000"/>
                        </a:solidFill>
                      </a:endParaRPr>
                    </a:p>
                  </a:txBody>
                  <a:tcPr marL="91450" marR="91450" marT="45714" marB="45714"/>
                </a:tc>
              </a:tr>
            </a:tbl>
          </a:graphicData>
        </a:graphic>
      </p:graphicFrame>
      <p:sp>
        <p:nvSpPr>
          <p:cNvPr id="11339" name="TextBox 4"/>
          <p:cNvSpPr txBox="1">
            <a:spLocks noChangeArrowheads="1"/>
          </p:cNvSpPr>
          <p:nvPr/>
        </p:nvSpPr>
        <p:spPr bwMode="auto">
          <a:xfrm>
            <a:off x="501650" y="6272213"/>
            <a:ext cx="11317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hlinkClick r:id="rId3"/>
              </a:rPr>
              <a:t>Winter S</a:t>
            </a:r>
            <a:r>
              <a:rPr lang="en-US" altLang="en-US" sz="1800" baseline="30000"/>
              <a:t> </a:t>
            </a:r>
            <a:r>
              <a:rPr lang="en-US" altLang="en-US" sz="1800"/>
              <a:t>et al. </a:t>
            </a:r>
            <a:r>
              <a:rPr lang="en-US" altLang="en-US" sz="1800" b="1"/>
              <a:t>Transgender people: health at the margins of society. </a:t>
            </a:r>
            <a:r>
              <a:rPr lang="en-US" altLang="en-US" sz="1800">
                <a:hlinkClick r:id="rId4" tooltip="Lancet (London, England)."/>
              </a:rPr>
              <a:t>Lancet.</a:t>
            </a:r>
            <a:r>
              <a:rPr lang="en-US" altLang="en-US" sz="1800"/>
              <a:t> 2016,23;388(10042):390-400.  </a:t>
            </a:r>
          </a:p>
        </p:txBody>
      </p:sp>
      <p:sp>
        <p:nvSpPr>
          <p:cNvPr id="3" name="Rectangle 2"/>
          <p:cNvSpPr/>
          <p:nvPr/>
        </p:nvSpPr>
        <p:spPr>
          <a:xfrm>
            <a:off x="344097" y="85061"/>
            <a:ext cx="5578835"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rgbClr val="C00000"/>
                  </a:solidFill>
                  <a:prstDash val="solid"/>
                </a:ln>
                <a:solidFill>
                  <a:srgbClr val="C00000"/>
                </a:solidFill>
                <a:effectLst>
                  <a:outerShdw dist="38100" dir="2640000" algn="bl" rotWithShape="0">
                    <a:schemeClr val="accent1"/>
                  </a:outerShdw>
                </a:effectLst>
                <a:latin typeface="+mn-lt"/>
              </a:rPr>
              <a:t>Population Studies</a:t>
            </a:r>
          </a:p>
        </p:txBody>
      </p:sp>
      <p:sp>
        <p:nvSpPr>
          <p:cNvPr id="2" name="Oval 1"/>
          <p:cNvSpPr/>
          <p:nvPr/>
        </p:nvSpPr>
        <p:spPr>
          <a:xfrm>
            <a:off x="4672013" y="5276850"/>
            <a:ext cx="1746250" cy="881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ltLang="en-US" smtClean="0"/>
          </a:p>
        </p:txBody>
      </p:sp>
      <p:pic>
        <p:nvPicPr>
          <p:cNvPr id="1331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03388" y="1027113"/>
            <a:ext cx="3816350" cy="5545137"/>
          </a:xfrm>
        </p:spPr>
      </p:pic>
      <p:pic>
        <p:nvPicPr>
          <p:cNvPr id="1331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0688" y="1027113"/>
            <a:ext cx="3813175"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460500"/>
            <a:ext cx="10801350" cy="4727575"/>
          </a:xfrm>
        </p:spPr>
        <p:txBody>
          <a:bodyPr rtlCol="0">
            <a:normAutofit/>
          </a:bodyPr>
          <a:lstStyle/>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defRPr/>
            </a:pPr>
            <a:r>
              <a:rPr lang="en-US" sz="2400" dirty="0"/>
              <a:t>Pediatric Endocrine clinic </a:t>
            </a:r>
            <a:r>
              <a:rPr lang="en-US" sz="2400" dirty="0" smtClean="0"/>
              <a:t>in Indiana </a:t>
            </a:r>
            <a:r>
              <a:rPr lang="en-US" sz="2400" dirty="0"/>
              <a:t>University School of Medicine, Indianapolis, </a:t>
            </a:r>
            <a:r>
              <a:rPr lang="en-US" sz="2400" dirty="0" smtClean="0"/>
              <a:t>Indiana</a:t>
            </a:r>
          </a:p>
          <a:p>
            <a:pPr eaLnBrk="1" fontAlgn="auto" hangingPunct="1">
              <a:spcAft>
                <a:spcPts val="0"/>
              </a:spcAft>
              <a:defRPr/>
            </a:pPr>
            <a:r>
              <a:rPr lang="en-US" dirty="0" smtClean="0"/>
              <a:t>Between 2002 </a:t>
            </a:r>
            <a:r>
              <a:rPr lang="en-US" dirty="0"/>
              <a:t>and </a:t>
            </a:r>
            <a:r>
              <a:rPr lang="en-US" dirty="0" smtClean="0"/>
              <a:t>2015: </a:t>
            </a:r>
            <a:endParaRPr lang="en-US" dirty="0"/>
          </a:p>
          <a:p>
            <a:pPr eaLnBrk="1" fontAlgn="auto" hangingPunct="1">
              <a:spcAft>
                <a:spcPts val="0"/>
              </a:spcAft>
              <a:defRPr/>
            </a:pPr>
            <a:r>
              <a:rPr lang="en-US" dirty="0" smtClean="0"/>
              <a:t>A </a:t>
            </a:r>
            <a:r>
              <a:rPr lang="en-US" dirty="0"/>
              <a:t>total of 38 patients (81.6% Caucasian) aged 14.4 ± 3.2 years </a:t>
            </a:r>
            <a:endParaRPr lang="en-US" dirty="0" smtClean="0"/>
          </a:p>
          <a:p>
            <a:pPr marL="0" indent="0" eaLnBrk="1" fontAlgn="auto" hangingPunct="1">
              <a:spcAft>
                <a:spcPts val="0"/>
              </a:spcAft>
              <a:buFont typeface="Arial" panose="020B0604020202020204" pitchFamily="34" charset="0"/>
              <a:buNone/>
              <a:defRPr/>
            </a:pPr>
            <a:r>
              <a:rPr lang="en-US" dirty="0" smtClean="0"/>
              <a:t>   16 </a:t>
            </a:r>
            <a:r>
              <a:rPr lang="en-US" dirty="0"/>
              <a:t>natal males </a:t>
            </a:r>
            <a:r>
              <a:rPr lang="en-US" dirty="0" smtClean="0"/>
              <a:t>&amp; </a:t>
            </a:r>
            <a:r>
              <a:rPr lang="en-US" dirty="0"/>
              <a:t>22 natal females (p = .33</a:t>
            </a:r>
            <a:r>
              <a:rPr lang="en-US" dirty="0" smtClean="0"/>
              <a:t>)</a:t>
            </a:r>
          </a:p>
          <a:p>
            <a:pPr eaLnBrk="1" fontAlgn="auto" hangingPunct="1">
              <a:spcAft>
                <a:spcPts val="0"/>
              </a:spcAft>
              <a:buClr>
                <a:srgbClr val="C00000"/>
              </a:buClr>
              <a:buFont typeface="Wingdings" panose="05000000000000000000" pitchFamily="2" charset="2"/>
              <a:buChar char="Ø"/>
              <a:defRPr/>
            </a:pPr>
            <a:r>
              <a:rPr lang="en-US" dirty="0" smtClean="0"/>
              <a:t> </a:t>
            </a:r>
            <a:r>
              <a:rPr lang="en-US" dirty="0"/>
              <a:t>with </a:t>
            </a:r>
            <a:r>
              <a:rPr lang="en-US" b="1" dirty="0" smtClean="0"/>
              <a:t>74% </a:t>
            </a:r>
            <a:r>
              <a:rPr lang="en-US" b="1" dirty="0"/>
              <a:t>presenting since </a:t>
            </a:r>
            <a:r>
              <a:rPr lang="en-US" b="1" dirty="0" smtClean="0"/>
              <a:t>2013</a:t>
            </a:r>
            <a:r>
              <a:rPr lang="he-IL" b="1" dirty="0" smtClean="0"/>
              <a:t> </a:t>
            </a:r>
            <a:endParaRPr lang="en-US" b="1" dirty="0" smtClean="0"/>
          </a:p>
          <a:p>
            <a:pPr lvl="1" eaLnBrk="1" fontAlgn="auto" hangingPunct="1">
              <a:spcAft>
                <a:spcPts val="0"/>
              </a:spcAft>
              <a:defRPr/>
            </a:pPr>
            <a:r>
              <a:rPr lang="en-US" dirty="0" smtClean="0"/>
              <a:t>31 </a:t>
            </a:r>
            <a:r>
              <a:rPr lang="en-US" dirty="0"/>
              <a:t>(</a:t>
            </a:r>
            <a:r>
              <a:rPr lang="en-US" dirty="0" smtClean="0"/>
              <a:t>82 %) </a:t>
            </a:r>
            <a:r>
              <a:rPr lang="en-US" dirty="0"/>
              <a:t>were Tanner stage IV or V at baseline </a:t>
            </a:r>
            <a:endParaRPr lang="en-US" dirty="0" smtClean="0"/>
          </a:p>
          <a:p>
            <a:pPr lvl="1" eaLnBrk="1" fontAlgn="auto" hangingPunct="1">
              <a:spcAft>
                <a:spcPts val="0"/>
              </a:spcAft>
              <a:defRPr/>
            </a:pPr>
            <a:r>
              <a:rPr lang="en-US" dirty="0" smtClean="0"/>
              <a:t>6  </a:t>
            </a:r>
            <a:r>
              <a:rPr lang="en-US" dirty="0"/>
              <a:t>(</a:t>
            </a:r>
            <a:r>
              <a:rPr lang="en-US" dirty="0" smtClean="0"/>
              <a:t>16 %) </a:t>
            </a:r>
            <a:r>
              <a:rPr lang="en-US" dirty="0"/>
              <a:t>were </a:t>
            </a:r>
            <a:r>
              <a:rPr lang="en-US" dirty="0" err="1"/>
              <a:t>prepubertal</a:t>
            </a:r>
            <a:r>
              <a:rPr lang="en-US" dirty="0"/>
              <a:t> </a:t>
            </a:r>
            <a:endParaRPr lang="en-US" dirty="0" smtClean="0"/>
          </a:p>
          <a:p>
            <a:pPr lvl="1" eaLnBrk="1" fontAlgn="auto" hangingPunct="1">
              <a:spcAft>
                <a:spcPts val="0"/>
              </a:spcAft>
              <a:defRPr/>
            </a:pPr>
            <a:r>
              <a:rPr lang="en-US" dirty="0" smtClean="0"/>
              <a:t>1  (2  %) </a:t>
            </a:r>
            <a:r>
              <a:rPr lang="en-US" dirty="0"/>
              <a:t>was in early </a:t>
            </a:r>
            <a:r>
              <a:rPr lang="en-US" dirty="0" smtClean="0"/>
              <a:t>puberty   </a:t>
            </a:r>
          </a:p>
        </p:txBody>
      </p:sp>
      <p:sp>
        <p:nvSpPr>
          <p:cNvPr id="15363" name="TextBox 3"/>
          <p:cNvSpPr txBox="1">
            <a:spLocks noChangeArrowheads="1"/>
          </p:cNvSpPr>
          <p:nvPr/>
        </p:nvSpPr>
        <p:spPr bwMode="auto">
          <a:xfrm>
            <a:off x="360363" y="6342063"/>
            <a:ext cx="661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0"/>
              </a:spcBef>
              <a:buFontTx/>
              <a:buNone/>
            </a:pPr>
            <a:r>
              <a:rPr lang="en-US" altLang="en-US" sz="1800">
                <a:hlinkClick r:id="rId2"/>
              </a:rPr>
              <a:t>Chen et al. J Adolesc Health. 2016 Mar; 58(3): 369–371. </a:t>
            </a:r>
            <a:endParaRPr lang="en-US" altLang="en-US" sz="1800"/>
          </a:p>
        </p:txBody>
      </p:sp>
      <p:sp>
        <p:nvSpPr>
          <p:cNvPr id="5" name="Rectangle 4"/>
          <p:cNvSpPr/>
          <p:nvPr/>
        </p:nvSpPr>
        <p:spPr>
          <a:xfrm>
            <a:off x="487104" y="472359"/>
            <a:ext cx="10932042" cy="1323439"/>
          </a:xfrm>
          <a:prstGeom prst="rect">
            <a:avLst/>
          </a:prstGeom>
          <a:noFill/>
        </p:spPr>
        <p:txBody>
          <a:bodyPr>
            <a:spAutoFit/>
          </a:bodyPr>
          <a:lstStyle/>
          <a:p>
            <a:pPr eaLnBrk="1" fontAlgn="auto" hangingPunct="1">
              <a:spcBef>
                <a:spcPts val="0"/>
              </a:spcBef>
              <a:spcAft>
                <a:spcPts val="0"/>
              </a:spcAft>
              <a:defRPr/>
            </a:pPr>
            <a:r>
              <a:rPr lang="en-US" sz="4000" b="1" dirty="0">
                <a:ln w="12700">
                  <a:solidFill>
                    <a:srgbClr val="C00000"/>
                  </a:solidFill>
                  <a:prstDash val="solid"/>
                </a:ln>
                <a:solidFill>
                  <a:srgbClr val="C00000"/>
                </a:solidFill>
                <a:effectLst>
                  <a:outerShdw dist="38100" dir="2640000" algn="bl" rotWithShape="0">
                    <a:schemeClr val="accent1"/>
                  </a:outerShdw>
                </a:effectLst>
                <a:latin typeface="+mn-lt"/>
              </a:rPr>
              <a:t>Adolescents Referred to Specialized Gender Identity Clinics for Gender Dysphoria</a:t>
            </a:r>
            <a:endParaRPr lang="en-US" sz="4800" b="1" dirty="0">
              <a:ln w="12700">
                <a:solidFill>
                  <a:srgbClr val="C00000"/>
                </a:solidFill>
                <a:prstDash val="solid"/>
              </a:ln>
              <a:solidFill>
                <a:srgbClr val="C00000"/>
              </a:solidFill>
              <a:effectLst>
                <a:outerShdw dist="38100" dir="2640000" algn="bl" rotWithShape="0">
                  <a:schemeClr val="accent1"/>
                </a:outerShdw>
              </a:effectLst>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7475" y="1666875"/>
            <a:ext cx="5608638" cy="4311650"/>
          </a:xfrm>
        </p:spPr>
      </p:pic>
      <p:sp>
        <p:nvSpPr>
          <p:cNvPr id="16387" name="TextBox 4"/>
          <p:cNvSpPr txBox="1">
            <a:spLocks noChangeArrowheads="1"/>
          </p:cNvSpPr>
          <p:nvPr/>
        </p:nvSpPr>
        <p:spPr bwMode="auto">
          <a:xfrm>
            <a:off x="501650" y="6283325"/>
            <a:ext cx="11345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hlinkClick r:id="rId4"/>
              </a:rPr>
              <a:t> Aitken M</a:t>
            </a:r>
            <a:r>
              <a:rPr lang="en-US" altLang="en-US" sz="1800"/>
              <a:t> et al , </a:t>
            </a:r>
            <a:r>
              <a:rPr lang="en-US" altLang="en-US" sz="1800">
                <a:hlinkClick r:id="rId5" tooltip="The journal of sexual medicine."/>
              </a:rPr>
              <a:t>J Sex Med.</a:t>
            </a:r>
            <a:r>
              <a:rPr lang="en-US" altLang="en-US" sz="1800"/>
              <a:t> 2015 ;12(3):756-63</a:t>
            </a:r>
            <a:endParaRPr lang="en-US" altLang="en-US" sz="1800" b="1"/>
          </a:p>
        </p:txBody>
      </p:sp>
      <p:sp>
        <p:nvSpPr>
          <p:cNvPr id="16388" name="TextBox 5"/>
          <p:cNvSpPr txBox="1">
            <a:spLocks noChangeArrowheads="1"/>
          </p:cNvSpPr>
          <p:nvPr/>
        </p:nvSpPr>
        <p:spPr bwMode="auto">
          <a:xfrm>
            <a:off x="501650" y="1041400"/>
            <a:ext cx="11050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t>328 adolescents, 13–19 years </a:t>
            </a:r>
            <a:r>
              <a:rPr lang="en-US" altLang="en-US" sz="2000"/>
              <a:t>of a</a:t>
            </a:r>
            <a:r>
              <a:rPr lang="en-US" altLang="en-US" sz="1800"/>
              <a:t>ge referred  between 1976 and 2013. Mean age was 16.7±1.7 years</a:t>
            </a:r>
          </a:p>
        </p:txBody>
      </p:sp>
      <p:pic>
        <p:nvPicPr>
          <p:cNvPr id="7" name="Content Placeholder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27738" y="1592263"/>
            <a:ext cx="568325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3368" y="232314"/>
            <a:ext cx="11647612" cy="584775"/>
          </a:xfrm>
          <a:prstGeom prst="rect">
            <a:avLst/>
          </a:prstGeom>
          <a:noFill/>
        </p:spPr>
        <p:txBody>
          <a:bodyPr wrap="none">
            <a:spAutoFit/>
          </a:bodyPr>
          <a:lstStyle/>
          <a:p>
            <a:pPr algn="ctr" eaLnBrk="1" fontAlgn="auto" hangingPunct="1">
              <a:spcBef>
                <a:spcPts val="0"/>
              </a:spcBef>
              <a:spcAft>
                <a:spcPts val="0"/>
              </a:spcAft>
              <a:defRPr/>
            </a:pPr>
            <a:r>
              <a:rPr lang="en-US" sz="3200" b="1" dirty="0">
                <a:ln w="12700">
                  <a:solidFill>
                    <a:srgbClr val="C00000"/>
                  </a:solidFill>
                  <a:prstDash val="solid"/>
                </a:ln>
                <a:solidFill>
                  <a:srgbClr val="C00000"/>
                </a:solidFill>
                <a:effectLst>
                  <a:outerShdw dist="38100" dir="2640000" algn="bl" rotWithShape="0">
                    <a:schemeClr val="accent1"/>
                  </a:outerShdw>
                </a:effectLst>
                <a:latin typeface="+mn-lt"/>
              </a:rPr>
              <a:t>Number of Patients Assessed by Year (1975</a:t>
            </a:r>
            <a:r>
              <a:rPr lang="he-IL" sz="3200" b="1" dirty="0">
                <a:ln w="12700">
                  <a:solidFill>
                    <a:srgbClr val="C00000"/>
                  </a:solidFill>
                  <a:prstDash val="solid"/>
                </a:ln>
                <a:solidFill>
                  <a:srgbClr val="C00000"/>
                </a:solidFill>
                <a:effectLst>
                  <a:outerShdw dist="38100" dir="2640000" algn="bl" rotWithShape="0">
                    <a:schemeClr val="accent1"/>
                  </a:outerShdw>
                </a:effectLst>
                <a:latin typeface="+mn-lt"/>
              </a:rPr>
              <a:t>-</a:t>
            </a:r>
            <a:r>
              <a:rPr lang="en-US" sz="3200" b="1" dirty="0">
                <a:ln w="12700">
                  <a:solidFill>
                    <a:srgbClr val="C00000"/>
                  </a:solidFill>
                  <a:prstDash val="solid"/>
                </a:ln>
                <a:solidFill>
                  <a:srgbClr val="C00000"/>
                </a:solidFill>
                <a:effectLst>
                  <a:outerShdw dist="38100" dir="2640000" algn="bl" rotWithShape="0">
                    <a:schemeClr val="accent1"/>
                  </a:outerShdw>
                </a:effectLst>
                <a:latin typeface="+mn-lt"/>
              </a:rPr>
              <a:t>2013)</a:t>
            </a:r>
            <a:r>
              <a:rPr lang="he-IL" sz="3200" b="1" dirty="0">
                <a:ln w="12700">
                  <a:solidFill>
                    <a:srgbClr val="C00000"/>
                  </a:solidFill>
                  <a:prstDash val="solid"/>
                </a:ln>
                <a:solidFill>
                  <a:srgbClr val="C00000"/>
                </a:solidFill>
                <a:effectLst>
                  <a:outerShdw dist="38100" dir="2640000" algn="bl" rotWithShape="0">
                    <a:schemeClr val="accent1"/>
                  </a:outerShdw>
                </a:effectLst>
                <a:latin typeface="+mn-lt"/>
              </a:rPr>
              <a:t> </a:t>
            </a:r>
            <a:r>
              <a:rPr lang="en-US" sz="3200" b="1" dirty="0">
                <a:ln w="12700">
                  <a:solidFill>
                    <a:srgbClr val="C00000"/>
                  </a:solidFill>
                  <a:prstDash val="solid"/>
                </a:ln>
                <a:solidFill>
                  <a:srgbClr val="C00000"/>
                </a:solidFill>
                <a:effectLst>
                  <a:outerShdw dist="38100" dir="2640000" algn="bl" rotWithShape="0">
                    <a:schemeClr val="accent1"/>
                  </a:outerShdw>
                </a:effectLst>
                <a:latin typeface="+mn-lt"/>
              </a:rPr>
              <a:t>- </a:t>
            </a:r>
            <a:r>
              <a:rPr lang="en-GB" sz="3200" b="1" dirty="0">
                <a:ln w="12700">
                  <a:solidFill>
                    <a:srgbClr val="C00000"/>
                  </a:solidFill>
                  <a:prstDash val="solid"/>
                </a:ln>
                <a:solidFill>
                  <a:srgbClr val="C00000"/>
                </a:solidFill>
                <a:effectLst>
                  <a:outerShdw dist="38100" dir="2640000" algn="bl" rotWithShape="0">
                    <a:schemeClr val="accent1"/>
                  </a:outerShdw>
                </a:effectLst>
                <a:latin typeface="+mn-lt"/>
              </a:rPr>
              <a:t>Toronto  Canada</a:t>
            </a:r>
            <a:endParaRPr lang="en-US" sz="3200" b="1" dirty="0">
              <a:ln w="12700">
                <a:solidFill>
                  <a:srgbClr val="C00000"/>
                </a:solidFill>
                <a:prstDash val="solid"/>
              </a:ln>
              <a:solidFill>
                <a:srgbClr val="C00000"/>
              </a:solidFill>
              <a:effectLst>
                <a:outerShdw dist="38100" dir="2640000" algn="bl" rotWithShape="0">
                  <a:schemeClr val="accent1"/>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16839</TotalTime>
  <Words>2933</Words>
  <Application>Microsoft Office PowerPoint</Application>
  <PresentationFormat>מסך רחב</PresentationFormat>
  <Paragraphs>421</Paragraphs>
  <Slides>40</Slides>
  <Notes>20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40</vt:i4>
      </vt:variant>
    </vt:vector>
  </HeadingPairs>
  <TitlesOfParts>
    <vt:vector size="50" baseType="lpstr">
      <vt:lpstr>Arial</vt:lpstr>
      <vt:lpstr>BN Zarbobim</vt:lpstr>
      <vt:lpstr>Calibri</vt:lpstr>
      <vt:lpstr>Calibri Light</vt:lpstr>
      <vt:lpstr>Frutiger-Light</vt:lpstr>
      <vt:lpstr>Garamond-Light</vt:lpstr>
      <vt:lpstr>Sabon-Roman</vt:lpstr>
      <vt:lpstr>Times New Roman</vt:lpstr>
      <vt:lpstr>Wingdings</vt:lpstr>
      <vt:lpstr>Office Theme</vt:lpstr>
      <vt:lpstr>       The Transgender Adolescent       </vt:lpstr>
      <vt:lpstr>מצגת של PowerPoint</vt:lpstr>
      <vt:lpstr>מצגת של PowerPoint</vt:lpstr>
      <vt:lpstr> </vt:lpstr>
      <vt:lpstr>מצגת של PowerPoint</vt:lpstr>
      <vt:lpstr> </vt:lpstr>
      <vt:lpstr>מצגת של PowerPoint</vt:lpstr>
      <vt:lpstr>מצגת של PowerPoint</vt:lpstr>
      <vt:lpstr>מצגת של PowerPoint</vt:lpstr>
      <vt:lpstr>Referrals of Transgender Youth to Karolinska Center  1980-2015</vt:lpstr>
      <vt:lpstr>The Dutch Experience- Single Clinic Amsterdam 1987-2011</vt:lpstr>
      <vt:lpstr>Age at Referral </vt:lpstr>
      <vt:lpstr>Male to Female,   Female to Male,  &amp; Age of Onset</vt:lpstr>
      <vt:lpstr> Diagnosis- Perspective of Developmental Trajectories </vt:lpstr>
      <vt:lpstr>Adolescents with Gender Dysphoria</vt:lpstr>
      <vt:lpstr>Diagnosis A. Strong and Persistent Cross-gender Identification </vt:lpstr>
      <vt:lpstr>Diagnosis- B. Persistent discomfort with his or her sex or sense of inappropriateness in     the gender role of that sex  </vt:lpstr>
      <vt:lpstr>Diagnosis - in Adolescents &amp; Adults</vt:lpstr>
      <vt:lpstr>  </vt:lpstr>
      <vt:lpstr>Prevention of the Development of Unwanted Secondary Sex Characteristics  </vt:lpstr>
      <vt:lpstr>Prevention of the Development of Unwanted Secondary Sex Characteristics </vt:lpstr>
      <vt:lpstr>  </vt:lpstr>
      <vt:lpstr>Real-life Experience (RLE) </vt:lpstr>
      <vt:lpstr>מצגת של PowerPoint</vt:lpstr>
      <vt:lpstr>מצגת של PowerPoint</vt:lpstr>
      <vt:lpstr>Options for Fertility</vt:lpstr>
      <vt:lpstr>Promotion of the Development of Desired Secondary Sex Characteristics of the Affirmed Sex</vt:lpstr>
      <vt:lpstr>Promotion of the Development of Desired Secondary Sex Characteristics of  the Affirmed Sex</vt:lpstr>
      <vt:lpstr>Height</vt:lpstr>
      <vt:lpstr>Adults  Treatment - Birth Assigned Female to Male</vt:lpstr>
      <vt:lpstr>Adults Treatment - Birth Assigned Male to Female</vt:lpstr>
      <vt:lpstr>Medical Conditions that can be Exacerbated by Cross-sex Hormone Therapy</vt:lpstr>
      <vt:lpstr>  </vt:lpstr>
      <vt:lpstr>מצגת של PowerPoint</vt:lpstr>
      <vt:lpstr>  </vt:lpstr>
      <vt:lpstr>General Health Care</vt:lpstr>
      <vt:lpstr>Take Home Message </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Orit</dc:creator>
  <cp:lastModifiedBy>רוט יפית</cp:lastModifiedBy>
  <cp:revision>227</cp:revision>
  <dcterms:created xsi:type="dcterms:W3CDTF">2017-06-21T08:19:55Z</dcterms:created>
  <dcterms:modified xsi:type="dcterms:W3CDTF">2017-12-25T07:43:50Z</dcterms:modified>
</cp:coreProperties>
</file>