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7" r:id="rId3"/>
    <p:sldId id="259" r:id="rId4"/>
    <p:sldId id="258" r:id="rId5"/>
    <p:sldId id="286" r:id="rId6"/>
    <p:sldId id="270" r:id="rId7"/>
    <p:sldId id="285" r:id="rId8"/>
    <p:sldId id="262" r:id="rId9"/>
    <p:sldId id="278" r:id="rId10"/>
    <p:sldId id="277" r:id="rId11"/>
    <p:sldId id="266" r:id="rId12"/>
    <p:sldId id="271" r:id="rId13"/>
    <p:sldId id="272" r:id="rId14"/>
    <p:sldId id="273" r:id="rId15"/>
    <p:sldId id="274" r:id="rId16"/>
    <p:sldId id="275" r:id="rId17"/>
    <p:sldId id="283" r:id="rId18"/>
    <p:sldId id="269" r:id="rId19"/>
    <p:sldId id="279" r:id="rId20"/>
    <p:sldId id="280" r:id="rId21"/>
    <p:sldId id="281" r:id="rId22"/>
    <p:sldId id="290" r:id="rId23"/>
    <p:sldId id="288" r:id="rId24"/>
    <p:sldId id="289" r:id="rId25"/>
    <p:sldId id="282" r:id="rId2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47" autoAdjust="0"/>
    <p:restoredTop sz="94662" autoAdjust="0"/>
  </p:normalViewPr>
  <p:slideViewPr>
    <p:cSldViewPr>
      <p:cViewPr>
        <p:scale>
          <a:sx n="66" d="100"/>
          <a:sy n="66" d="100"/>
        </p:scale>
        <p:origin x="-147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ri\Desktop\&#1512;&#1508;&#1493;&#1488;&#1492;\&#1513;&#1504;&#1492;%20&#1491;\&#1508;&#1512;&#1493;&#1497;&#1511;&#1496;%20&#1495;&#1509;\MPS%20I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גיליון3!$B$1:$H$1</c:f>
              <c:strCache>
                <c:ptCount val="7"/>
                <c:pt idx="0">
                  <c:v>Adenectomy </c:v>
                </c:pt>
                <c:pt idx="1">
                  <c:v>Tonsillectomy</c:v>
                </c:pt>
                <c:pt idx="2">
                  <c:v>Ear Tubes Surgery</c:v>
                </c:pt>
                <c:pt idx="3">
                  <c:v>Nasal Polyp Surgery</c:v>
                </c:pt>
                <c:pt idx="4">
                  <c:v>Dental Surgery</c:v>
                </c:pt>
                <c:pt idx="5">
                  <c:v>PEG</c:v>
                </c:pt>
                <c:pt idx="6">
                  <c:v>Hernia</c:v>
                </c:pt>
              </c:strCache>
            </c:strRef>
          </c:cat>
          <c:val>
            <c:numRef>
              <c:f>גיליון3!$B$9:$H$9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758656"/>
        <c:axId val="40301312"/>
      </c:barChart>
      <c:catAx>
        <c:axId val="206758656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he-IL"/>
          </a:p>
        </c:txPr>
        <c:crossAx val="40301312"/>
        <c:crosses val="autoZero"/>
        <c:auto val="1"/>
        <c:lblAlgn val="ctr"/>
        <c:lblOffset val="100"/>
        <c:noMultiLvlLbl val="0"/>
      </c:catAx>
      <c:valAx>
        <c:axId val="40301312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20675865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14EB8A-EBD4-47A8-925B-7F8538550ABC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89F0FD-9A16-4351-B1D1-02511E0F8F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0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0781E8-17E3-4014-B6B6-860D693F571C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A42F21-679D-4BBD-833F-05CFA8D91F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subtypes are caused by the deficiency of: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2F21-679D-4BBD-833F-05CFA8D91FF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843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coarse facial </a:t>
            </a:r>
            <a:r>
              <a:rPr lang="en-US" dirty="0" err="1" smtClean="0"/>
              <a:t>fea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tures</a:t>
            </a:r>
            <a:r>
              <a:rPr lang="en-US" dirty="0" smtClean="0"/>
              <a:t> with broad eyebrows, dark eyelashes, dry and rough </a:t>
            </a:r>
          </a:p>
          <a:p>
            <a:r>
              <a:rPr lang="en-US" dirty="0" smtClean="0"/>
              <a:t>hair, and skeletal pathology that affects growth and causes </a:t>
            </a:r>
          </a:p>
          <a:p>
            <a:r>
              <a:rPr lang="en-US" dirty="0" smtClean="0"/>
              <a:t>degenerative joint disease, hepatosplenomegaly, </a:t>
            </a:r>
            <a:r>
              <a:rPr lang="en-US" dirty="0" err="1" smtClean="0"/>
              <a:t>macrocra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nia</a:t>
            </a:r>
            <a:r>
              <a:rPr lang="en-US" dirty="0" smtClean="0"/>
              <a:t>, and hearing loss. 19–22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2F21-679D-4BBD-833F-05CFA8D91FF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07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2F21-679D-4BBD-833F-05CFA8D91FF1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62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2F21-679D-4BBD-833F-05CFA8D91FF1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682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2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00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369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5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86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087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971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040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322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1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BC34-3A53-4221-8E6A-2D5A3657A5C5}" type="datetimeFigureOut">
              <a:rPr lang="he-IL" smtClean="0"/>
              <a:t>ה'/תמוז/תשע"ז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7E29-F070-4762-8241-CA39F51039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9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856984" cy="2115666"/>
          </a:xfrm>
        </p:spPr>
        <p:txBody>
          <a:bodyPr>
            <a:normAutofit/>
          </a:bodyPr>
          <a:lstStyle/>
          <a:p>
            <a:r>
              <a:rPr lang="en-US" dirty="0" smtClean="0"/>
              <a:t>What can we learn from the parents of children affected with </a:t>
            </a:r>
            <a:br>
              <a:rPr lang="en-US" dirty="0" smtClean="0"/>
            </a:br>
            <a:r>
              <a:rPr lang="en-US" dirty="0" smtClean="0"/>
              <a:t>MPS III in Israel ?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15616" y="3284984"/>
            <a:ext cx="6512768" cy="2184648"/>
          </a:xfrm>
        </p:spPr>
        <p:txBody>
          <a:bodyPr>
            <a:normAutofit/>
          </a:bodyPr>
          <a:lstStyle/>
          <a:p>
            <a:pPr rtl="0"/>
            <a:r>
              <a:rPr lang="en-US" sz="2000" dirty="0"/>
              <a:t>Shiri liber</a:t>
            </a:r>
            <a:br>
              <a:rPr lang="en-US" sz="2000" dirty="0"/>
            </a:br>
            <a:r>
              <a:rPr lang="en-US" sz="2000" dirty="0" smtClean="0"/>
              <a:t>Academic </a:t>
            </a:r>
            <a:r>
              <a:rPr lang="en-US" sz="2000" dirty="0"/>
              <a:t>supervisor:</a:t>
            </a:r>
          </a:p>
          <a:p>
            <a:pPr rtl="0"/>
            <a:r>
              <a:rPr lang="en-US" sz="2000" dirty="0"/>
              <a:t> Prof. </a:t>
            </a:r>
            <a:r>
              <a:rPr lang="en-US" sz="2000" dirty="0" err="1"/>
              <a:t>Annick</a:t>
            </a:r>
            <a:r>
              <a:rPr lang="en-US" sz="2000" dirty="0"/>
              <a:t> </a:t>
            </a:r>
            <a:r>
              <a:rPr lang="en-US" sz="2000" dirty="0" err="1" smtClean="0"/>
              <a:t>Raas</a:t>
            </a:r>
            <a:r>
              <a:rPr lang="en-US" sz="2000" dirty="0" smtClean="0"/>
              <a:t>-Rothschild</a:t>
            </a:r>
          </a:p>
          <a:p>
            <a:pPr rtl="0"/>
            <a:r>
              <a:rPr lang="en-US" sz="2000" dirty="0" smtClean="0"/>
              <a:t>Arrow Project presentation</a:t>
            </a:r>
            <a:endParaRPr lang="he-IL" sz="2000" dirty="0"/>
          </a:p>
        </p:txBody>
      </p:sp>
      <p:sp>
        <p:nvSpPr>
          <p:cNvPr id="4" name="מלבן 3"/>
          <p:cNvSpPr/>
          <p:nvPr/>
        </p:nvSpPr>
        <p:spPr>
          <a:xfrm>
            <a:off x="2286000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2000" dirty="0"/>
              <a:t>Institute of Rare Diseases, The </a:t>
            </a:r>
            <a:r>
              <a:rPr lang="en-US" sz="2000" dirty="0" err="1"/>
              <a:t>Danek</a:t>
            </a:r>
            <a:r>
              <a:rPr lang="en-US" sz="2000" dirty="0"/>
              <a:t> </a:t>
            </a:r>
            <a:r>
              <a:rPr lang="en-US" sz="2000" dirty="0" err="1"/>
              <a:t>Gertner</a:t>
            </a:r>
            <a:r>
              <a:rPr lang="en-US" sz="2000" dirty="0"/>
              <a:t>  Institute of Human Genetics</a:t>
            </a:r>
            <a:endParaRPr lang="he-IL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12385"/>
            <a:ext cx="1239763" cy="12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Study population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10081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Table a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580073" y="1052736"/>
            <a:ext cx="61206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Mutational analysis of MPS III </a:t>
            </a:r>
            <a:r>
              <a:rPr lang="en-US" dirty="0" smtClean="0"/>
              <a:t>patients (</a:t>
            </a:r>
            <a:r>
              <a:rPr lang="en-US" dirty="0"/>
              <a:t>N=7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736867"/>
              </p:ext>
            </p:extLst>
          </p:nvPr>
        </p:nvGraphicFramePr>
        <p:xfrm>
          <a:off x="291842" y="1556792"/>
          <a:ext cx="8168590" cy="512064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2351821"/>
                <a:gridCol w="2980161"/>
                <a:gridCol w="779446"/>
                <a:gridCol w="805536"/>
                <a:gridCol w="684607"/>
                <a:gridCol w="567019"/>
              </a:tblGrid>
              <a:tr h="3600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Ethnic Origin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Maternal      Paternal</a:t>
                      </a:r>
                      <a:endParaRPr lang="he-IL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Mutation</a:t>
                      </a:r>
                      <a:endParaRPr lang="he-IL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MPS</a:t>
                      </a:r>
                      <a:r>
                        <a:rPr lang="en-US" sz="1800" baseline="0" dirty="0" smtClean="0"/>
                        <a:t> III</a:t>
                      </a:r>
                      <a:endParaRPr lang="he-IL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Birth Year</a:t>
                      </a:r>
                      <a:endParaRPr lang="he-IL" sz="1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M/F</a:t>
                      </a:r>
                      <a:endParaRPr lang="he-IL" sz="1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#</a:t>
                      </a:r>
                      <a:endParaRPr lang="he-IL" sz="1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Iran,Egypt</a:t>
                      </a:r>
                      <a:r>
                        <a:rPr lang="en-US" sz="1800" dirty="0" smtClean="0"/>
                        <a:t>    </a:t>
                      </a:r>
                      <a:r>
                        <a:rPr lang="en-US" sz="1800" dirty="0" err="1" smtClean="0"/>
                        <a:t>Lybia,Iraq</a:t>
                      </a:r>
                      <a:endParaRPr lang="he-IL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/>
                        <a:t>homozygote SGSH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gene(Q365X)</a:t>
                      </a:r>
                      <a:endParaRPr lang="he-IL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2011</a:t>
                      </a:r>
                      <a:endParaRPr lang="he-IL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F</a:t>
                      </a:r>
                      <a:endParaRPr lang="he-IL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1</a:t>
                      </a:r>
                      <a:endParaRPr lang="he-IL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Iran,Egypt</a:t>
                      </a:r>
                      <a:r>
                        <a:rPr lang="en-US" sz="1800" dirty="0" smtClean="0"/>
                        <a:t>    </a:t>
                      </a:r>
                      <a:r>
                        <a:rPr lang="en-US" sz="1800" dirty="0" err="1" smtClean="0"/>
                        <a:t>Lybia,Iraq</a:t>
                      </a:r>
                      <a:endParaRPr lang="he-I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homozygote SGSH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gene(Q365X)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2006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M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2</a:t>
                      </a:r>
                      <a:endParaRPr lang="he-IL" sz="1800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Uzbekistan   </a:t>
                      </a:r>
                      <a:r>
                        <a:rPr lang="en-US" sz="1800" dirty="0" err="1" smtClean="0"/>
                        <a:t>Lybia</a:t>
                      </a:r>
                      <a:endParaRPr lang="en-US" sz="1800" dirty="0" smtClean="0"/>
                    </a:p>
                    <a:p>
                      <a:pPr algn="l" rtl="0"/>
                      <a:r>
                        <a:rPr lang="en-US" sz="1800" dirty="0" err="1" smtClean="0"/>
                        <a:t>Lybia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aseline="0" dirty="0" smtClean="0"/>
                        <a:t>heterozygote SGSH (R433W &amp; c.1080 del C)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2009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M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3</a:t>
                      </a:r>
                      <a:endParaRPr lang="he-IL" sz="1800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Uzbekistan   </a:t>
                      </a:r>
                      <a:r>
                        <a:rPr lang="en-US" sz="1800" dirty="0" err="1" smtClean="0"/>
                        <a:t>Lybia</a:t>
                      </a:r>
                      <a:endParaRPr lang="en-US" sz="1800" dirty="0" smtClean="0"/>
                    </a:p>
                    <a:p>
                      <a:pPr algn="l" rtl="0"/>
                      <a:r>
                        <a:rPr lang="en-US" sz="1800" dirty="0" err="1" smtClean="0"/>
                        <a:t>Lybia</a:t>
                      </a:r>
                      <a:endParaRPr lang="he-I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heterozygote in </a:t>
                      </a:r>
                      <a:r>
                        <a:rPr lang="en-US" sz="1800" baseline="0" dirty="0" smtClean="0"/>
                        <a:t>SGSH </a:t>
                      </a:r>
                      <a:r>
                        <a:rPr lang="en-US" sz="1800" dirty="0" smtClean="0"/>
                        <a:t>gene (R433W &amp; c.1080 del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2004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M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4</a:t>
                      </a:r>
                      <a:endParaRPr lang="he-IL" sz="1800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Bedouin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Bedouin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homozygote in SGSH (C.267C&gt;A):P.Tyr89*(STOP)</a:t>
                      </a:r>
                      <a:endParaRPr lang="he-IL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Bedouin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Bedouin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homozygote SGSH (C.267C&gt;A):P.Tyr89*(STOP)</a:t>
                      </a:r>
                      <a:endParaRPr lang="he-IL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Bedouin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Bedouin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homozygote SGSH (C.267C&gt;A):P.Tyr89*(STOP)</a:t>
                      </a:r>
                      <a:endParaRPr lang="he-IL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Diagnosis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Average age of diagnosis (first sibling) </a:t>
            </a:r>
            <a:r>
              <a:rPr lang="en-US" b="1" dirty="0" smtClean="0"/>
              <a:t>6.166 years</a:t>
            </a:r>
          </a:p>
          <a:p>
            <a:pPr algn="l" rtl="0"/>
            <a:r>
              <a:rPr lang="en-US" dirty="0" smtClean="0"/>
              <a:t>In every family the first born MPS III child lead to diagnosis of his younger siblings</a:t>
            </a:r>
          </a:p>
          <a:p>
            <a:pPr algn="l" rtl="0"/>
            <a:r>
              <a:rPr lang="en-US" dirty="0" smtClean="0"/>
              <a:t>The time  range from the </a:t>
            </a:r>
            <a:r>
              <a:rPr lang="en-US" dirty="0"/>
              <a:t>beginning of</a:t>
            </a:r>
            <a:br>
              <a:rPr lang="en-US" dirty="0"/>
            </a:br>
            <a:r>
              <a:rPr lang="en-US" dirty="0"/>
              <a:t>Medical </a:t>
            </a:r>
            <a:r>
              <a:rPr lang="en-US" dirty="0" smtClean="0"/>
              <a:t>Inquiry to diagnosis for the first born MPS III child was </a:t>
            </a:r>
            <a:r>
              <a:rPr lang="en-US" b="1" dirty="0" smtClean="0"/>
              <a:t>2.583 years</a:t>
            </a:r>
            <a:endParaRPr lang="he-IL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8547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2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Early </a:t>
            </a:r>
            <a:r>
              <a:rPr lang="en-US" dirty="0"/>
              <a:t>clinical </a:t>
            </a:r>
            <a:r>
              <a:rPr lang="en-US" dirty="0" smtClean="0"/>
              <a:t>manifestations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948017"/>
              </p:ext>
            </p:extLst>
          </p:nvPr>
        </p:nvGraphicFramePr>
        <p:xfrm>
          <a:off x="457200" y="2294880"/>
          <a:ext cx="8229600" cy="22860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n(%)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Status</a:t>
                      </a:r>
                      <a:endParaRPr lang="he-IL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kern="1200" dirty="0" smtClean="0">
                          <a:effectLst/>
                        </a:rPr>
                        <a:t>5(83.3%)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smtClean="0">
                          <a:effectLst/>
                        </a:rPr>
                        <a:t>Speech delay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kern="1200" dirty="0" smtClean="0">
                          <a:effectLst/>
                        </a:rPr>
                        <a:t>5(83.3%)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smtClean="0">
                          <a:effectLst/>
                        </a:rPr>
                        <a:t>coarse facial features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kern="1200" dirty="0" smtClean="0">
                          <a:effectLst/>
                        </a:rPr>
                        <a:t>3(50%)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smtClean="0">
                          <a:effectLst/>
                        </a:rPr>
                        <a:t>hyperactivity 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kern="1200" dirty="0" smtClean="0">
                          <a:effectLst/>
                        </a:rPr>
                        <a:t>1(16.7%)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smtClean="0">
                          <a:effectLst/>
                        </a:rPr>
                        <a:t>sleep disruption </a:t>
                      </a:r>
                      <a:endParaRPr lang="he-I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484784"/>
            <a:ext cx="10081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Table 1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425550"/>
            <a:ext cx="6120680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Early clinical manifestations leading to parents' suspicion of illness (N=6)</a:t>
            </a:r>
          </a:p>
          <a:p>
            <a:pPr algn="l" rtl="0"/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684140" cy="19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8" y="4670581"/>
            <a:ext cx="2043672" cy="204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Main </a:t>
            </a:r>
            <a:r>
              <a:rPr lang="en-US" dirty="0"/>
              <a:t>cause for medical inquiry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648459"/>
              </p:ext>
            </p:extLst>
          </p:nvPr>
        </p:nvGraphicFramePr>
        <p:xfrm>
          <a:off x="457200" y="2294880"/>
          <a:ext cx="8229600" cy="265684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n(%)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Status</a:t>
                      </a:r>
                      <a:endParaRPr lang="he-IL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kern="1200" dirty="0" smtClean="0">
                          <a:effectLst/>
                        </a:rPr>
                        <a:t>4(57.14%)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Developmental delay 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kern="1200" dirty="0" smtClean="0">
                          <a:effectLst/>
                        </a:rPr>
                        <a:t>3(42.86%)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sibling diagnosis 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484784"/>
            <a:ext cx="10081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Table 2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425550"/>
            <a:ext cx="6120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Main cause for medical inquiry (N=7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29309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Results Symptoms </a:t>
            </a:r>
            <a:r>
              <a:rPr lang="en-US" dirty="0"/>
              <a:t>as observed by parents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796834"/>
              </p:ext>
            </p:extLst>
          </p:nvPr>
        </p:nvGraphicFramePr>
        <p:xfrm>
          <a:off x="395536" y="1412777"/>
          <a:ext cx="8640960" cy="47548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2721493"/>
                <a:gridCol w="2210841"/>
                <a:gridCol w="3708626"/>
              </a:tblGrid>
              <a:tr h="383464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Delgadillo et al. 2013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n(%)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Status</a:t>
                      </a:r>
                      <a:endParaRPr lang="he-IL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44%</a:t>
                      </a:r>
                      <a:endParaRPr lang="he-I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kern="1200" dirty="0" smtClean="0">
                          <a:effectLst/>
                        </a:rPr>
                        <a:t>7(100%)</a:t>
                      </a:r>
                      <a:endParaRPr lang="he-I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 Disorders</a:t>
                      </a:r>
                      <a:endParaRPr lang="he-IL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65%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kern="1200" dirty="0" smtClean="0">
                          <a:effectLst/>
                        </a:rPr>
                        <a:t>7(100%)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Hyperactivity</a:t>
                      </a:r>
                      <a:endParaRPr lang="he-IL" sz="2000" b="1" dirty="0"/>
                    </a:p>
                  </a:txBody>
                  <a:tcPr/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50%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3(42.86%)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Diarrhea</a:t>
                      </a:r>
                      <a:endParaRPr lang="he-IL" sz="2000" dirty="0"/>
                    </a:p>
                  </a:txBody>
                  <a:tcPr/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7(100%)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Recurrent Infections</a:t>
                      </a:r>
                      <a:endParaRPr lang="he-IL" sz="2000" b="1" dirty="0"/>
                    </a:p>
                  </a:txBody>
                  <a:tcPr/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46%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4(57.14%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Recurrent Ear Infections</a:t>
                      </a:r>
                      <a:endParaRPr lang="he-IL" sz="2000" dirty="0"/>
                    </a:p>
                  </a:txBody>
                  <a:tcPr/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6(85.7%)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Recurrent Pneumonia</a:t>
                      </a:r>
                      <a:endParaRPr lang="he-IL" sz="2000" dirty="0"/>
                    </a:p>
                  </a:txBody>
                  <a:tcPr/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85%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6(85.7%)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Speech Delay</a:t>
                      </a:r>
                      <a:endParaRPr lang="he-IL" sz="2000" dirty="0"/>
                    </a:p>
                  </a:txBody>
                  <a:tcPr/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7% (Inguinal hernia)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3(42.86%)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Hernia</a:t>
                      </a:r>
                      <a:endParaRPr lang="he-IL" sz="2000" dirty="0"/>
                    </a:p>
                  </a:txBody>
                  <a:tcPr/>
                </a:tc>
              </a:tr>
              <a:tr h="394279">
                <a:tc>
                  <a:txBody>
                    <a:bodyPr/>
                    <a:lstStyle/>
                    <a:p>
                      <a:pPr algn="r" rtl="0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7(100%)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General Developmental Delay</a:t>
                      </a:r>
                      <a:endParaRPr lang="he-IL" sz="2000" b="1" dirty="0"/>
                    </a:p>
                  </a:txBody>
                  <a:tcPr/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2(28.57%)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Skeletal abnormalities </a:t>
                      </a:r>
                      <a:endParaRPr lang="he-IL" sz="2000" dirty="0"/>
                    </a:p>
                  </a:txBody>
                  <a:tcPr/>
                </a:tc>
              </a:tr>
              <a:tr h="383464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78%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5(71.42%)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Coarse facial features </a:t>
                      </a:r>
                      <a:endParaRPr lang="he-I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967954"/>
            <a:ext cx="10081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Table 3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908720"/>
            <a:ext cx="6120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Symptoms as observed by </a:t>
            </a:r>
            <a:r>
              <a:rPr lang="en-US" sz="2000" dirty="0" smtClean="0"/>
              <a:t>parents (N=7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2"/>
          <p:cNvSpPr/>
          <p:nvPr/>
        </p:nvSpPr>
        <p:spPr>
          <a:xfrm>
            <a:off x="69887" y="6453336"/>
            <a:ext cx="7249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err="1" smtClean="0"/>
              <a:t>Delgadillo</a:t>
            </a:r>
            <a:r>
              <a:rPr lang="en-GB" dirty="0" smtClean="0"/>
              <a:t> et al. </a:t>
            </a:r>
            <a:r>
              <a:rPr lang="en-GB" dirty="0" err="1" smtClean="0"/>
              <a:t>Orphanet</a:t>
            </a:r>
            <a:r>
              <a:rPr lang="en-GB" dirty="0" smtClean="0"/>
              <a:t> Journal of Rare Diseases 2013, 8:189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Results Surgeries</a:t>
            </a:r>
            <a:endParaRPr lang="he-IL" dirty="0"/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707317"/>
              </p:ext>
            </p:extLst>
          </p:nvPr>
        </p:nvGraphicFramePr>
        <p:xfrm>
          <a:off x="179512" y="1124744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914215" cy="12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Sleep Disorders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583084"/>
              </p:ext>
            </p:extLst>
          </p:nvPr>
        </p:nvGraphicFramePr>
        <p:xfrm>
          <a:off x="457200" y="2060848"/>
          <a:ext cx="8229600" cy="11887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n(%)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Status</a:t>
                      </a:r>
                      <a:endParaRPr lang="he-IL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000" kern="1200" dirty="0" smtClean="0">
                          <a:effectLst/>
                        </a:rPr>
                        <a:t>7(100%)</a:t>
                      </a:r>
                      <a:endParaRPr lang="he-I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 Disorders</a:t>
                      </a:r>
                      <a:endParaRPr lang="he-IL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7</a:t>
                      </a:r>
                      <a:r>
                        <a:rPr lang="en-US" sz="2000" baseline="0" dirty="0" smtClean="0"/>
                        <a:t>(</a:t>
                      </a:r>
                      <a:r>
                        <a:rPr lang="en-US" sz="2000" dirty="0" smtClean="0"/>
                        <a:t>4.785 h)</a:t>
                      </a:r>
                      <a:endParaRPr lang="he-I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Average length</a:t>
                      </a:r>
                      <a:r>
                        <a:rPr lang="en-US" sz="2000" baseline="0" dirty="0" smtClean="0"/>
                        <a:t> of uninterrupted sleep </a:t>
                      </a:r>
                      <a:endParaRPr lang="he-I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484784"/>
            <a:ext cx="10081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Table 4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425550"/>
            <a:ext cx="6120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Sleep </a:t>
            </a:r>
            <a:r>
              <a:rPr lang="en-US" sz="2000" dirty="0" smtClean="0"/>
              <a:t>Disorders (</a:t>
            </a:r>
            <a:r>
              <a:rPr lang="en-US" sz="2000" dirty="0"/>
              <a:t>N=7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8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599226"/>
              </p:ext>
            </p:extLst>
          </p:nvPr>
        </p:nvGraphicFramePr>
        <p:xfrm>
          <a:off x="457200" y="4487520"/>
          <a:ext cx="8229600" cy="11887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n(%)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Status</a:t>
                      </a:r>
                      <a:endParaRPr lang="he-IL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000" kern="1200" dirty="0" smtClean="0">
                          <a:effectLst/>
                        </a:rPr>
                        <a:t>4(57.14%)</a:t>
                      </a:r>
                      <a:endParaRPr lang="he-IL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Since Birth</a:t>
                      </a:r>
                      <a:endParaRPr lang="he-IL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3(42.82%)</a:t>
                      </a:r>
                      <a:endParaRPr lang="he-IL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Between the ages of 3-4Y</a:t>
                      </a:r>
                      <a:endParaRPr lang="he-IL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677424"/>
            <a:ext cx="10081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Table 5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618190"/>
            <a:ext cx="6120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Onset of sleep </a:t>
            </a:r>
            <a:r>
              <a:rPr lang="en-US" sz="2000" dirty="0" smtClean="0"/>
              <a:t>Disorders (N=7)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69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284895"/>
              </p:ext>
            </p:extLst>
          </p:nvPr>
        </p:nvGraphicFramePr>
        <p:xfrm>
          <a:off x="457200" y="2294880"/>
          <a:ext cx="8229600" cy="4297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n(%)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Status</a:t>
                      </a:r>
                      <a:endParaRPr lang="he-IL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kern="1200" dirty="0" smtClean="0">
                          <a:effectLst/>
                        </a:rPr>
                        <a:t>7(100%)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Hyperactivity</a:t>
                      </a:r>
                      <a:endParaRPr lang="he-IL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2(28.57%)</a:t>
                      </a:r>
                      <a:endParaRPr lang="he-IL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Aggressive behavior towards others</a:t>
                      </a:r>
                      <a:endParaRPr lang="he-IL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1(14.28%)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Aggressive behavior towards one’s self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7(100%)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Smile</a:t>
                      </a:r>
                      <a:r>
                        <a:rPr lang="en-US" sz="2400" baseline="0" dirty="0" smtClean="0"/>
                        <a:t> a lot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4(57.14%)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Cry for no apparent reason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3(42.86%)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Timid or fearful (compared to siblings)</a:t>
                      </a:r>
                      <a:endParaRPr lang="he-IL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484784"/>
            <a:ext cx="100811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Table 6</a:t>
            </a:r>
            <a:endParaRPr lang="he-I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425550"/>
            <a:ext cx="6120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Behavioral (N=7)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7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Psychomotor development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milestones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Average Age walking 13.6 months (5/5)</a:t>
            </a:r>
          </a:p>
          <a:p>
            <a:pPr algn="l" rtl="0"/>
            <a:r>
              <a:rPr lang="en-US" dirty="0" smtClean="0"/>
              <a:t>None of the children are currently Toilet trained 0/6</a:t>
            </a:r>
          </a:p>
          <a:p>
            <a:pPr algn="l" rtl="0"/>
            <a:r>
              <a:rPr lang="en-US" dirty="0" smtClean="0"/>
              <a:t>Previously  only one child was toilet trained 1/6</a:t>
            </a: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365104"/>
            <a:ext cx="2925854" cy="20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time from first medical inquiry till diagnosis should be shortened (2.583 years in average)</a:t>
            </a:r>
          </a:p>
          <a:p>
            <a:pPr algn="l" rtl="0"/>
            <a:r>
              <a:rPr lang="en-US" dirty="0" smtClean="0"/>
              <a:t> General Developmental delay</a:t>
            </a:r>
            <a:r>
              <a:rPr lang="en-US" dirty="0"/>
              <a:t>, Recurrent </a:t>
            </a:r>
            <a:r>
              <a:rPr lang="en-US" dirty="0" smtClean="0"/>
              <a:t>infection</a:t>
            </a:r>
            <a:r>
              <a:rPr lang="en-US" dirty="0"/>
              <a:t>, Sleep d</a:t>
            </a:r>
            <a:r>
              <a:rPr lang="en-US" dirty="0" smtClean="0"/>
              <a:t>isorders, Hyperactivity and decreased hearing were observed in all diagnosed  children</a:t>
            </a:r>
          </a:p>
          <a:p>
            <a:pPr algn="l" rtl="0"/>
            <a:r>
              <a:rPr lang="en-US" dirty="0" smtClean="0"/>
              <a:t>Otorhinolaryngology</a:t>
            </a:r>
            <a:r>
              <a:rPr lang="he-IL" dirty="0" smtClean="0"/>
              <a:t> </a:t>
            </a:r>
            <a:r>
              <a:rPr lang="en-US" dirty="0" smtClean="0"/>
              <a:t>surgeries are  extremely common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80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III  or </a:t>
            </a:r>
            <a:r>
              <a:rPr lang="en-US" dirty="0" err="1"/>
              <a:t>Sanfilippo</a:t>
            </a:r>
            <a:r>
              <a:rPr lang="en-US" dirty="0"/>
              <a:t> syndrome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Mucopolysaccharidosis</a:t>
            </a:r>
            <a:r>
              <a:rPr lang="en-US" dirty="0"/>
              <a:t> type III is a group of five autosomal recessive lysosomal storage disorders leading to tissue accumulation of </a:t>
            </a:r>
            <a:r>
              <a:rPr lang="en-US" dirty="0" err="1"/>
              <a:t>heparan</a:t>
            </a:r>
            <a:r>
              <a:rPr lang="en-US" dirty="0"/>
              <a:t> </a:t>
            </a:r>
            <a:r>
              <a:rPr lang="en-US" dirty="0" smtClean="0"/>
              <a:t>sulfate</a:t>
            </a:r>
          </a:p>
          <a:p>
            <a:pPr algn="l" rtl="0"/>
            <a:r>
              <a:rPr lang="en-US" dirty="0"/>
              <a:t>In the USA estimated incidence </a:t>
            </a:r>
            <a:r>
              <a:rPr lang="en-US" dirty="0" smtClean="0"/>
              <a:t>types </a:t>
            </a:r>
            <a:r>
              <a:rPr lang="en-US" dirty="0"/>
              <a:t>combined is 1 in 70,000 </a:t>
            </a:r>
            <a:r>
              <a:rPr lang="en-US" dirty="0" smtClean="0"/>
              <a:t>newborns.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1800200" cy="193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4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There is a need for </a:t>
            </a:r>
            <a:r>
              <a:rPr lang="en-US" b="1" dirty="0" smtClean="0"/>
              <a:t>earlier</a:t>
            </a:r>
            <a:r>
              <a:rPr lang="en-US" dirty="0" smtClean="0"/>
              <a:t> diagnosis for adequate and timely  genetic counseling</a:t>
            </a:r>
            <a:r>
              <a:rPr lang="en-US" dirty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MPS III children frequently undergo ENT surgeries; ENT physician might be key for early diagnosis</a:t>
            </a:r>
          </a:p>
          <a:p>
            <a:pPr algn="l" rtl="0"/>
            <a:r>
              <a:rPr lang="en-US" dirty="0" smtClean="0"/>
              <a:t>There is a lot of </a:t>
            </a:r>
            <a:r>
              <a:rPr lang="en-US" b="1" dirty="0" smtClean="0"/>
              <a:t>similarity</a:t>
            </a:r>
            <a:r>
              <a:rPr lang="en-US" dirty="0" smtClean="0"/>
              <a:t> in the clinical manifestation between  affected kids and yet </a:t>
            </a:r>
            <a:r>
              <a:rPr lang="en-US" b="1" dirty="0" smtClean="0"/>
              <a:t>differences</a:t>
            </a:r>
            <a:r>
              <a:rPr lang="en-US" dirty="0" smtClean="0"/>
              <a:t>  even within the </a:t>
            </a:r>
            <a:br>
              <a:rPr lang="en-US" dirty="0" smtClean="0"/>
            </a:br>
            <a:r>
              <a:rPr lang="en-US" dirty="0" smtClean="0"/>
              <a:t>same family.</a:t>
            </a:r>
            <a:endParaRPr lang="he-I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56812"/>
            <a:ext cx="2683892" cy="162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0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Future Goals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Interviewing families from northern districts.</a:t>
            </a:r>
          </a:p>
          <a:p>
            <a:pPr algn="l" rtl="0"/>
            <a:r>
              <a:rPr lang="en-US" dirty="0" smtClean="0"/>
              <a:t>Analyzing the data for a future article and a possible case study of the new MPS IIIA mutation first described here.</a:t>
            </a:r>
            <a:endParaRPr lang="he-I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3052210" cy="20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5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" y="476672"/>
            <a:ext cx="904965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0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How to </a:t>
            </a:r>
            <a:r>
              <a:rPr lang="en-US" dirty="0"/>
              <a:t>design </a:t>
            </a:r>
            <a:r>
              <a:rPr lang="en-US" dirty="0" smtClean="0"/>
              <a:t>a questionnaire study</a:t>
            </a:r>
          </a:p>
          <a:p>
            <a:pPr algn="l" rtl="0"/>
            <a:r>
              <a:rPr lang="en-US" dirty="0" smtClean="0"/>
              <a:t>About the workings and proceedings of the Helsinki committee.</a:t>
            </a:r>
          </a:p>
          <a:p>
            <a:pPr algn="l" rtl="0"/>
            <a:r>
              <a:rPr lang="en-US" dirty="0" smtClean="0"/>
              <a:t>Team work</a:t>
            </a:r>
          </a:p>
          <a:p>
            <a:pPr algn="l" rtl="0"/>
            <a:r>
              <a:rPr lang="en-US" dirty="0" smtClean="0"/>
              <a:t>How a amazing and strong parents can be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982838" cy="22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/>
              <a:t>Prof. </a:t>
            </a:r>
            <a:r>
              <a:rPr lang="en-US" dirty="0" err="1" smtClean="0"/>
              <a:t>Raas</a:t>
            </a:r>
            <a:r>
              <a:rPr lang="en-US" dirty="0" smtClean="0"/>
              <a:t>-Rothschild</a:t>
            </a:r>
          </a:p>
          <a:p>
            <a:pPr algn="l" rtl="0"/>
            <a:r>
              <a:rPr lang="en-US" dirty="0" smtClean="0"/>
              <a:t>Dr. </a:t>
            </a:r>
            <a:r>
              <a:rPr lang="en-US" dirty="0" err="1" smtClean="0"/>
              <a:t>Pode-Shakked</a:t>
            </a:r>
            <a:endParaRPr lang="en-US" dirty="0" smtClean="0"/>
          </a:p>
          <a:p>
            <a:pPr algn="l" rtl="0"/>
            <a:r>
              <a:rPr lang="en-US" dirty="0" smtClean="0"/>
              <a:t>Ms. Levi</a:t>
            </a:r>
          </a:p>
          <a:p>
            <a:pPr algn="l" rtl="0"/>
            <a:r>
              <a:rPr lang="en-US" dirty="0" smtClean="0"/>
              <a:t>Prof. Achiron</a:t>
            </a:r>
          </a:p>
          <a:p>
            <a:pPr algn="l" rtl="0"/>
            <a:r>
              <a:rPr lang="en-US" dirty="0" smtClean="0"/>
              <a:t>Ms. Rot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97560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544616" cy="430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MPS III subtypes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9257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700808"/>
            <a:ext cx="5482952" cy="341724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err="1" smtClean="0"/>
              <a:t>Sulfamidase</a:t>
            </a:r>
            <a:r>
              <a:rPr lang="en-US" sz="2800" dirty="0" smtClean="0"/>
              <a:t> (</a:t>
            </a:r>
            <a:r>
              <a:rPr lang="en-US" sz="2800" b="1" dirty="0" smtClean="0"/>
              <a:t>MPS IIIA</a:t>
            </a:r>
            <a:r>
              <a:rPr lang="en-US" sz="2800" dirty="0" smtClean="0"/>
              <a:t>); </a:t>
            </a:r>
          </a:p>
          <a:p>
            <a:pPr algn="l" rtl="0"/>
            <a:r>
              <a:rPr lang="el-GR" sz="2800" dirty="0" smtClean="0"/>
              <a:t>α-</a:t>
            </a:r>
            <a:r>
              <a:rPr lang="en-US" sz="2800" dirty="0" smtClean="0"/>
              <a:t>N-</a:t>
            </a:r>
            <a:r>
              <a:rPr lang="en-US" sz="2800" dirty="0" err="1" smtClean="0"/>
              <a:t>acetylglucosaminidase</a:t>
            </a:r>
            <a:r>
              <a:rPr lang="en-US" sz="2800" dirty="0" smtClean="0"/>
              <a:t> (NAGLU, </a:t>
            </a:r>
            <a:r>
              <a:rPr lang="en-US" sz="2800" b="1" dirty="0" smtClean="0"/>
              <a:t>MPS IIIB</a:t>
            </a:r>
            <a:r>
              <a:rPr lang="en-US" sz="2800" dirty="0" smtClean="0"/>
              <a:t>);</a:t>
            </a:r>
          </a:p>
          <a:p>
            <a:pPr algn="l" rtl="0"/>
            <a:r>
              <a:rPr lang="en-US" sz="2800" dirty="0" err="1" smtClean="0"/>
              <a:t>Heparan</a:t>
            </a:r>
            <a:r>
              <a:rPr lang="en-US" sz="2800" dirty="0" smtClean="0"/>
              <a:t> acetyl CoA (HGSNAT, </a:t>
            </a:r>
            <a:r>
              <a:rPr lang="en-US" sz="2800" b="1" dirty="0" smtClean="0"/>
              <a:t>MPS IIIC</a:t>
            </a:r>
            <a:r>
              <a:rPr lang="en-US" sz="2800" dirty="0" smtClean="0"/>
              <a:t>);</a:t>
            </a:r>
          </a:p>
          <a:p>
            <a:pPr algn="l" rtl="0"/>
            <a:r>
              <a:rPr lang="en-US" sz="2800" dirty="0" smtClean="0"/>
              <a:t> N-</a:t>
            </a:r>
            <a:r>
              <a:rPr lang="en-US" sz="2800" dirty="0" err="1" smtClean="0"/>
              <a:t>acetylglucosamine</a:t>
            </a:r>
            <a:r>
              <a:rPr lang="en-US" sz="2800" dirty="0" smtClean="0"/>
              <a:t> 6-sulfatase (GNS, </a:t>
            </a:r>
            <a:r>
              <a:rPr lang="en-US" sz="2800" b="1" dirty="0" smtClean="0"/>
              <a:t>MPS IIID</a:t>
            </a:r>
            <a:r>
              <a:rPr lang="en-US" sz="2800" dirty="0" smtClean="0"/>
              <a:t>); </a:t>
            </a:r>
          </a:p>
          <a:p>
            <a:pPr algn="l" rtl="0"/>
            <a:r>
              <a:rPr lang="en-US" sz="2800" dirty="0" smtClean="0"/>
              <a:t>N-glucosamine 3-O-sulfatase (arylsulfatase G or ARSG, the currently putative </a:t>
            </a:r>
            <a:r>
              <a:rPr lang="en-US" sz="2800" b="1" dirty="0" smtClean="0"/>
              <a:t>MPS IIIE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74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clinical symptoms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Progressive disorder</a:t>
            </a:r>
            <a:endParaRPr lang="he-IL" dirty="0"/>
          </a:p>
          <a:p>
            <a:pPr algn="l" rtl="0"/>
            <a:r>
              <a:rPr lang="en-US" dirty="0" smtClean="0"/>
              <a:t>Mental retardation</a:t>
            </a:r>
          </a:p>
          <a:p>
            <a:pPr algn="l" rtl="0"/>
            <a:r>
              <a:rPr lang="en-US" dirty="0" smtClean="0"/>
              <a:t>Hyperactivity</a:t>
            </a:r>
          </a:p>
          <a:p>
            <a:pPr algn="l" rtl="0"/>
            <a:r>
              <a:rPr lang="en-US" dirty="0" smtClean="0"/>
              <a:t>Sleep disorders</a:t>
            </a:r>
          </a:p>
          <a:p>
            <a:pPr algn="l" rtl="0"/>
            <a:r>
              <a:rPr lang="en-US" dirty="0" smtClean="0"/>
              <a:t>Coarse facial features</a:t>
            </a:r>
          </a:p>
          <a:p>
            <a:pPr algn="l" rtl="0"/>
            <a:r>
              <a:rPr lang="en-US" dirty="0"/>
              <a:t>D</a:t>
            </a:r>
            <a:r>
              <a:rPr lang="en-US" dirty="0" smtClean="0"/>
              <a:t>egenerative joint disease</a:t>
            </a:r>
          </a:p>
          <a:p>
            <a:pPr algn="l" rtl="0"/>
            <a:r>
              <a:rPr lang="en-US" dirty="0" smtClean="0"/>
              <a:t>Hepatosplenomegaly</a:t>
            </a:r>
          </a:p>
          <a:p>
            <a:pPr algn="l" rtl="0"/>
            <a:r>
              <a:rPr lang="en-US" dirty="0" smtClean="0"/>
              <a:t>Macrocephaly </a:t>
            </a:r>
          </a:p>
          <a:p>
            <a:pPr algn="l" rtl="0"/>
            <a:r>
              <a:rPr lang="en-US" dirty="0" smtClean="0"/>
              <a:t>Inguinal hernia </a:t>
            </a:r>
          </a:p>
          <a:p>
            <a:pPr algn="l" rtl="0"/>
            <a:r>
              <a:rPr lang="en-US" dirty="0" smtClean="0"/>
              <a:t>Hearing loss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3"/>
          <a:stretch/>
        </p:blipFill>
        <p:spPr bwMode="auto">
          <a:xfrm>
            <a:off x="5364088" y="2348880"/>
            <a:ext cx="2939341" cy="355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69887" y="6516052"/>
            <a:ext cx="7249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err="1" smtClean="0"/>
              <a:t>Delgadillo</a:t>
            </a:r>
            <a:r>
              <a:rPr lang="en-GB" dirty="0" smtClean="0"/>
              <a:t> et al. </a:t>
            </a:r>
            <a:r>
              <a:rPr lang="en-GB" dirty="0" err="1" smtClean="0"/>
              <a:t>Orphanet</a:t>
            </a:r>
            <a:r>
              <a:rPr lang="en-GB" dirty="0" smtClean="0"/>
              <a:t> Journal of Rare Diseases 2013, 8:189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007" t="16607" r="7835" b="8929"/>
          <a:stretch>
            <a:fillRect/>
          </a:stretch>
        </p:blipFill>
        <p:spPr bwMode="auto">
          <a:xfrm>
            <a:off x="48477" y="587829"/>
            <a:ext cx="9047046" cy="58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887" y="6516052"/>
            <a:ext cx="7249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err="1" smtClean="0"/>
              <a:t>Delgadillo</a:t>
            </a:r>
            <a:r>
              <a:rPr lang="en-GB" dirty="0" smtClean="0"/>
              <a:t> et al. </a:t>
            </a:r>
            <a:r>
              <a:rPr lang="en-GB" dirty="0" err="1" smtClean="0"/>
              <a:t>Orphanet</a:t>
            </a:r>
            <a:r>
              <a:rPr lang="en-GB" dirty="0" smtClean="0"/>
              <a:t> Journal of Rare Diseases 2013, 8:189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Study objectives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56992"/>
          </a:xfrm>
        </p:spPr>
        <p:txBody>
          <a:bodyPr/>
          <a:lstStyle/>
          <a:p>
            <a:pPr algn="l" rtl="0"/>
            <a:r>
              <a:rPr lang="en-US" b="1" dirty="0" smtClean="0"/>
              <a:t>Perspective </a:t>
            </a:r>
            <a:r>
              <a:rPr lang="en-US" b="1" dirty="0"/>
              <a:t>of </a:t>
            </a:r>
            <a:r>
              <a:rPr lang="en-US" b="1" dirty="0" smtClean="0"/>
              <a:t>parents of MPS III </a:t>
            </a:r>
            <a:r>
              <a:rPr lang="en-US" dirty="0" smtClean="0"/>
              <a:t>affected children.</a:t>
            </a:r>
          </a:p>
          <a:p>
            <a:pPr algn="l" rtl="0"/>
            <a:r>
              <a:rPr lang="en-US" dirty="0" smtClean="0"/>
              <a:t>Understanding the </a:t>
            </a:r>
            <a:r>
              <a:rPr lang="en-US" b="1" dirty="0" smtClean="0"/>
              <a:t>natural history </a:t>
            </a:r>
            <a:r>
              <a:rPr lang="en-US" dirty="0"/>
              <a:t>of </a:t>
            </a:r>
            <a:r>
              <a:rPr lang="en-US" dirty="0" smtClean="0"/>
              <a:t>MPSIII affected in Israel </a:t>
            </a:r>
          </a:p>
          <a:p>
            <a:pPr algn="l" rtl="0"/>
            <a:r>
              <a:rPr lang="en-US" dirty="0" smtClean="0"/>
              <a:t>Discovering the common subtypes and genetic mutations of MPSIII in Israel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2376264" cy="17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7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64704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63483"/>
            <a:ext cx="8229600" cy="4793752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/>
              <a:t>Limited knowledge of natural history</a:t>
            </a:r>
          </a:p>
          <a:p>
            <a:pPr algn="l" rtl="0"/>
            <a:r>
              <a:rPr lang="en-US" dirty="0" smtClean="0"/>
              <a:t>Better understanding of the symptoms- allowing better treatment option and better quality of life.</a:t>
            </a:r>
          </a:p>
          <a:p>
            <a:pPr algn="l" rtl="0"/>
            <a:r>
              <a:rPr lang="en-US" dirty="0" smtClean="0"/>
              <a:t> Effectiveness: </a:t>
            </a:r>
          </a:p>
          <a:p>
            <a:pPr lvl="1" algn="l" rtl="0"/>
            <a:r>
              <a:rPr lang="en-US" sz="3200" dirty="0" smtClean="0"/>
              <a:t>What are the outcomes?</a:t>
            </a:r>
          </a:p>
          <a:p>
            <a:pPr lvl="1" algn="l" rtl="0"/>
            <a:r>
              <a:rPr lang="en-US" sz="3200" dirty="0" smtClean="0"/>
              <a:t>What is a meaningful change ? </a:t>
            </a:r>
            <a:endParaRPr lang="en-US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3556" t="20625" r="18576" b="16875"/>
          <a:stretch>
            <a:fillRect/>
          </a:stretch>
        </p:blipFill>
        <p:spPr bwMode="auto">
          <a:xfrm>
            <a:off x="5724128" y="11103"/>
            <a:ext cx="3322062" cy="172000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3556" t="18125" r="19479" b="8304"/>
          <a:stretch>
            <a:fillRect/>
          </a:stretch>
        </p:blipFill>
        <p:spPr bwMode="auto">
          <a:xfrm>
            <a:off x="6663343" y="3655526"/>
            <a:ext cx="2173116" cy="1342315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5536" b="10714"/>
          <a:stretch>
            <a:fillRect/>
          </a:stretch>
        </p:blipFill>
        <p:spPr bwMode="auto">
          <a:xfrm>
            <a:off x="3282564" y="5696269"/>
            <a:ext cx="2729595" cy="113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9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algn="l" rtl="0"/>
            <a:r>
              <a:rPr lang="en-US" dirty="0" smtClean="0"/>
              <a:t>Retrospective questionnaire study</a:t>
            </a:r>
          </a:p>
          <a:p>
            <a:pPr algn="l" rtl="0"/>
            <a:r>
              <a:rPr lang="en-US" dirty="0" smtClean="0"/>
              <a:t>Self-made questionnaire based on the literature</a:t>
            </a:r>
          </a:p>
          <a:p>
            <a:pPr algn="l" rtl="0"/>
            <a:r>
              <a:rPr lang="en-US" dirty="0" smtClean="0"/>
              <a:t>Families </a:t>
            </a:r>
            <a:r>
              <a:rPr lang="en-US" dirty="0"/>
              <a:t>were interviewed by using a detailed </a:t>
            </a:r>
            <a:r>
              <a:rPr lang="en-US" dirty="0" smtClean="0"/>
              <a:t>questionnaire </a:t>
            </a:r>
            <a:r>
              <a:rPr lang="en-US" dirty="0"/>
              <a:t>that covered </a:t>
            </a:r>
            <a:r>
              <a:rPr lang="en-US" dirty="0" smtClean="0"/>
              <a:t>different aspects </a:t>
            </a:r>
            <a:r>
              <a:rPr lang="en-US" dirty="0"/>
              <a:t>of the </a:t>
            </a:r>
            <a:r>
              <a:rPr lang="en-US" dirty="0" smtClean="0"/>
              <a:t>disease: neurological</a:t>
            </a:r>
            <a:r>
              <a:rPr lang="en-US" dirty="0"/>
              <a:t>, behavioral, Immunological, congenital </a:t>
            </a:r>
            <a:r>
              <a:rPr lang="en-US" dirty="0" smtClean="0"/>
              <a:t>malformation, </a:t>
            </a:r>
            <a:r>
              <a:rPr lang="en-US" dirty="0" err="1"/>
              <a:t>etc</a:t>
            </a:r>
            <a:r>
              <a:rPr lang="en-US" dirty="0"/>
              <a:t>…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317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Inclusion </a:t>
            </a:r>
            <a:r>
              <a:rPr lang="en-US" dirty="0" smtClean="0"/>
              <a:t>criteria: Children diagnosed with </a:t>
            </a:r>
            <a:r>
              <a:rPr lang="en-US" dirty="0"/>
              <a:t>MPS III by Laboratory </a:t>
            </a:r>
            <a:r>
              <a:rPr lang="en-US" dirty="0" smtClean="0"/>
              <a:t>Studies and known mutation by genetic sequencing</a:t>
            </a:r>
          </a:p>
          <a:p>
            <a:pPr algn="l" rtl="0"/>
            <a:r>
              <a:rPr lang="en-US" dirty="0"/>
              <a:t>Exclusion </a:t>
            </a:r>
            <a:r>
              <a:rPr lang="en-US" dirty="0" smtClean="0"/>
              <a:t>criteria: Unknown genetic Mutation</a:t>
            </a:r>
            <a:endParaRPr lang="he-I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067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951</Words>
  <Application>Microsoft Office PowerPoint</Application>
  <PresentationFormat>‫הצגה על המסך (4:3)</PresentationFormat>
  <Paragraphs>231</Paragraphs>
  <Slides>25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6" baseType="lpstr">
      <vt:lpstr>ערכת נושא Office</vt:lpstr>
      <vt:lpstr>What can we learn from the parents of children affected with  MPS III in Israel ?</vt:lpstr>
      <vt:lpstr>MPS III  or Sanfilippo syndrome</vt:lpstr>
      <vt:lpstr>MPS III subtypes</vt:lpstr>
      <vt:lpstr>Known clinical symptoms</vt:lpstr>
      <vt:lpstr>מצגת של PowerPoint</vt:lpstr>
      <vt:lpstr> Study objectives</vt:lpstr>
      <vt:lpstr>Challenges</vt:lpstr>
      <vt:lpstr>METHODS</vt:lpstr>
      <vt:lpstr>METHODS</vt:lpstr>
      <vt:lpstr> Study population</vt:lpstr>
      <vt:lpstr>Results Diagnosis</vt:lpstr>
      <vt:lpstr>Results Early clinical manifestations</vt:lpstr>
      <vt:lpstr>Results Main cause for medical inquiry</vt:lpstr>
      <vt:lpstr> Results Symptoms as observed by parents</vt:lpstr>
      <vt:lpstr> Results Surgeries</vt:lpstr>
      <vt:lpstr>Results Sleep Disorders</vt:lpstr>
      <vt:lpstr>Behavioral</vt:lpstr>
      <vt:lpstr>Psychomotor development  milestones</vt:lpstr>
      <vt:lpstr>CONCLUSIONS</vt:lpstr>
      <vt:lpstr>Discussion</vt:lpstr>
      <vt:lpstr> Future Goals</vt:lpstr>
      <vt:lpstr>מצגת של PowerPoint</vt:lpstr>
      <vt:lpstr>What I learned </vt:lpstr>
      <vt:lpstr>Thanks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Shiri</dc:creator>
  <cp:lastModifiedBy>Shiri</cp:lastModifiedBy>
  <cp:revision>98</cp:revision>
  <cp:lastPrinted>2017-06-28T05:57:28Z</cp:lastPrinted>
  <dcterms:created xsi:type="dcterms:W3CDTF">2017-06-16T05:35:32Z</dcterms:created>
  <dcterms:modified xsi:type="dcterms:W3CDTF">2017-06-29T19:59:54Z</dcterms:modified>
</cp:coreProperties>
</file>