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31"/>
  </p:notesMasterIdLst>
  <p:sldIdLst>
    <p:sldId id="256" r:id="rId2"/>
    <p:sldId id="285" r:id="rId3"/>
    <p:sldId id="286" r:id="rId4"/>
    <p:sldId id="259" r:id="rId5"/>
    <p:sldId id="260" r:id="rId6"/>
    <p:sldId id="261" r:id="rId7"/>
    <p:sldId id="271" r:id="rId8"/>
    <p:sldId id="287" r:id="rId9"/>
    <p:sldId id="276" r:id="rId10"/>
    <p:sldId id="265" r:id="rId11"/>
    <p:sldId id="288" r:id="rId12"/>
    <p:sldId id="289" r:id="rId13"/>
    <p:sldId id="290" r:id="rId14"/>
    <p:sldId id="291" r:id="rId15"/>
    <p:sldId id="292" r:id="rId16"/>
    <p:sldId id="293" r:id="rId17"/>
    <p:sldId id="297" r:id="rId18"/>
    <p:sldId id="294" r:id="rId19"/>
    <p:sldId id="298" r:id="rId20"/>
    <p:sldId id="299" r:id="rId21"/>
    <p:sldId id="300" r:id="rId22"/>
    <p:sldId id="295" r:id="rId23"/>
    <p:sldId id="301" r:id="rId24"/>
    <p:sldId id="304" r:id="rId25"/>
    <p:sldId id="305" r:id="rId26"/>
    <p:sldId id="296" r:id="rId27"/>
    <p:sldId id="308" r:id="rId28"/>
    <p:sldId id="307" r:id="rId29"/>
    <p:sldId id="306" r:id="rId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82" autoAdjust="0"/>
    <p:restoredTop sz="67921" autoAdjust="0"/>
  </p:normalViewPr>
  <p:slideViewPr>
    <p:cSldViewPr>
      <p:cViewPr varScale="1">
        <p:scale>
          <a:sx n="44" d="100"/>
          <a:sy n="44" d="100"/>
        </p:scale>
        <p:origin x="-20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5FE989-16E2-47BE-90FB-54248D9A85DE}" type="datetimeFigureOut">
              <a:rPr lang="he-IL" smtClean="0"/>
              <a:pPr/>
              <a:t>א'/אייר/תשע"ד</a:t>
            </a:fld>
            <a:endParaRPr lang="he-I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FBAAB5-DA20-4523-A943-C142DA9F1116}" type="slidenum">
              <a:rPr lang="he-IL" smtClean="0"/>
              <a:pPr/>
              <a:t>‹#›</a:t>
            </a:fld>
            <a:endParaRPr lang="he-IL"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Our game plan today includes introduction and background</a:t>
            </a:r>
            <a:r>
              <a:rPr lang="en-US" baseline="0" dirty="0" smtClean="0"/>
              <a:t> about lung cancer, study’s method, results, and study’s conclusions and vision.</a:t>
            </a:r>
            <a:endParaRPr lang="he-IL" dirty="0"/>
          </a:p>
        </p:txBody>
      </p:sp>
      <p:sp>
        <p:nvSpPr>
          <p:cNvPr id="4" name="Slide Number Placeholder 3"/>
          <p:cNvSpPr>
            <a:spLocks noGrp="1"/>
          </p:cNvSpPr>
          <p:nvPr>
            <p:ph type="sldNum" sz="quarter" idx="10"/>
          </p:nvPr>
        </p:nvSpPr>
        <p:spPr/>
        <p:txBody>
          <a:bodyPr/>
          <a:lstStyle/>
          <a:p>
            <a:fld id="{5AFBAAB5-DA20-4523-A943-C142DA9F1116}" type="slidenum">
              <a:rPr lang="he-IL" smtClean="0"/>
              <a:pPr/>
              <a:t>2</a:t>
            </a:fld>
            <a:endParaRPr lang="he-I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Every</a:t>
            </a:r>
            <a:r>
              <a:rPr lang="en-US" baseline="0" dirty="0" smtClean="0"/>
              <a:t>one – close their eyes and take a deep breath – inhale and exhale. (It’s good for you)</a:t>
            </a:r>
          </a:p>
          <a:p>
            <a:pPr algn="l" rtl="0"/>
            <a:endParaRPr lang="en-US" baseline="0" dirty="0" smtClean="0"/>
          </a:p>
          <a:p>
            <a:pPr algn="l" rtl="0"/>
            <a:r>
              <a:rPr lang="en-US" baseline="0" dirty="0" smtClean="0"/>
              <a:t>What if this simple task was our screening and detecting method ?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11</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Now I would like to talk about Volatile Organic Compounds..</a:t>
            </a:r>
          </a:p>
          <a:p>
            <a:pPr algn="l" rtl="0"/>
            <a:endParaRPr lang="en-US" baseline="0" dirty="0" smtClean="0"/>
          </a:p>
          <a:p>
            <a:pPr algn="l" rtl="0"/>
            <a:r>
              <a:rPr lang="en-US" baseline="0" dirty="0" smtClean="0"/>
              <a:t>VOCs </a:t>
            </a:r>
            <a:r>
              <a:rPr lang="en-US" baseline="0" dirty="0" smtClean="0"/>
              <a:t>are organic chemicals that have a high vapor pressure at ordinary room temperature. Most scents that we smell are VOC’s</a:t>
            </a:r>
            <a:r>
              <a:rPr lang="en-US" baseline="0" dirty="0" smtClean="0"/>
              <a:t>.</a:t>
            </a:r>
          </a:p>
          <a:p>
            <a:pPr algn="l" rtl="0"/>
            <a:endParaRPr lang="en-US" baseline="0" dirty="0" smtClean="0"/>
          </a:p>
          <a:p>
            <a:pPr algn="l" rtl="0"/>
            <a:r>
              <a:rPr lang="en-US" baseline="0" dirty="0" smtClean="0"/>
              <a:t>The hypothesis is that malignant tumors may influence the VOC’s pattern and change it from a normal one. </a:t>
            </a:r>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12</a:t>
            </a:fld>
            <a:endParaRPr lang="he-I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This is a Hypothetical mechanism for the alteration in VOC’s in malignancy. </a:t>
            </a:r>
            <a:endParaRPr lang="en-US" baseline="0" dirty="0" smtClean="0"/>
          </a:p>
          <a:p>
            <a:pPr algn="l" rtl="0"/>
            <a:endParaRPr lang="en-US" baseline="0" dirty="0" smtClean="0"/>
          </a:p>
          <a:p>
            <a:pPr algn="l" rtl="0"/>
            <a:r>
              <a:rPr lang="en-US" baseline="0" dirty="0" smtClean="0"/>
              <a:t>Explanation: </a:t>
            </a:r>
            <a:endParaRPr lang="en-US" baseline="0" dirty="0" smtClean="0"/>
          </a:p>
          <a:p>
            <a:pPr algn="l" rtl="0"/>
            <a:r>
              <a:rPr lang="en-US" baseline="0" dirty="0" smtClean="0"/>
              <a:t>During oxidative stress, ROS and free radicals are excreted from the Mitochondria in the cell, generating volatile </a:t>
            </a:r>
            <a:r>
              <a:rPr lang="en-US" baseline="0" dirty="0" err="1" smtClean="0"/>
              <a:t>Alkanes</a:t>
            </a:r>
            <a:r>
              <a:rPr lang="en-US" baseline="0" dirty="0" smtClean="0"/>
              <a:t> that are emitted in the breath. </a:t>
            </a:r>
          </a:p>
          <a:p>
            <a:pPr algn="l" rtl="0"/>
            <a:r>
              <a:rPr lang="en-US" baseline="0" dirty="0" smtClean="0"/>
              <a:t>In addition, high risk exposure induces cytochrome p450 activity, thus changing the clearance of the VOCs..</a:t>
            </a:r>
          </a:p>
          <a:p>
            <a:pPr algn="l" rtl="0"/>
            <a:endParaRPr lang="en-US" baseline="0" dirty="0" smtClean="0"/>
          </a:p>
          <a:p>
            <a:pPr algn="l" rtl="0"/>
            <a:r>
              <a:rPr lang="en-US" baseline="0" dirty="0" smtClean="0"/>
              <a:t>Carcinoma cells produce ROS at elevated rates.</a:t>
            </a:r>
          </a:p>
          <a:p>
            <a:pPr algn="l" rtl="0"/>
            <a:endParaRPr lang="en-US" baseline="0" dirty="0" smtClean="0"/>
          </a:p>
          <a:p>
            <a:pPr algn="l" rtl="0"/>
            <a:r>
              <a:rPr lang="en-US" baseline="0" dirty="0" smtClean="0"/>
              <a:t>The main goal is to detect the early changes in the VOC’s combination.</a:t>
            </a:r>
          </a:p>
          <a:p>
            <a:pPr algn="l" rtl="0"/>
            <a:endParaRPr lang="en-US" baseline="0" dirty="0" smtClean="0"/>
          </a:p>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endParaRPr lang="en-US" baseline="0" dirty="0" smtClean="0"/>
          </a:p>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13</a:t>
            </a:fld>
            <a:endParaRPr lang="he-I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So how can we distinguish between VOCs of healthy patients vs. lung cancer patients ? </a:t>
            </a:r>
          </a:p>
          <a:p>
            <a:pPr algn="l" rtl="0"/>
            <a:endParaRPr lang="en-US" baseline="0" dirty="0" smtClean="0"/>
          </a:p>
          <a:p>
            <a:pPr algn="l" rtl="0"/>
            <a:r>
              <a:rPr lang="en-US" baseline="0" dirty="0" smtClean="0"/>
              <a:t>In order to do so, we’ll have to be with an extra ordinary sense of smell.</a:t>
            </a:r>
          </a:p>
          <a:p>
            <a:pPr algn="l" rtl="0"/>
            <a:endParaRPr lang="en-US" baseline="0" dirty="0" smtClean="0"/>
          </a:p>
          <a:p>
            <a:pPr algn="l" rtl="0"/>
            <a:r>
              <a:rPr lang="en-US" baseline="0" dirty="0" smtClean="0"/>
              <a:t>In fact, some mammals have an excellent sense of smell, and what would happen if we can harness their special ability for medical purpose ?  </a:t>
            </a:r>
          </a:p>
          <a:p>
            <a:pPr algn="l" rtl="0"/>
            <a:endParaRPr lang="en-US" baseline="0" dirty="0" smtClean="0"/>
          </a:p>
          <a:p>
            <a:pPr algn="l" rtl="0"/>
            <a:endParaRPr lang="en-US" baseline="0" dirty="0" smtClean="0"/>
          </a:p>
        </p:txBody>
      </p:sp>
      <p:sp>
        <p:nvSpPr>
          <p:cNvPr id="4" name="Slide Number Placeholder 3"/>
          <p:cNvSpPr>
            <a:spLocks noGrp="1"/>
          </p:cNvSpPr>
          <p:nvPr>
            <p:ph type="sldNum" sz="quarter" idx="10"/>
          </p:nvPr>
        </p:nvSpPr>
        <p:spPr/>
        <p:txBody>
          <a:bodyPr/>
          <a:lstStyle/>
          <a:p>
            <a:fld id="{5AFBAAB5-DA20-4523-A943-C142DA9F1116}" type="slidenum">
              <a:rPr lang="he-IL" smtClean="0"/>
              <a:pPr/>
              <a:t>14</a:t>
            </a:fld>
            <a:endParaRPr lang="he-I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In one anecdotal study, researches used trained wolf dogs to detect lung cancer. They trained them that if they would sniff a lung cancer tube – they will wait beside it and wait for the operators’ instructions.</a:t>
            </a:r>
          </a:p>
          <a:p>
            <a:pPr algn="l" rtl="0"/>
            <a:endParaRPr lang="en-US" baseline="0" dirty="0" smtClean="0"/>
          </a:p>
          <a:p>
            <a:pPr algn="l" rtl="0"/>
            <a:r>
              <a:rPr lang="en-US" baseline="0" dirty="0" smtClean="0"/>
              <a:t>The result were not so bad – Lung cancer was identified with an overall sensitivity of 71% and specificity of 93%.</a:t>
            </a:r>
          </a:p>
          <a:p>
            <a:pPr algn="l" rtl="0"/>
            <a:endParaRPr lang="en-US" baseline="0" dirty="0" smtClean="0"/>
          </a:p>
          <a:p>
            <a:pPr algn="l" rtl="0"/>
            <a:r>
              <a:rPr lang="en-US" baseline="0" dirty="0" smtClean="0"/>
              <a:t>But of course, we are trying to detect VOC’s in a more accurate way….</a:t>
            </a:r>
          </a:p>
          <a:p>
            <a:pPr algn="l" rtl="0"/>
            <a:endParaRPr lang="en-US" baseline="0" dirty="0" smtClean="0"/>
          </a:p>
          <a:p>
            <a:pPr algn="l" rtl="0"/>
            <a:r>
              <a:rPr lang="en-US" baseline="0" dirty="0" smtClean="0"/>
              <a:t>We use 2 main methods: GC-MS and a Na-nose. </a:t>
            </a:r>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15</a:t>
            </a:fld>
            <a:endParaRPr lang="he-I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16</a:t>
            </a:fld>
            <a:endParaRPr lang="he-I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How does the GC-MS works ? </a:t>
            </a:r>
          </a:p>
          <a:p>
            <a:pPr algn="l" rtl="0"/>
            <a:endParaRPr lang="en-US" baseline="0" dirty="0" smtClean="0"/>
          </a:p>
          <a:p>
            <a:pPr algn="l" rtl="0"/>
            <a:r>
              <a:rPr lang="en-US" baseline="0" dirty="0" smtClean="0"/>
              <a:t>It uses the gas chromatograph here to bind to the compounds. Then, they go through an Ion generator wire which breaks the compounds to smaller molecules. Every single compound has its own breakage pattern – allowing the detector to accurately asses what was the original compounds’ composition.</a:t>
            </a:r>
            <a:endParaRPr lang="en-US" baseline="0" dirty="0" smtClean="0"/>
          </a:p>
        </p:txBody>
      </p:sp>
      <p:sp>
        <p:nvSpPr>
          <p:cNvPr id="4" name="Slide Number Placeholder 3"/>
          <p:cNvSpPr>
            <a:spLocks noGrp="1"/>
          </p:cNvSpPr>
          <p:nvPr>
            <p:ph type="sldNum" sz="quarter" idx="10"/>
          </p:nvPr>
        </p:nvSpPr>
        <p:spPr/>
        <p:txBody>
          <a:bodyPr/>
          <a:lstStyle/>
          <a:p>
            <a:fld id="{5AFBAAB5-DA20-4523-A943-C142DA9F1116}" type="slidenum">
              <a:rPr lang="he-IL" smtClean="0"/>
              <a:pPr/>
              <a:t>17</a:t>
            </a:fld>
            <a:endParaRPr lang="he-I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This is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 nanomaterial-based artificial olfactory system developed by Prof. </a:t>
            </a:r>
            <a:r>
              <a:rPr lang="en-US" sz="1200" b="0" i="0" kern="1200" dirty="0" err="1" smtClean="0">
                <a:solidFill>
                  <a:schemeClr val="tx1"/>
                </a:solidFill>
                <a:latin typeface="+mn-lt"/>
                <a:ea typeface="+mn-ea"/>
                <a:cs typeface="+mn-cs"/>
              </a:rPr>
              <a:t>Haick</a:t>
            </a:r>
            <a:r>
              <a:rPr lang="en-US" sz="1200" b="0" i="0" kern="1200" dirty="0" smtClean="0">
                <a:solidFill>
                  <a:schemeClr val="tx1"/>
                </a:solidFill>
                <a:latin typeface="+mn-lt"/>
                <a:ea typeface="+mn-ea"/>
                <a:cs typeface="+mn-cs"/>
              </a:rPr>
              <a:t> from the </a:t>
            </a:r>
            <a:r>
              <a:rPr lang="en-US" sz="1200" b="0" i="0" kern="1200" dirty="0" err="1" smtClean="0">
                <a:solidFill>
                  <a:schemeClr val="tx1"/>
                </a:solidFill>
                <a:latin typeface="+mn-lt"/>
                <a:ea typeface="+mn-ea"/>
                <a:cs typeface="+mn-cs"/>
              </a:rPr>
              <a:t>Technion</a:t>
            </a:r>
            <a:r>
              <a:rPr lang="en-US" sz="1200" b="0" i="0" kern="1200" dirty="0" smtClean="0">
                <a:solidFill>
                  <a:schemeClr val="tx1"/>
                </a:solidFill>
                <a:latin typeface="+mn-lt"/>
                <a:ea typeface="+mn-ea"/>
                <a:cs typeface="+mn-cs"/>
              </a:rPr>
              <a:t>.</a:t>
            </a:r>
          </a:p>
          <a:p>
            <a:pPr algn="l" rtl="0"/>
            <a:endParaRPr lang="en-US" sz="1200" b="0" i="0" kern="1200" dirty="0" smtClean="0">
              <a:solidFill>
                <a:schemeClr val="tx1"/>
              </a:solidFill>
              <a:latin typeface="+mn-lt"/>
              <a:ea typeface="+mn-ea"/>
              <a:cs typeface="+mn-cs"/>
            </a:endParaRPr>
          </a:p>
          <a:p>
            <a:pPr algn="l" rtl="0"/>
            <a:r>
              <a:rPr lang="en-US" sz="1200" b="1" i="0" kern="1200" dirty="0" smtClean="0">
                <a:solidFill>
                  <a:schemeClr val="tx1"/>
                </a:solidFill>
                <a:latin typeface="+mn-lt"/>
                <a:ea typeface="+mn-ea"/>
                <a:cs typeface="+mn-cs"/>
              </a:rPr>
              <a:t>(a)</a:t>
            </a:r>
            <a:r>
              <a:rPr lang="en-US" sz="1200" b="0" i="1" kern="1200" dirty="0" smtClean="0">
                <a:solidFill>
                  <a:schemeClr val="tx1"/>
                </a:solidFill>
                <a:latin typeface="+mn-lt"/>
                <a:ea typeface="+mn-ea"/>
                <a:cs typeface="+mn-cs"/>
              </a:rPr>
              <a:t> A lab prototype of a hand-held device that collects exhaled breath from cancer patients</a:t>
            </a:r>
            <a:r>
              <a:rPr lang="en-US" sz="1200" b="1" i="1" kern="1200" dirty="0" smtClean="0">
                <a:solidFill>
                  <a:schemeClr val="tx1"/>
                </a:solidFill>
                <a:latin typeface="+mn-lt"/>
                <a:ea typeface="+mn-ea"/>
                <a:cs typeface="+mn-cs"/>
              </a:rPr>
              <a:t>. (b)</a:t>
            </a:r>
            <a:r>
              <a:rPr lang="en-US" sz="1200" b="0" i="1" kern="1200" dirty="0" smtClean="0">
                <a:solidFill>
                  <a:schemeClr val="tx1"/>
                </a:solidFill>
                <a:latin typeface="+mn-lt"/>
                <a:ea typeface="+mn-ea"/>
                <a:cs typeface="+mn-cs"/>
              </a:rPr>
              <a:t> Exposure chamber with inlet for breath samples.</a:t>
            </a:r>
            <a:r>
              <a:rPr lang="en-US" sz="1200" b="1" i="1" kern="1200" dirty="0" smtClean="0">
                <a:solidFill>
                  <a:schemeClr val="tx1"/>
                </a:solidFill>
                <a:latin typeface="+mn-lt"/>
                <a:ea typeface="+mn-ea"/>
                <a:cs typeface="+mn-cs"/>
              </a:rPr>
              <a:t> (c</a:t>
            </a:r>
            <a:r>
              <a:rPr lang="en-US" sz="1200" b="0" i="1" kern="1200" dirty="0" smtClean="0">
                <a:solidFill>
                  <a:schemeClr val="tx1"/>
                </a:solidFill>
                <a:latin typeface="+mn-lt"/>
                <a:ea typeface="+mn-ea"/>
                <a:cs typeface="+mn-cs"/>
              </a:rPr>
              <a:t>) Array of cross-reactive molecularly capped metal </a:t>
            </a:r>
            <a:r>
              <a:rPr lang="en-US" sz="1200" b="0" i="1" kern="1200" dirty="0" err="1" smtClean="0">
                <a:solidFill>
                  <a:schemeClr val="tx1"/>
                </a:solidFill>
                <a:latin typeface="+mn-lt"/>
                <a:ea typeface="+mn-ea"/>
                <a:cs typeface="+mn-cs"/>
              </a:rPr>
              <a:t>nanoparticle</a:t>
            </a:r>
            <a:r>
              <a:rPr lang="en-US" sz="1200" b="0"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chemiresistors</a:t>
            </a:r>
            <a:r>
              <a:rPr lang="en-US" sz="1200" b="0" i="1" kern="1200" dirty="0" smtClean="0">
                <a:solidFill>
                  <a:schemeClr val="tx1"/>
                </a:solidFill>
                <a:latin typeface="+mn-lt"/>
                <a:ea typeface="+mn-ea"/>
                <a:cs typeface="+mn-cs"/>
              </a:rPr>
              <a:t> for the diagnosis of breath samples— see inset for a scanning electron microscopy image of the sensor’s template.</a:t>
            </a:r>
          </a:p>
          <a:p>
            <a:pPr algn="l" rtl="0"/>
            <a:endParaRPr lang="en-US" sz="1200" b="0" i="1" kern="1200" dirty="0" smtClean="0">
              <a:solidFill>
                <a:schemeClr val="tx1"/>
              </a:solidFill>
              <a:latin typeface="+mn-lt"/>
              <a:ea typeface="+mn-ea"/>
              <a:cs typeface="+mn-cs"/>
            </a:endParaRPr>
          </a:p>
          <a:p>
            <a:pPr algn="l" rtl="0"/>
            <a:r>
              <a:rPr lang="en-US" sz="1200" b="0" i="1" kern="1200" dirty="0" smtClean="0">
                <a:solidFill>
                  <a:schemeClr val="tx1"/>
                </a:solidFill>
                <a:latin typeface="+mn-lt"/>
                <a:ea typeface="+mn-ea"/>
                <a:cs typeface="+mn-cs"/>
              </a:rPr>
              <a:t>The</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Nanoparticles</a:t>
            </a:r>
            <a:r>
              <a:rPr lang="en-US" sz="1200" b="0" i="1" kern="1200" baseline="0" dirty="0" smtClean="0">
                <a:solidFill>
                  <a:schemeClr val="tx1"/>
                </a:solidFill>
                <a:latin typeface="+mn-lt"/>
                <a:ea typeface="+mn-ea"/>
                <a:cs typeface="+mn-cs"/>
              </a:rPr>
              <a:t> (in this case – gold </a:t>
            </a:r>
            <a:r>
              <a:rPr lang="en-US" sz="1200" b="0" i="1" kern="1200" baseline="0" dirty="0" err="1" smtClean="0">
                <a:solidFill>
                  <a:schemeClr val="tx1"/>
                </a:solidFill>
                <a:latin typeface="+mn-lt"/>
                <a:ea typeface="+mn-ea"/>
                <a:cs typeface="+mn-cs"/>
              </a:rPr>
              <a:t>nanoparticles</a:t>
            </a:r>
            <a:r>
              <a:rPr lang="en-US" sz="1200" b="0" i="1" kern="1200" baseline="0" dirty="0" smtClean="0">
                <a:solidFill>
                  <a:schemeClr val="tx1"/>
                </a:solidFill>
                <a:latin typeface="+mn-lt"/>
                <a:ea typeface="+mn-ea"/>
                <a:cs typeface="+mn-cs"/>
              </a:rPr>
              <a:t>) change their electric </a:t>
            </a:r>
            <a:r>
              <a:rPr lang="en-US" sz="1200" b="0" i="1" kern="1200" baseline="0" dirty="0" err="1" smtClean="0">
                <a:solidFill>
                  <a:schemeClr val="tx1"/>
                </a:solidFill>
                <a:latin typeface="+mn-lt"/>
                <a:ea typeface="+mn-ea"/>
                <a:cs typeface="+mn-cs"/>
              </a:rPr>
              <a:t>proporties</a:t>
            </a:r>
            <a:r>
              <a:rPr lang="en-US" sz="1200" b="0" i="1" kern="1200" baseline="0" dirty="0" smtClean="0">
                <a:solidFill>
                  <a:schemeClr val="tx1"/>
                </a:solidFill>
                <a:latin typeface="+mn-lt"/>
                <a:ea typeface="+mn-ea"/>
                <a:cs typeface="+mn-cs"/>
              </a:rPr>
              <a:t> which are detected by the sensors.</a:t>
            </a:r>
            <a:endParaRPr lang="en-US" sz="1200" b="0" i="0" kern="1200" dirty="0" smtClean="0">
              <a:solidFill>
                <a:schemeClr val="tx1"/>
              </a:solidFill>
              <a:latin typeface="+mn-lt"/>
              <a:ea typeface="+mn-ea"/>
              <a:cs typeface="+mn-cs"/>
            </a:endParaRPr>
          </a:p>
          <a:p>
            <a:pPr algn="l" rtl="0"/>
            <a:endParaRPr lang="en-US" sz="1200" b="0" i="0" kern="1200" baseline="0" dirty="0" smtClean="0">
              <a:solidFill>
                <a:schemeClr val="tx1"/>
              </a:solidFill>
              <a:latin typeface="+mn-lt"/>
              <a:ea typeface="+mn-ea"/>
              <a:cs typeface="+mn-cs"/>
            </a:endParaRPr>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18</a:t>
            </a:fld>
            <a:endParaRPr lang="he-I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19</a:t>
            </a:fld>
            <a:endParaRPr lang="he-I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20</a:t>
            </a:fld>
            <a:endParaRPr lang="he-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Lung cancer is the leading cause of cancer death in the united states with more than 159,000 estimated deaths in 2014. </a:t>
            </a:r>
          </a:p>
          <a:p>
            <a:pPr algn="l" rtl="0"/>
            <a:r>
              <a:rPr lang="en-US" sz="1200" kern="1200" dirty="0" smtClean="0">
                <a:solidFill>
                  <a:schemeClr val="tx1"/>
                </a:solidFill>
                <a:latin typeface="+mn-lt"/>
                <a:ea typeface="+mn-ea"/>
                <a:cs typeface="+mn-cs"/>
              </a:rPr>
              <a:t>It is</a:t>
            </a:r>
            <a:r>
              <a:rPr lang="en-US" sz="1200" kern="1200" baseline="0" dirty="0" smtClean="0">
                <a:solidFill>
                  <a:schemeClr val="tx1"/>
                </a:solidFill>
                <a:latin typeface="+mn-lt"/>
                <a:ea typeface="+mn-ea"/>
                <a:cs typeface="+mn-cs"/>
              </a:rPr>
              <a:t> the second most prevalent cancer in both men and women. </a:t>
            </a:r>
          </a:p>
          <a:p>
            <a:pPr algn="l" rtl="0"/>
            <a:r>
              <a:rPr lang="en-US" sz="1200" kern="1200" baseline="0" dirty="0" smtClean="0">
                <a:solidFill>
                  <a:schemeClr val="tx1"/>
                </a:solidFill>
                <a:latin typeface="+mn-lt"/>
                <a:ea typeface="+mn-ea"/>
                <a:cs typeface="+mn-cs"/>
              </a:rPr>
              <a:t>According to this, lung cancer is responsible for more than one quarter of all </a:t>
            </a:r>
            <a:r>
              <a:rPr lang="en-US" sz="1200" kern="1200" baseline="0" dirty="0" smtClean="0">
                <a:solidFill>
                  <a:schemeClr val="tx1"/>
                </a:solidFill>
                <a:latin typeface="+mn-lt"/>
                <a:ea typeface="+mn-ea"/>
                <a:cs typeface="+mn-cs"/>
              </a:rPr>
              <a:t>cancer deaths</a:t>
            </a:r>
            <a:r>
              <a:rPr lang="en-US" sz="1200" kern="1200" baseline="0" dirty="0" smtClean="0">
                <a:solidFill>
                  <a:schemeClr val="tx1"/>
                </a:solidFill>
                <a:latin typeface="+mn-lt"/>
                <a:ea typeface="+mn-ea"/>
                <a:cs typeface="+mn-cs"/>
              </a:rPr>
              <a:t>.</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The average 5 year survival is 16.8% and varies according to the disease’s </a:t>
            </a:r>
            <a:r>
              <a:rPr lang="en-US" sz="1200" kern="1200" baseline="0" dirty="0" smtClean="0">
                <a:solidFill>
                  <a:schemeClr val="tx1"/>
                </a:solidFill>
                <a:latin typeface="+mn-lt"/>
                <a:ea typeface="+mn-ea"/>
                <a:cs typeface="+mn-cs"/>
              </a:rPr>
              <a:t>stage – The earlier the stage is, the better the prognosis. </a:t>
            </a:r>
            <a:endParaRPr lang="he-IL" dirty="0"/>
          </a:p>
        </p:txBody>
      </p:sp>
      <p:sp>
        <p:nvSpPr>
          <p:cNvPr id="4" name="Slide Number Placeholder 3"/>
          <p:cNvSpPr>
            <a:spLocks noGrp="1"/>
          </p:cNvSpPr>
          <p:nvPr>
            <p:ph type="sldNum" sz="quarter" idx="10"/>
          </p:nvPr>
        </p:nvSpPr>
        <p:spPr/>
        <p:txBody>
          <a:bodyPr/>
          <a:lstStyle/>
          <a:p>
            <a:fld id="{5AFBAAB5-DA20-4523-A943-C142DA9F1116}" type="slidenum">
              <a:rPr lang="he-IL" smtClean="0"/>
              <a:pPr/>
              <a:t>3</a:t>
            </a:fld>
            <a:endParaRPr lang="he-I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21</a:t>
            </a:fld>
            <a:endParaRPr lang="he-I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22</a:t>
            </a:fld>
            <a:endParaRPr lang="he-I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ROC, receiver operating characteristic; AUC, area under the curve.</a:t>
            </a:r>
            <a:r>
              <a:rPr lang="en-US" sz="1200" b="0" i="0" u="none" strike="noStrike" kern="1200" baseline="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80047061-115B-4666-B0B1-BB835C0B8727}" type="slidenum">
              <a:rPr lang="he-IL" smtClean="0"/>
              <a:pPr/>
              <a:t>23</a:t>
            </a:fld>
            <a:endParaRPr lang="he-IL" dirty="0"/>
          </a:p>
        </p:txBody>
      </p:sp>
    </p:spTree>
    <p:extLst>
      <p:ext uri="{BB962C8B-B14F-4D97-AF65-F5344CB8AC3E}">
        <p14:creationId xmlns:p14="http://schemas.microsoft.com/office/powerpoint/2010/main" xmlns="" val="1982279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24</a:t>
            </a:fld>
            <a:endParaRPr lang="he-IL"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ROC, receiver operating characteristic; AUC, area under the curve.</a:t>
            </a:r>
            <a:r>
              <a:rPr lang="en-US" sz="1200" b="0" i="0" u="none" strike="noStrike" kern="1200" baseline="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80047061-115B-4666-B0B1-BB835C0B8727}" type="slidenum">
              <a:rPr lang="he-IL" smtClean="0"/>
              <a:pPr/>
              <a:t>25</a:t>
            </a:fld>
            <a:endParaRPr lang="he-IL" dirty="0"/>
          </a:p>
        </p:txBody>
      </p:sp>
    </p:spTree>
    <p:extLst>
      <p:ext uri="{BB962C8B-B14F-4D97-AF65-F5344CB8AC3E}">
        <p14:creationId xmlns:p14="http://schemas.microsoft.com/office/powerpoint/2010/main" xmlns="" val="1982279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26</a:t>
            </a:fld>
            <a:endParaRPr lang="he-IL"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baseline="0" dirty="0" smtClean="0"/>
          </a:p>
          <a:p>
            <a:pPr algn="l" rtl="0"/>
            <a:endParaRPr lang="en-US" baseline="0" dirty="0" smtClean="0"/>
          </a:p>
          <a:p>
            <a:pPr algn="l" rtl="0"/>
            <a:endParaRPr lang="en-US" baseline="0" dirty="0" smtClean="0"/>
          </a:p>
          <a:p>
            <a:pPr algn="l" rtl="0"/>
            <a:r>
              <a:rPr lang="en-US" baseline="0" dirty="0" smtClean="0"/>
              <a:t>  </a:t>
            </a:r>
          </a:p>
        </p:txBody>
      </p:sp>
      <p:sp>
        <p:nvSpPr>
          <p:cNvPr id="4" name="Slide Number Placeholder 3"/>
          <p:cNvSpPr>
            <a:spLocks noGrp="1"/>
          </p:cNvSpPr>
          <p:nvPr>
            <p:ph type="sldNum" sz="quarter" idx="10"/>
          </p:nvPr>
        </p:nvSpPr>
        <p:spPr/>
        <p:txBody>
          <a:bodyPr/>
          <a:lstStyle/>
          <a:p>
            <a:fld id="{5AFBAAB5-DA20-4523-A943-C142DA9F1116}" type="slidenum">
              <a:rPr lang="he-IL" smtClean="0"/>
              <a:pPr/>
              <a:t>27</a:t>
            </a:fld>
            <a:endParaRPr lang="he-IL"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These are the analysis leaders in the </a:t>
            </a:r>
            <a:r>
              <a:rPr lang="en-US" baseline="0" dirty="0" err="1" smtClean="0"/>
              <a:t>Technion</a:t>
            </a:r>
            <a:r>
              <a:rPr lang="en-US" baseline="0" dirty="0" smtClean="0"/>
              <a:t> – Prof. </a:t>
            </a:r>
            <a:r>
              <a:rPr lang="en-US" baseline="0" dirty="0" err="1" smtClean="0"/>
              <a:t>Hossam</a:t>
            </a:r>
            <a:r>
              <a:rPr lang="en-US" baseline="0" dirty="0" smtClean="0"/>
              <a:t> </a:t>
            </a:r>
            <a:r>
              <a:rPr lang="en-US" baseline="0" dirty="0" err="1" smtClean="0"/>
              <a:t>Haick</a:t>
            </a:r>
            <a:r>
              <a:rPr lang="en-US" baseline="0" dirty="0" smtClean="0"/>
              <a:t>, and </a:t>
            </a:r>
            <a:r>
              <a:rPr lang="en-US" baseline="0" dirty="0" err="1" smtClean="0"/>
              <a:t>Manal</a:t>
            </a:r>
            <a:r>
              <a:rPr lang="en-US" baseline="0" dirty="0" smtClean="0"/>
              <a:t> </a:t>
            </a:r>
            <a:r>
              <a:rPr lang="en-US" baseline="0" dirty="0" err="1" smtClean="0"/>
              <a:t>abbud</a:t>
            </a:r>
            <a:r>
              <a:rPr lang="en-US" baseline="0" dirty="0" smtClean="0"/>
              <a:t> chemical engineer. </a:t>
            </a:r>
            <a:endParaRPr lang="en-US" baseline="0" dirty="0" smtClean="0"/>
          </a:p>
        </p:txBody>
      </p:sp>
      <p:sp>
        <p:nvSpPr>
          <p:cNvPr id="4" name="Slide Number Placeholder 3"/>
          <p:cNvSpPr>
            <a:spLocks noGrp="1"/>
          </p:cNvSpPr>
          <p:nvPr>
            <p:ph type="sldNum" sz="quarter" idx="10"/>
          </p:nvPr>
        </p:nvSpPr>
        <p:spPr/>
        <p:txBody>
          <a:bodyPr/>
          <a:lstStyle/>
          <a:p>
            <a:fld id="{5AFBAAB5-DA20-4523-A943-C142DA9F1116}" type="slidenum">
              <a:rPr lang="he-IL" smtClean="0"/>
              <a:pPr/>
              <a:t>28</a:t>
            </a:fld>
            <a:endParaRPr lang="he-IL"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I would like to thank my mentor Prof. Nir Peled and you for listening </a:t>
            </a:r>
            <a:r>
              <a:rPr lang="en-US" baseline="0" dirty="0" smtClean="0">
                <a:sym typeface="Wingdings" pitchFamily="2" charset="2"/>
              </a:rPr>
              <a:t></a:t>
            </a:r>
            <a:endParaRPr lang="en-US" baseline="0" dirty="0" smtClean="0"/>
          </a:p>
        </p:txBody>
      </p:sp>
      <p:sp>
        <p:nvSpPr>
          <p:cNvPr id="4" name="Slide Number Placeholder 3"/>
          <p:cNvSpPr>
            <a:spLocks noGrp="1"/>
          </p:cNvSpPr>
          <p:nvPr>
            <p:ph type="sldNum" sz="quarter" idx="10"/>
          </p:nvPr>
        </p:nvSpPr>
        <p:spPr/>
        <p:txBody>
          <a:bodyPr/>
          <a:lstStyle/>
          <a:p>
            <a:fld id="{5AFBAAB5-DA20-4523-A943-C142DA9F1116}" type="slidenum">
              <a:rPr lang="he-IL" smtClean="0"/>
              <a:pPr/>
              <a:t>29</a:t>
            </a:fld>
            <a:endParaRPr lang="he-I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 disease</a:t>
            </a:r>
            <a:r>
              <a:rPr lang="en-US" baseline="0" dirty="0" smtClean="0"/>
              <a:t> is divided into 4 stages:</a:t>
            </a:r>
          </a:p>
          <a:p>
            <a:pPr algn="l" rtl="0"/>
            <a:endParaRPr lang="en-US" baseline="0" dirty="0" smtClean="0"/>
          </a:p>
          <a:p>
            <a:pPr algn="l" rtl="0"/>
            <a:r>
              <a:rPr lang="en-US" baseline="0" dirty="0" smtClean="0"/>
              <a:t>Stage I is a localized one, the primary tumor is in the lung, without any lymph nodes involvement.</a:t>
            </a:r>
          </a:p>
          <a:p>
            <a:pPr algn="l" rtl="0"/>
            <a:endParaRPr lang="he-IL" dirty="0"/>
          </a:p>
        </p:txBody>
      </p:sp>
      <p:sp>
        <p:nvSpPr>
          <p:cNvPr id="4" name="Slide Number Placeholder 3"/>
          <p:cNvSpPr>
            <a:spLocks noGrp="1"/>
          </p:cNvSpPr>
          <p:nvPr>
            <p:ph type="sldNum" sz="quarter" idx="10"/>
          </p:nvPr>
        </p:nvSpPr>
        <p:spPr/>
        <p:txBody>
          <a:bodyPr/>
          <a:lstStyle/>
          <a:p>
            <a:fld id="{5AFBAAB5-DA20-4523-A943-C142DA9F1116}" type="slidenum">
              <a:rPr lang="he-IL" smtClean="0"/>
              <a:pPr/>
              <a:t>4</a:t>
            </a:fld>
            <a:endParaRPr lang="he-I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Stage II shows an involvement of lymph</a:t>
            </a:r>
            <a:r>
              <a:rPr lang="en-US" baseline="0" dirty="0" smtClean="0"/>
              <a:t> nodes inside the lung.</a:t>
            </a:r>
            <a:endParaRPr lang="he-IL" dirty="0"/>
          </a:p>
        </p:txBody>
      </p:sp>
      <p:sp>
        <p:nvSpPr>
          <p:cNvPr id="4" name="Slide Number Placeholder 3"/>
          <p:cNvSpPr>
            <a:spLocks noGrp="1"/>
          </p:cNvSpPr>
          <p:nvPr>
            <p:ph type="sldNum" sz="quarter" idx="10"/>
          </p:nvPr>
        </p:nvSpPr>
        <p:spPr/>
        <p:txBody>
          <a:bodyPr/>
          <a:lstStyle/>
          <a:p>
            <a:fld id="{5AFBAAB5-DA20-4523-A943-C142DA9F1116}" type="slidenum">
              <a:rPr lang="he-IL" smtClean="0"/>
              <a:pPr/>
              <a:t>5</a:t>
            </a:fld>
            <a:endParaRPr lang="he-I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Next stage shows a more extensive lymph node involvement – now the lymph nodes are</a:t>
            </a:r>
            <a:r>
              <a:rPr lang="en-US" baseline="0" dirty="0" smtClean="0"/>
              <a:t> outside from the lung, In the mediastinum. </a:t>
            </a:r>
            <a:endParaRPr lang="he-IL" dirty="0"/>
          </a:p>
        </p:txBody>
      </p:sp>
      <p:sp>
        <p:nvSpPr>
          <p:cNvPr id="4" name="Slide Number Placeholder 3"/>
          <p:cNvSpPr>
            <a:spLocks noGrp="1"/>
          </p:cNvSpPr>
          <p:nvPr>
            <p:ph type="sldNum" sz="quarter" idx="10"/>
          </p:nvPr>
        </p:nvSpPr>
        <p:spPr/>
        <p:txBody>
          <a:bodyPr/>
          <a:lstStyle/>
          <a:p>
            <a:fld id="{5AFBAAB5-DA20-4523-A943-C142DA9F1116}" type="slidenum">
              <a:rPr lang="he-IL" smtClean="0"/>
              <a:pPr/>
              <a:t>6</a:t>
            </a:fld>
            <a:endParaRPr lang="he-I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Stage</a:t>
            </a:r>
            <a:r>
              <a:rPr lang="en-US" baseline="0" dirty="0" smtClean="0"/>
              <a:t> IV indicates a disease which involving other organs, or making a pleural effusion.</a:t>
            </a:r>
          </a:p>
          <a:p>
            <a:pPr algn="l" rtl="0"/>
            <a:endParaRPr lang="en-US" baseline="0" dirty="0" smtClean="0"/>
          </a:p>
          <a:p>
            <a:pPr algn="l" rtl="0"/>
            <a:r>
              <a:rPr lang="en-US" baseline="0" dirty="0" smtClean="0"/>
              <a:t>Why is there a pleural effusion in advanced disease ? </a:t>
            </a:r>
            <a:r>
              <a:rPr lang="en-US" baseline="0" dirty="0" smtClean="0"/>
              <a:t>Because the </a:t>
            </a:r>
            <a:r>
              <a:rPr lang="en-US" baseline="0" dirty="0" smtClean="0"/>
              <a:t>lymph nodes are blocking the pleural fluid from being absorbed. </a:t>
            </a:r>
            <a:endParaRPr lang="he-IL" dirty="0"/>
          </a:p>
        </p:txBody>
      </p:sp>
      <p:sp>
        <p:nvSpPr>
          <p:cNvPr id="4" name="Slide Number Placeholder 3"/>
          <p:cNvSpPr>
            <a:spLocks noGrp="1"/>
          </p:cNvSpPr>
          <p:nvPr>
            <p:ph type="sldNum" sz="quarter" idx="10"/>
          </p:nvPr>
        </p:nvSpPr>
        <p:spPr/>
        <p:txBody>
          <a:bodyPr/>
          <a:lstStyle/>
          <a:p>
            <a:fld id="{5AFBAAB5-DA20-4523-A943-C142DA9F1116}" type="slidenum">
              <a:rPr lang="he-IL" smtClean="0"/>
              <a:pPr/>
              <a:t>7</a:t>
            </a:fld>
            <a:endParaRPr lang="he-I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An important</a:t>
            </a:r>
            <a:r>
              <a:rPr lang="en-US" baseline="0" dirty="0" smtClean="0"/>
              <a:t> slide. </a:t>
            </a:r>
          </a:p>
          <a:p>
            <a:pPr algn="l" rtl="0"/>
            <a:r>
              <a:rPr lang="en-US" baseline="0" dirty="0" smtClean="0"/>
              <a:t>Shows the percentage for each staging at diagnosis. </a:t>
            </a:r>
          </a:p>
          <a:p>
            <a:pPr algn="l" rtl="0"/>
            <a:r>
              <a:rPr lang="en-US" baseline="0" dirty="0" smtClean="0"/>
              <a:t>The lower row shows the 5 year survival for each stage.</a:t>
            </a:r>
          </a:p>
          <a:p>
            <a:pPr algn="l" rtl="0"/>
            <a:endParaRPr lang="en-US" baseline="0" dirty="0" smtClean="0"/>
          </a:p>
          <a:p>
            <a:pPr algn="l" rtl="0"/>
            <a:r>
              <a:rPr lang="en-US" baseline="0" dirty="0" smtClean="0"/>
              <a:t>This slide indicate the absolute need for an effective early detection method.  </a:t>
            </a:r>
            <a:endParaRPr lang="he-IL" dirty="0"/>
          </a:p>
        </p:txBody>
      </p:sp>
      <p:sp>
        <p:nvSpPr>
          <p:cNvPr id="4" name="Slide Number Placeholder 3"/>
          <p:cNvSpPr>
            <a:spLocks noGrp="1"/>
          </p:cNvSpPr>
          <p:nvPr>
            <p:ph type="sldNum" sz="quarter" idx="10"/>
          </p:nvPr>
        </p:nvSpPr>
        <p:spPr/>
        <p:txBody>
          <a:bodyPr/>
          <a:lstStyle/>
          <a:p>
            <a:fld id="{5AFBAAB5-DA20-4523-A943-C142DA9F1116}" type="slidenum">
              <a:rPr lang="he-IL" smtClean="0"/>
              <a:pPr/>
              <a:t>8</a:t>
            </a:fld>
            <a:endParaRPr lang="he-I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So how can we diagnose</a:t>
            </a:r>
            <a:r>
              <a:rPr lang="en-US" baseline="0" dirty="0" smtClean="0"/>
              <a:t> lung cancer today ? </a:t>
            </a:r>
            <a:endParaRPr lang="he-IL" dirty="0"/>
          </a:p>
        </p:txBody>
      </p:sp>
      <p:sp>
        <p:nvSpPr>
          <p:cNvPr id="4" name="Slide Number Placeholder 3"/>
          <p:cNvSpPr>
            <a:spLocks noGrp="1"/>
          </p:cNvSpPr>
          <p:nvPr>
            <p:ph type="sldNum" sz="quarter" idx="10"/>
          </p:nvPr>
        </p:nvSpPr>
        <p:spPr/>
        <p:txBody>
          <a:bodyPr/>
          <a:lstStyle/>
          <a:p>
            <a:fld id="{5AFBAAB5-DA20-4523-A943-C142DA9F1116}" type="slidenum">
              <a:rPr lang="he-IL" smtClean="0"/>
              <a:pPr/>
              <a:t>9</a:t>
            </a:fld>
            <a:endParaRPr lang="he-I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 diagnosing</a:t>
            </a:r>
            <a:r>
              <a:rPr lang="en-US" baseline="0" dirty="0" smtClean="0"/>
              <a:t> tools include the first suspicion of a lung disease – with these non specific symptoms.</a:t>
            </a:r>
          </a:p>
          <a:p>
            <a:pPr algn="l" rtl="0"/>
            <a:endParaRPr lang="en-US" baseline="0" dirty="0" smtClean="0"/>
          </a:p>
          <a:p>
            <a:pPr algn="l" rtl="0"/>
            <a:r>
              <a:rPr lang="en-US" baseline="0" dirty="0" smtClean="0"/>
              <a:t>Afterwards, the patients will go through a series of imaging tests, including a chest </a:t>
            </a:r>
            <a:r>
              <a:rPr lang="en-US" baseline="0" dirty="0" err="1" smtClean="0"/>
              <a:t>xray</a:t>
            </a:r>
            <a:r>
              <a:rPr lang="en-US" baseline="0" dirty="0" smtClean="0"/>
              <a:t>, CT, sometimes Pet-CT, and eventually will go through a biopsy (here we can see a bronchoscopic biopsy). </a:t>
            </a:r>
          </a:p>
          <a:p>
            <a:pPr algn="l" rtl="0"/>
            <a:endParaRPr lang="en-US" baseline="0" dirty="0" smtClean="0"/>
          </a:p>
          <a:p>
            <a:pPr algn="l" rtl="0"/>
            <a:r>
              <a:rPr lang="en-US" baseline="0" dirty="0" smtClean="0"/>
              <a:t>These are all time consuming, grueling, invasive procedures…</a:t>
            </a:r>
          </a:p>
          <a:p>
            <a:pPr algn="l" rtl="0"/>
            <a:endParaRPr lang="en-US" baseline="0" dirty="0" smtClean="0"/>
          </a:p>
          <a:p>
            <a:pPr algn="l" rtl="0"/>
            <a:r>
              <a:rPr lang="en-US" baseline="0" dirty="0" smtClean="0"/>
              <a:t>What if there was a much more simple way for an early detection of lung cancer ? Something </a:t>
            </a:r>
            <a:r>
              <a:rPr lang="en-US" baseline="0" dirty="0" smtClean="0"/>
              <a:t>very simple ? Something simple </a:t>
            </a:r>
            <a:r>
              <a:rPr lang="en-US" baseline="0" dirty="0" smtClean="0"/>
              <a:t>like breathing ? </a:t>
            </a:r>
          </a:p>
          <a:p>
            <a:pPr algn="l" rtl="0"/>
            <a:r>
              <a:rPr lang="en-US" baseline="0" dirty="0" err="1" smtClean="0"/>
              <a:t>Infact</a:t>
            </a:r>
            <a:r>
              <a:rPr lang="en-US" baseline="0" dirty="0" smtClean="0"/>
              <a:t> – lets try it all together</a:t>
            </a:r>
          </a:p>
        </p:txBody>
      </p:sp>
      <p:sp>
        <p:nvSpPr>
          <p:cNvPr id="4" name="Slide Number Placeholder 3"/>
          <p:cNvSpPr>
            <a:spLocks noGrp="1"/>
          </p:cNvSpPr>
          <p:nvPr>
            <p:ph type="sldNum" sz="quarter" idx="10"/>
          </p:nvPr>
        </p:nvSpPr>
        <p:spPr/>
        <p:txBody>
          <a:bodyPr/>
          <a:lstStyle/>
          <a:p>
            <a:fld id="{5AFBAAB5-DA20-4523-A943-C142DA9F1116}" type="slidenum">
              <a:rPr lang="he-IL" smtClean="0"/>
              <a:pPr/>
              <a:t>10</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977AE1F-A45A-4F49-BB7C-8479AA9F6E18}" type="datetimeFigureOut">
              <a:rPr lang="he-IL" smtClean="0"/>
              <a:pPr/>
              <a:t>א'/אייר/תשע"ד</a:t>
            </a:fld>
            <a:endParaRPr lang="he-IL"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he-IL"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987C97F-875B-4CAD-A550-6194805FA585}" type="slidenum">
              <a:rPr lang="he-IL" smtClean="0"/>
              <a:pPr/>
              <a:t>‹#›</a:t>
            </a:fld>
            <a:endParaRPr lang="he-IL"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77AE1F-A45A-4F49-BB7C-8479AA9F6E18}" type="datetimeFigureOut">
              <a:rPr lang="he-IL" smtClean="0"/>
              <a:pPr/>
              <a:t>א'/אייר/תשע"ד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987C97F-875B-4CAD-A550-6194805FA585}" type="slidenum">
              <a:rPr lang="he-IL" smtClean="0"/>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77AE1F-A45A-4F49-BB7C-8479AA9F6E18}" type="datetimeFigureOut">
              <a:rPr lang="he-IL" smtClean="0"/>
              <a:pPr/>
              <a:t>א'/אייר/תשע"ד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2987C97F-875B-4CAD-A550-6194805FA585}" type="slidenum">
              <a:rPr lang="he-IL" smtClean="0"/>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977AE1F-A45A-4F49-BB7C-8479AA9F6E18}" type="datetimeFigureOut">
              <a:rPr lang="he-IL" smtClean="0"/>
              <a:pPr/>
              <a:t>א'/אייר/תשע"ד</a:t>
            </a:fld>
            <a:endParaRPr lang="he-IL" dirty="0"/>
          </a:p>
        </p:txBody>
      </p:sp>
      <p:sp>
        <p:nvSpPr>
          <p:cNvPr id="9" name="Slide Number Placeholder 8"/>
          <p:cNvSpPr>
            <a:spLocks noGrp="1"/>
          </p:cNvSpPr>
          <p:nvPr>
            <p:ph type="sldNum" sz="quarter" idx="15"/>
          </p:nvPr>
        </p:nvSpPr>
        <p:spPr/>
        <p:txBody>
          <a:bodyPr rtlCol="0"/>
          <a:lstStyle/>
          <a:p>
            <a:fld id="{2987C97F-875B-4CAD-A550-6194805FA585}" type="slidenum">
              <a:rPr lang="he-IL" smtClean="0"/>
              <a:pPr/>
              <a:t>‹#›</a:t>
            </a:fld>
            <a:endParaRPr lang="he-IL" dirty="0"/>
          </a:p>
        </p:txBody>
      </p:sp>
      <p:sp>
        <p:nvSpPr>
          <p:cNvPr id="10" name="Footer Placeholder 9"/>
          <p:cNvSpPr>
            <a:spLocks noGrp="1"/>
          </p:cNvSpPr>
          <p:nvPr>
            <p:ph type="ftr" sz="quarter" idx="16"/>
          </p:nvPr>
        </p:nvSpPr>
        <p:spPr/>
        <p:txBody>
          <a:bodyPr rtlCol="0"/>
          <a:lstStyle/>
          <a:p>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977AE1F-A45A-4F49-BB7C-8479AA9F6E18}" type="datetimeFigureOut">
              <a:rPr lang="he-IL" smtClean="0"/>
              <a:pPr/>
              <a:t>א'/אייר/תשע"ד</a:t>
            </a:fld>
            <a:endParaRPr lang="he-IL"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he-IL"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2987C97F-875B-4CAD-A550-6194805FA585}" type="slidenum">
              <a:rPr lang="he-IL" smtClean="0"/>
              <a:pPr/>
              <a:t>‹#›</a:t>
            </a:fld>
            <a:endParaRPr lang="he-IL"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977AE1F-A45A-4F49-BB7C-8479AA9F6E18}" type="datetimeFigureOut">
              <a:rPr lang="he-IL" smtClean="0"/>
              <a:pPr/>
              <a:t>א'/אייר/תשע"ד</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2987C97F-875B-4CAD-A550-6194805FA585}" type="slidenum">
              <a:rPr lang="he-IL" smtClean="0"/>
              <a:pPr/>
              <a:t>‹#›</a:t>
            </a:fld>
            <a:endParaRPr lang="he-IL"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977AE1F-A45A-4F49-BB7C-8479AA9F6E18}" type="datetimeFigureOut">
              <a:rPr lang="he-IL" smtClean="0"/>
              <a:pPr/>
              <a:t>א'/אייר/תשע"ד</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2987C97F-875B-4CAD-A550-6194805FA585}" type="slidenum">
              <a:rPr lang="he-IL" smtClean="0"/>
              <a:pPr/>
              <a:t>‹#›</a:t>
            </a:fld>
            <a:endParaRPr lang="he-IL"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977AE1F-A45A-4F49-BB7C-8479AA9F6E18}" type="datetimeFigureOut">
              <a:rPr lang="he-IL" smtClean="0"/>
              <a:pPr/>
              <a:t>א'/אייר/תשע"ד</a:t>
            </a:fld>
            <a:endParaRPr lang="he-IL" dirty="0"/>
          </a:p>
        </p:txBody>
      </p:sp>
      <p:sp>
        <p:nvSpPr>
          <p:cNvPr id="7" name="Slide Number Placeholder 6"/>
          <p:cNvSpPr>
            <a:spLocks noGrp="1"/>
          </p:cNvSpPr>
          <p:nvPr>
            <p:ph type="sldNum" sz="quarter" idx="11"/>
          </p:nvPr>
        </p:nvSpPr>
        <p:spPr/>
        <p:txBody>
          <a:bodyPr rtlCol="0"/>
          <a:lstStyle/>
          <a:p>
            <a:fld id="{2987C97F-875B-4CAD-A550-6194805FA585}" type="slidenum">
              <a:rPr lang="he-IL" smtClean="0"/>
              <a:pPr/>
              <a:t>‹#›</a:t>
            </a:fld>
            <a:endParaRPr lang="he-IL" dirty="0"/>
          </a:p>
        </p:txBody>
      </p:sp>
      <p:sp>
        <p:nvSpPr>
          <p:cNvPr id="8" name="Footer Placeholder 7"/>
          <p:cNvSpPr>
            <a:spLocks noGrp="1"/>
          </p:cNvSpPr>
          <p:nvPr>
            <p:ph type="ftr" sz="quarter" idx="12"/>
          </p:nvPr>
        </p:nvSpPr>
        <p:spPr/>
        <p:txBody>
          <a:bodyPr rtlCol="0"/>
          <a:lstStyle/>
          <a:p>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7AE1F-A45A-4F49-BB7C-8479AA9F6E18}" type="datetimeFigureOut">
              <a:rPr lang="he-IL" smtClean="0"/>
              <a:pPr/>
              <a:t>א'/אייר/תשע"ד</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2987C97F-875B-4CAD-A550-6194805FA585}" type="slidenum">
              <a:rPr lang="he-IL" smtClean="0"/>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977AE1F-A45A-4F49-BB7C-8479AA9F6E18}" type="datetimeFigureOut">
              <a:rPr lang="he-IL" smtClean="0"/>
              <a:pPr/>
              <a:t>א'/אייר/תשע"ד</a:t>
            </a:fld>
            <a:endParaRPr lang="he-IL" dirty="0"/>
          </a:p>
        </p:txBody>
      </p:sp>
      <p:sp>
        <p:nvSpPr>
          <p:cNvPr id="22" name="Slide Number Placeholder 21"/>
          <p:cNvSpPr>
            <a:spLocks noGrp="1"/>
          </p:cNvSpPr>
          <p:nvPr>
            <p:ph type="sldNum" sz="quarter" idx="15"/>
          </p:nvPr>
        </p:nvSpPr>
        <p:spPr/>
        <p:txBody>
          <a:bodyPr rtlCol="0"/>
          <a:lstStyle/>
          <a:p>
            <a:fld id="{2987C97F-875B-4CAD-A550-6194805FA585}" type="slidenum">
              <a:rPr lang="he-IL" smtClean="0"/>
              <a:pPr/>
              <a:t>‹#›</a:t>
            </a:fld>
            <a:endParaRPr lang="he-IL" dirty="0"/>
          </a:p>
        </p:txBody>
      </p:sp>
      <p:sp>
        <p:nvSpPr>
          <p:cNvPr id="23" name="Footer Placeholder 22"/>
          <p:cNvSpPr>
            <a:spLocks noGrp="1"/>
          </p:cNvSpPr>
          <p:nvPr>
            <p:ph type="ftr" sz="quarter" idx="16"/>
          </p:nvPr>
        </p:nvSpPr>
        <p:spPr/>
        <p:txBody>
          <a:bodyPr rtlCol="0"/>
          <a:lstStyle/>
          <a:p>
            <a:endParaRPr lang="he-IL"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977AE1F-A45A-4F49-BB7C-8479AA9F6E18}" type="datetimeFigureOut">
              <a:rPr lang="he-IL" smtClean="0"/>
              <a:pPr/>
              <a:t>א'/אייר/תשע"ד</a:t>
            </a:fld>
            <a:endParaRPr lang="he-IL" dirty="0"/>
          </a:p>
        </p:txBody>
      </p:sp>
      <p:sp>
        <p:nvSpPr>
          <p:cNvPr id="18" name="Slide Number Placeholder 17"/>
          <p:cNvSpPr>
            <a:spLocks noGrp="1"/>
          </p:cNvSpPr>
          <p:nvPr>
            <p:ph type="sldNum" sz="quarter" idx="11"/>
          </p:nvPr>
        </p:nvSpPr>
        <p:spPr/>
        <p:txBody>
          <a:bodyPr rtlCol="0"/>
          <a:lstStyle/>
          <a:p>
            <a:fld id="{2987C97F-875B-4CAD-A550-6194805FA585}" type="slidenum">
              <a:rPr lang="he-IL" smtClean="0"/>
              <a:pPr/>
              <a:t>‹#›</a:t>
            </a:fld>
            <a:endParaRPr lang="he-IL" dirty="0"/>
          </a:p>
        </p:txBody>
      </p:sp>
      <p:sp>
        <p:nvSpPr>
          <p:cNvPr id="21" name="Footer Placeholder 20"/>
          <p:cNvSpPr>
            <a:spLocks noGrp="1"/>
          </p:cNvSpPr>
          <p:nvPr>
            <p:ph type="ftr" sz="quarter" idx="12"/>
          </p:nvPr>
        </p:nvSpPr>
        <p:spPr/>
        <p:txBody>
          <a:bodyPr rtlCol="0"/>
          <a:lstStyle/>
          <a:p>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977AE1F-A45A-4F49-BB7C-8479AA9F6E18}" type="datetimeFigureOut">
              <a:rPr lang="he-IL" smtClean="0"/>
              <a:pPr/>
              <a:t>א'/אייר/תשע"ד</a:t>
            </a:fld>
            <a:endParaRPr lang="he-IL"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987C97F-875B-4CAD-A550-6194805FA585}"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46" y="285728"/>
            <a:ext cx="6172200" cy="2711224"/>
          </a:xfrm>
        </p:spPr>
        <p:txBody>
          <a:bodyPr>
            <a:normAutofit/>
          </a:bodyPr>
          <a:lstStyle/>
          <a:p>
            <a:pPr rtl="0"/>
            <a:r>
              <a:rPr lang="en-US" sz="3600" dirty="0" smtClean="0">
                <a:solidFill>
                  <a:schemeClr val="tx1"/>
                </a:solidFill>
              </a:rPr>
              <a:t>Nano analysis of exhaled breath for lung cancer early detection  </a:t>
            </a:r>
            <a:endParaRPr lang="he-IL" sz="3600" dirty="0">
              <a:solidFill>
                <a:schemeClr val="tx1"/>
              </a:solidFill>
            </a:endParaRPr>
          </a:p>
        </p:txBody>
      </p:sp>
      <p:sp>
        <p:nvSpPr>
          <p:cNvPr id="3" name="Subtitle 2"/>
          <p:cNvSpPr>
            <a:spLocks noGrp="1"/>
          </p:cNvSpPr>
          <p:nvPr>
            <p:ph type="subTitle" idx="1"/>
          </p:nvPr>
        </p:nvSpPr>
        <p:spPr>
          <a:xfrm>
            <a:off x="2286000" y="4581128"/>
            <a:ext cx="6172200" cy="2062582"/>
          </a:xfrm>
        </p:spPr>
        <p:txBody>
          <a:bodyPr>
            <a:normAutofit/>
          </a:bodyPr>
          <a:lstStyle/>
          <a:p>
            <a:r>
              <a:rPr lang="en-US" u="sng" dirty="0" smtClean="0">
                <a:solidFill>
                  <a:schemeClr val="tx1"/>
                </a:solidFill>
                <a:effectLst>
                  <a:outerShdw blurRad="38100" dist="38100" dir="2700000" algn="tl">
                    <a:srgbClr val="000000">
                      <a:alpha val="43137"/>
                    </a:srgbClr>
                  </a:outerShdw>
                </a:effectLst>
              </a:rPr>
              <a:t>Ori Liran</a:t>
            </a:r>
          </a:p>
          <a:p>
            <a:r>
              <a:rPr lang="en-US" dirty="0" smtClean="0"/>
              <a:t>5</a:t>
            </a:r>
            <a:r>
              <a:rPr lang="en-US" baseline="30000" dirty="0" smtClean="0"/>
              <a:t>th</a:t>
            </a:r>
            <a:r>
              <a:rPr lang="en-US" dirty="0" smtClean="0"/>
              <a:t> year med student</a:t>
            </a:r>
          </a:p>
          <a:p>
            <a:r>
              <a:rPr lang="en-US" u="sng" dirty="0" smtClean="0">
                <a:solidFill>
                  <a:schemeClr val="tx1"/>
                </a:solidFill>
              </a:rPr>
              <a:t>Mentor</a:t>
            </a:r>
            <a:r>
              <a:rPr lang="en-US" dirty="0" smtClean="0">
                <a:solidFill>
                  <a:schemeClr val="tx1"/>
                </a:solidFill>
              </a:rPr>
              <a:t>: Prof. Nir Peled</a:t>
            </a:r>
          </a:p>
          <a:p>
            <a:r>
              <a:rPr lang="en-US" dirty="0" smtClean="0"/>
              <a:t>Thoracic </a:t>
            </a:r>
            <a:r>
              <a:rPr lang="en-US" dirty="0" smtClean="0"/>
              <a:t>Cancer Research and Detection Center</a:t>
            </a:r>
            <a:endParaRPr lang="en-US" b="0" dirty="0" smtClean="0"/>
          </a:p>
          <a:p>
            <a:r>
              <a:rPr lang="en-US" dirty="0" smtClean="0"/>
              <a:t>Sheba Medical </a:t>
            </a:r>
            <a:r>
              <a:rPr lang="en-US" dirty="0" smtClean="0"/>
              <a:t>Center</a:t>
            </a:r>
            <a:endParaRPr lang="en-US" b="0" dirty="0" smtClean="0"/>
          </a:p>
        </p:txBody>
      </p:sp>
      <p:pic>
        <p:nvPicPr>
          <p:cNvPr id="4" name="Picture 3" descr="images (2).jpg"/>
          <p:cNvPicPr>
            <a:picLocks noChangeAspect="1"/>
          </p:cNvPicPr>
          <p:nvPr/>
        </p:nvPicPr>
        <p:blipFill>
          <a:blip r:embed="rId2" cstate="print"/>
          <a:stretch>
            <a:fillRect/>
          </a:stretch>
        </p:blipFill>
        <p:spPr>
          <a:xfrm>
            <a:off x="6357950" y="2928934"/>
            <a:ext cx="2466975" cy="1847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46" y="0"/>
            <a:ext cx="6172200" cy="928694"/>
          </a:xfrm>
        </p:spPr>
        <p:txBody>
          <a:bodyPr/>
          <a:lstStyle/>
          <a:p>
            <a:pPr algn="ctr"/>
            <a:r>
              <a:rPr lang="en-US" u="sng" dirty="0" smtClean="0">
                <a:solidFill>
                  <a:schemeClr val="tx1"/>
                </a:solidFill>
                <a:effectLst>
                  <a:outerShdw blurRad="38100" dist="38100" dir="2700000" algn="tl">
                    <a:srgbClr val="000000">
                      <a:alpha val="43137"/>
                    </a:srgbClr>
                  </a:outerShdw>
                </a:effectLst>
              </a:rPr>
              <a:t>Diagnosing Lung Cancer</a:t>
            </a:r>
            <a:endParaRPr lang="he-IL" u="sng" dirty="0">
              <a:solidFill>
                <a:schemeClr val="tx1"/>
              </a:solidFill>
              <a:effectLst>
                <a:outerShdw blurRad="38100" dist="38100" dir="2700000" algn="tl">
                  <a:srgbClr val="000000">
                    <a:alpha val="43137"/>
                  </a:srgbClr>
                </a:outerShdw>
              </a:effectLst>
            </a:endParaRPr>
          </a:p>
        </p:txBody>
      </p:sp>
      <p:sp>
        <p:nvSpPr>
          <p:cNvPr id="1025" name="AutoShape 1" descr="mk:@MSITStore:C:\Users\Ori\Documents\לימודים\שנה%20ד\פנימית\ספרים\Harrison's%20Principles%20of%20Internal%20Medicine,%2018th%20Edition\Harrison's%20Principles%20of%20Internal%20Medicine,%2018th%20Edition.chm::/Part%207.%20Oncology%20and%20Hematology/Chapter%2089.%20Neoplasms%20of%20the%20Lung_files/loadBinary.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27" name="AutoShape 3" descr="mk:@MSITStore:C:\Users\Ori\Documents\לימודים\שנה%20ד\פנימית\ספרים\Harrison's%20Principles%20of%20Internal%20Medicine,%2018th%20Edition\Harrison's%20Principles%20of%20Internal%20Medicine,%2018th%20Edition.chm::/Part%207.%20Oncology%20and%20Hematology/Chapter%2089.%20Neoplasms%20of%20the%20Lung_files/loadBinary.gif"/>
          <p:cNvSpPr>
            <a:spLocks noChangeAspect="1" noChangeArrowheads="1"/>
          </p:cNvSpPr>
          <p:nvPr/>
        </p:nvSpPr>
        <p:spPr bwMode="auto">
          <a:xfrm>
            <a:off x="901541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29" name="AutoShape 5" descr="mk:@MSITStore:C:\Users\Ori\Documents\לימודים\שנה%20ד\פנימית\ספרים\Harrison's%20Principles%20of%20Internal%20Medicine,%2018th%20Edition\Harrison's%20Principles%20of%20Internal%20Medicine,%2018th%20Edition.chm::/Part%207.%20Oncology%20and%20Hematology/Chapter%2089.%20Neoplasms%20of%20the%20Lung_files/loadBinary.gif"/>
          <p:cNvSpPr>
            <a:spLocks noChangeAspect="1" noChangeArrowheads="1"/>
          </p:cNvSpPr>
          <p:nvPr/>
        </p:nvSpPr>
        <p:spPr bwMode="auto">
          <a:xfrm>
            <a:off x="901541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7" name="TextBox 6"/>
          <p:cNvSpPr txBox="1"/>
          <p:nvPr/>
        </p:nvSpPr>
        <p:spPr>
          <a:xfrm>
            <a:off x="2000232" y="1071546"/>
            <a:ext cx="6643734" cy="3416320"/>
          </a:xfrm>
          <a:prstGeom prst="rect">
            <a:avLst/>
          </a:prstGeom>
          <a:noFill/>
        </p:spPr>
        <p:txBody>
          <a:bodyPr wrap="square" rtlCol="1">
            <a:spAutoFit/>
          </a:bodyPr>
          <a:lstStyle/>
          <a:p>
            <a:pPr algn="l" rtl="0">
              <a:buFont typeface="Arial" pitchFamily="34" charset="0"/>
              <a:buChar char="•"/>
            </a:pPr>
            <a:r>
              <a:rPr lang="en-US" dirty="0" smtClean="0"/>
              <a:t> </a:t>
            </a:r>
            <a:r>
              <a:rPr lang="en-US" u="sng" dirty="0" smtClean="0"/>
              <a:t>Symptoms</a:t>
            </a:r>
            <a:r>
              <a:rPr lang="en-US" dirty="0" smtClean="0"/>
              <a:t> </a:t>
            </a:r>
            <a:r>
              <a:rPr lang="en-US" dirty="0" smtClean="0"/>
              <a:t>– not specific ! </a:t>
            </a:r>
          </a:p>
          <a:p>
            <a:pPr algn="l" rtl="0"/>
            <a:r>
              <a:rPr lang="en-US" dirty="0" smtClean="0"/>
              <a:t> Cough, weight loss, </a:t>
            </a:r>
            <a:r>
              <a:rPr lang="en-US" dirty="0" smtClean="0"/>
              <a:t>Dyspnea, </a:t>
            </a:r>
            <a:r>
              <a:rPr lang="en-US" dirty="0" smtClean="0"/>
              <a:t>hemoptysis, clubbing.</a:t>
            </a:r>
          </a:p>
          <a:p>
            <a:pPr algn="l" rtl="0"/>
            <a:endParaRPr lang="en-US" dirty="0"/>
          </a:p>
          <a:p>
            <a:pPr algn="l" rtl="0">
              <a:buFont typeface="Arial" pitchFamily="34" charset="0"/>
              <a:buChar char="•"/>
            </a:pPr>
            <a:r>
              <a:rPr lang="en-US" u="sng" dirty="0" smtClean="0"/>
              <a:t> Chest Radiograph</a:t>
            </a:r>
          </a:p>
          <a:p>
            <a:pPr algn="l" rtl="0"/>
            <a:endParaRPr lang="en-US" dirty="0"/>
          </a:p>
          <a:p>
            <a:pPr algn="l" rtl="0">
              <a:buFont typeface="Arial" pitchFamily="34" charset="0"/>
              <a:buChar char="•"/>
            </a:pPr>
            <a:r>
              <a:rPr lang="en-US" dirty="0" smtClean="0"/>
              <a:t> </a:t>
            </a:r>
            <a:r>
              <a:rPr lang="en-US" u="sng" dirty="0" smtClean="0"/>
              <a:t>PET-CT</a:t>
            </a:r>
          </a:p>
          <a:p>
            <a:pPr algn="l" rtl="0"/>
            <a:endParaRPr lang="en-US" dirty="0"/>
          </a:p>
          <a:p>
            <a:pPr algn="l" rtl="0">
              <a:buFont typeface="Arial" pitchFamily="34" charset="0"/>
              <a:buChar char="•"/>
            </a:pPr>
            <a:r>
              <a:rPr lang="en-US" dirty="0" smtClean="0"/>
              <a:t> </a:t>
            </a:r>
            <a:r>
              <a:rPr lang="en-US" u="sng" dirty="0" smtClean="0"/>
              <a:t>CT</a:t>
            </a:r>
          </a:p>
          <a:p>
            <a:pPr algn="l" rtl="0">
              <a:buFont typeface="Arial" pitchFamily="34" charset="0"/>
              <a:buChar char="•"/>
            </a:pPr>
            <a:endParaRPr lang="en-US" dirty="0"/>
          </a:p>
          <a:p>
            <a:pPr algn="l" rtl="0">
              <a:buFont typeface="Arial" pitchFamily="34" charset="0"/>
              <a:buChar char="•"/>
            </a:pPr>
            <a:r>
              <a:rPr lang="en-US" u="sng" dirty="0" err="1" smtClean="0"/>
              <a:t>Bronchoscopy</a:t>
            </a:r>
            <a:endParaRPr lang="en-US" u="sng" dirty="0" smtClean="0"/>
          </a:p>
          <a:p>
            <a:pPr algn="l" rtl="0">
              <a:buFont typeface="Arial" pitchFamily="34" charset="0"/>
              <a:buChar char="•"/>
            </a:pPr>
            <a:endParaRPr lang="en-US" u="sng" dirty="0" smtClean="0"/>
          </a:p>
          <a:p>
            <a:pPr algn="l" rtl="0">
              <a:buFont typeface="Arial" pitchFamily="34" charset="0"/>
              <a:buChar char="•"/>
            </a:pPr>
            <a:r>
              <a:rPr lang="en-US" u="sng" dirty="0" smtClean="0"/>
              <a:t>CT guided biopsy</a:t>
            </a:r>
            <a:endParaRPr lang="he-IL" u="sng" dirty="0"/>
          </a:p>
        </p:txBody>
      </p:sp>
      <p:pic>
        <p:nvPicPr>
          <p:cNvPr id="8" name="Picture 7" descr="220px-Acopaquia.jpg"/>
          <p:cNvPicPr>
            <a:picLocks noChangeAspect="1"/>
          </p:cNvPicPr>
          <p:nvPr/>
        </p:nvPicPr>
        <p:blipFill>
          <a:blip r:embed="rId3" cstate="print"/>
          <a:stretch>
            <a:fillRect/>
          </a:stretch>
        </p:blipFill>
        <p:spPr>
          <a:xfrm>
            <a:off x="4427984" y="2570889"/>
            <a:ext cx="3501602" cy="2626202"/>
          </a:xfrm>
          <a:prstGeom prst="rect">
            <a:avLst/>
          </a:prstGeom>
        </p:spPr>
      </p:pic>
      <p:pic>
        <p:nvPicPr>
          <p:cNvPr id="9" name="Picture 8" descr="3o.jpg"/>
          <p:cNvPicPr>
            <a:picLocks noChangeAspect="1"/>
          </p:cNvPicPr>
          <p:nvPr/>
        </p:nvPicPr>
        <p:blipFill>
          <a:blip r:embed="rId4" cstate="print"/>
          <a:stretch>
            <a:fillRect/>
          </a:stretch>
        </p:blipFill>
        <p:spPr>
          <a:xfrm>
            <a:off x="4139952" y="2352643"/>
            <a:ext cx="3854392" cy="4505357"/>
          </a:xfrm>
          <a:prstGeom prst="rect">
            <a:avLst/>
          </a:prstGeom>
        </p:spPr>
      </p:pic>
      <p:pic>
        <p:nvPicPr>
          <p:cNvPr id="10" name="Picture 9" descr="pic_lung_petct.jpg"/>
          <p:cNvPicPr>
            <a:picLocks noChangeAspect="1"/>
          </p:cNvPicPr>
          <p:nvPr/>
        </p:nvPicPr>
        <p:blipFill>
          <a:blip r:embed="rId5" cstate="print"/>
          <a:stretch>
            <a:fillRect/>
          </a:stretch>
        </p:blipFill>
        <p:spPr>
          <a:xfrm>
            <a:off x="4644008" y="1981451"/>
            <a:ext cx="3191459" cy="4876549"/>
          </a:xfrm>
          <a:prstGeom prst="rect">
            <a:avLst/>
          </a:prstGeom>
        </p:spPr>
      </p:pic>
      <p:pic>
        <p:nvPicPr>
          <p:cNvPr id="11" name="Picture 4" descr="CDR435997-750"/>
          <p:cNvPicPr>
            <a:picLocks noChangeAspect="1" noChangeArrowheads="1"/>
          </p:cNvPicPr>
          <p:nvPr/>
        </p:nvPicPr>
        <p:blipFill>
          <a:blip r:embed="rId6" cstate="print"/>
          <a:srcRect/>
          <a:stretch>
            <a:fillRect/>
          </a:stretch>
        </p:blipFill>
        <p:spPr bwMode="auto">
          <a:xfrm>
            <a:off x="4211960" y="1869853"/>
            <a:ext cx="4320752" cy="4988147"/>
          </a:xfrm>
          <a:prstGeom prst="rect">
            <a:avLst/>
          </a:prstGeom>
          <a:noFill/>
          <a:ln w="9525">
            <a:noFill/>
            <a:miter lim="800000"/>
            <a:headEnd/>
            <a:tailEnd/>
          </a:ln>
        </p:spPr>
      </p:pic>
      <p:pic>
        <p:nvPicPr>
          <p:cNvPr id="12" name="Picture 4" descr="CDR531057-750"/>
          <p:cNvPicPr>
            <a:picLocks noChangeAspect="1" noChangeArrowheads="1"/>
          </p:cNvPicPr>
          <p:nvPr/>
        </p:nvPicPr>
        <p:blipFill>
          <a:blip r:embed="rId7" cstate="print"/>
          <a:srcRect/>
          <a:stretch>
            <a:fillRect/>
          </a:stretch>
        </p:blipFill>
        <p:spPr bwMode="auto">
          <a:xfrm>
            <a:off x="3221666" y="3212976"/>
            <a:ext cx="5922334" cy="36450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467600" cy="1143000"/>
          </a:xfrm>
        </p:spPr>
        <p:txBody>
          <a:bodyPr>
            <a:normAutofit/>
          </a:bodyPr>
          <a:lstStyle/>
          <a:p>
            <a:endParaRPr lang="he-IL" sz="4400" b="1" dirty="0">
              <a:solidFill>
                <a:schemeClr val="tx1"/>
              </a:solidFill>
            </a:endParaRPr>
          </a:p>
        </p:txBody>
      </p:sp>
      <p:pic>
        <p:nvPicPr>
          <p:cNvPr id="4" name="Picture 3" descr="breathe-here-life.jpg"/>
          <p:cNvPicPr>
            <a:picLocks noChangeAspect="1"/>
          </p:cNvPicPr>
          <p:nvPr/>
        </p:nvPicPr>
        <p:blipFill>
          <a:blip r:embed="rId3" cstate="print"/>
          <a:stretch>
            <a:fillRect/>
          </a:stretch>
        </p:blipFill>
        <p:spPr>
          <a:xfrm>
            <a:off x="-151725" y="476672"/>
            <a:ext cx="9101811" cy="56886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4400" b="1" dirty="0" smtClean="0">
                <a:solidFill>
                  <a:schemeClr val="tx1"/>
                </a:solidFill>
              </a:rPr>
              <a:t>Volatile Organic Compounds (VOCs)</a:t>
            </a:r>
            <a:endParaRPr lang="he-IL" sz="4400" b="1" dirty="0">
              <a:solidFill>
                <a:schemeClr val="tx1"/>
              </a:solidFill>
            </a:endParaRPr>
          </a:p>
        </p:txBody>
      </p:sp>
      <p:sp>
        <p:nvSpPr>
          <p:cNvPr id="5" name="Content Placeholder 4"/>
          <p:cNvSpPr>
            <a:spLocks noGrp="1"/>
          </p:cNvSpPr>
          <p:nvPr>
            <p:ph sz="quarter" idx="1"/>
          </p:nvPr>
        </p:nvSpPr>
        <p:spPr/>
        <p:txBody>
          <a:bodyPr/>
          <a:lstStyle/>
          <a:p>
            <a:endParaRPr lang="he-IL"/>
          </a:p>
        </p:txBody>
      </p:sp>
      <p:pic>
        <p:nvPicPr>
          <p:cNvPr id="1026" name="Picture 2"/>
          <p:cNvPicPr>
            <a:picLocks noChangeAspect="1" noChangeArrowheads="1"/>
          </p:cNvPicPr>
          <p:nvPr/>
        </p:nvPicPr>
        <p:blipFill>
          <a:blip r:embed="rId3" cstate="print"/>
          <a:srcRect/>
          <a:stretch>
            <a:fillRect/>
          </a:stretch>
        </p:blipFill>
        <p:spPr bwMode="auto">
          <a:xfrm>
            <a:off x="1403648" y="1916832"/>
            <a:ext cx="5715000"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008112"/>
          </a:xfrm>
        </p:spPr>
        <p:txBody>
          <a:bodyPr>
            <a:normAutofit/>
          </a:bodyPr>
          <a:lstStyle/>
          <a:p>
            <a:pPr rtl="0"/>
            <a:r>
              <a:rPr lang="en-US" sz="4400" b="1" dirty="0" smtClean="0">
                <a:solidFill>
                  <a:schemeClr val="tx1"/>
                </a:solidFill>
              </a:rPr>
              <a:t>Suggested mechanism</a:t>
            </a:r>
            <a:endParaRPr lang="he-IL" sz="4400" b="1"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1"/>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b="1" dirty="0" smtClean="0">
                <a:solidFill>
                  <a:schemeClr val="tx1"/>
                </a:solidFill>
              </a:rPr>
              <a:t>VOCs detection ? </a:t>
            </a:r>
            <a:endParaRPr lang="he-IL" sz="4400" b="1" dirty="0">
              <a:solidFill>
                <a:schemeClr val="tx1"/>
              </a:solidFill>
            </a:endParaRPr>
          </a:p>
        </p:txBody>
      </p:sp>
      <p:sp>
        <p:nvSpPr>
          <p:cNvPr id="3" name="Content Placeholder 2"/>
          <p:cNvSpPr>
            <a:spLocks noGrp="1"/>
          </p:cNvSpPr>
          <p:nvPr>
            <p:ph sz="quarter" idx="1"/>
          </p:nvPr>
        </p:nvSpPr>
        <p:spPr/>
        <p:txBody>
          <a:bodyPr/>
          <a:lstStyle/>
          <a:p>
            <a:endParaRPr lang="he-I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008112"/>
          </a:xfrm>
        </p:spPr>
        <p:txBody>
          <a:bodyPr>
            <a:normAutofit/>
          </a:bodyPr>
          <a:lstStyle/>
          <a:p>
            <a:pPr rtl="0"/>
            <a:endParaRPr lang="he-IL" sz="4400" b="1" dirty="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0" y="0"/>
            <a:ext cx="6391275" cy="284797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644008" y="1751139"/>
            <a:ext cx="4499992" cy="5106861"/>
          </a:xfrm>
          <a:prstGeom prst="rect">
            <a:avLst/>
          </a:prstGeom>
          <a:noFill/>
          <a:ln w="9525">
            <a:noFill/>
            <a:miter lim="800000"/>
            <a:headEnd/>
            <a:tailEnd/>
          </a:ln>
        </p:spPr>
      </p:pic>
      <p:sp>
        <p:nvSpPr>
          <p:cNvPr id="6" name="TextBox 5"/>
          <p:cNvSpPr txBox="1"/>
          <p:nvPr/>
        </p:nvSpPr>
        <p:spPr>
          <a:xfrm>
            <a:off x="323528" y="3429000"/>
            <a:ext cx="3960440" cy="1200329"/>
          </a:xfrm>
          <a:prstGeom prst="rect">
            <a:avLst/>
          </a:prstGeom>
          <a:noFill/>
        </p:spPr>
        <p:txBody>
          <a:bodyPr wrap="square" rtlCol="1">
            <a:spAutoFit/>
          </a:bodyPr>
          <a:lstStyle/>
          <a:p>
            <a:pPr algn="l" rtl="0"/>
            <a:r>
              <a:rPr lang="en-US" b="1" u="sng" dirty="0" smtClean="0"/>
              <a:t>Results</a:t>
            </a:r>
            <a:r>
              <a:rPr lang="en-US" b="1" dirty="0" smtClean="0"/>
              <a:t>: </a:t>
            </a:r>
          </a:p>
          <a:p>
            <a:pPr algn="l" rtl="0"/>
            <a:r>
              <a:rPr lang="en-US" b="1" dirty="0" smtClean="0"/>
              <a:t>Lung cancer was identified with an overall sensitivity of 71% and specificity of 93%. </a:t>
            </a:r>
            <a:endParaRPr lang="he-IL"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570186"/>
          </a:xfrm>
        </p:spPr>
        <p:txBody>
          <a:bodyPr>
            <a:normAutofit fontScale="90000"/>
          </a:bodyPr>
          <a:lstStyle/>
          <a:p>
            <a:pPr rtl="0"/>
            <a:r>
              <a:rPr lang="en-US" sz="4400" b="1" dirty="0" smtClean="0">
                <a:solidFill>
                  <a:schemeClr val="tx1"/>
                </a:solidFill>
              </a:rPr>
              <a:t>Gas Chromatography – </a:t>
            </a:r>
            <a:br>
              <a:rPr lang="en-US" sz="4400" b="1" dirty="0" smtClean="0">
                <a:solidFill>
                  <a:schemeClr val="tx1"/>
                </a:solidFill>
              </a:rPr>
            </a:br>
            <a:r>
              <a:rPr lang="en-US" sz="4400" b="1" dirty="0" smtClean="0">
                <a:solidFill>
                  <a:schemeClr val="tx1"/>
                </a:solidFill>
              </a:rPr>
              <a:t>Mass Spectrometry (GC-MS)</a:t>
            </a:r>
            <a:endParaRPr lang="he-IL" sz="4400" b="1" dirty="0">
              <a:solidFill>
                <a:schemeClr val="tx1"/>
              </a:solidFill>
            </a:endParaRPr>
          </a:p>
        </p:txBody>
      </p:sp>
      <p:sp>
        <p:nvSpPr>
          <p:cNvPr id="4" name="Content Placeholder 3"/>
          <p:cNvSpPr>
            <a:spLocks noGrp="1"/>
          </p:cNvSpPr>
          <p:nvPr>
            <p:ph sz="quarter" idx="1"/>
          </p:nvPr>
        </p:nvSpPr>
        <p:spPr/>
        <p:txBody>
          <a:bodyPr/>
          <a:lstStyle/>
          <a:p>
            <a:endParaRPr lang="he-IL"/>
          </a:p>
        </p:txBody>
      </p:sp>
      <p:pic>
        <p:nvPicPr>
          <p:cNvPr id="3" name="Picture 2" descr="הורד.jpg"/>
          <p:cNvPicPr>
            <a:picLocks noChangeAspect="1"/>
          </p:cNvPicPr>
          <p:nvPr/>
        </p:nvPicPr>
        <p:blipFill>
          <a:blip r:embed="rId3" cstate="print"/>
          <a:stretch>
            <a:fillRect/>
          </a:stretch>
        </p:blipFill>
        <p:spPr>
          <a:xfrm>
            <a:off x="2051720" y="2420888"/>
            <a:ext cx="5100501" cy="345638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b="1" dirty="0" smtClean="0">
                <a:solidFill>
                  <a:schemeClr val="tx1"/>
                </a:solidFill>
              </a:rPr>
              <a:t>GC-MS</a:t>
            </a:r>
            <a:endParaRPr lang="he-IL" sz="4400" b="1" dirty="0">
              <a:solidFill>
                <a:schemeClr val="tx1"/>
              </a:solidFill>
            </a:endParaRPr>
          </a:p>
        </p:txBody>
      </p:sp>
      <p:sp>
        <p:nvSpPr>
          <p:cNvPr id="5" name="Content Placeholder 4"/>
          <p:cNvSpPr>
            <a:spLocks noGrp="1"/>
          </p:cNvSpPr>
          <p:nvPr>
            <p:ph sz="quarter" idx="1"/>
          </p:nvPr>
        </p:nvSpPr>
        <p:spPr/>
        <p:txBody>
          <a:bodyPr/>
          <a:lstStyle/>
          <a:p>
            <a:endParaRPr lang="he-IL"/>
          </a:p>
        </p:txBody>
      </p:sp>
      <p:pic>
        <p:nvPicPr>
          <p:cNvPr id="4" name="Picture 3" descr="הורד (1).jpg"/>
          <p:cNvPicPr>
            <a:picLocks noChangeAspect="1"/>
          </p:cNvPicPr>
          <p:nvPr/>
        </p:nvPicPr>
        <p:blipFill>
          <a:blip r:embed="rId3" cstate="print"/>
          <a:stretch>
            <a:fillRect/>
          </a:stretch>
        </p:blipFill>
        <p:spPr>
          <a:xfrm>
            <a:off x="1475259" y="1412776"/>
            <a:ext cx="6193482" cy="403244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it-IT" sz="4400" dirty="0" smtClean="0">
                <a:solidFill>
                  <a:schemeClr val="tx1"/>
                </a:solidFill>
              </a:rPr>
              <a:t>The Nanoscale Artificial NOSE (™NA-NOSE)</a:t>
            </a:r>
            <a:endParaRPr lang="he-IL" sz="4400" b="1" dirty="0">
              <a:solidFill>
                <a:schemeClr val="tx1"/>
              </a:solidFill>
            </a:endParaRPr>
          </a:p>
        </p:txBody>
      </p:sp>
      <p:pic>
        <p:nvPicPr>
          <p:cNvPr id="4" name="Content Placeholder 3" descr="9321803526.jpg"/>
          <p:cNvPicPr>
            <a:picLocks noGrp="1" noChangeAspect="1"/>
          </p:cNvPicPr>
          <p:nvPr>
            <p:ph sz="quarter" idx="1"/>
          </p:nvPr>
        </p:nvPicPr>
        <p:blipFill>
          <a:blip r:embed="rId3" cstate="print"/>
          <a:stretch>
            <a:fillRect/>
          </a:stretch>
        </p:blipFill>
        <p:spPr>
          <a:xfrm>
            <a:off x="683568" y="1844824"/>
            <a:ext cx="7602041" cy="21764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b="1" dirty="0" smtClean="0">
                <a:solidFill>
                  <a:schemeClr val="tx1"/>
                </a:solidFill>
              </a:rPr>
              <a:t>Objective</a:t>
            </a:r>
            <a:endParaRPr lang="he-IL" sz="4400" b="1" dirty="0">
              <a:solidFill>
                <a:schemeClr val="tx1"/>
              </a:solidFill>
            </a:endParaRPr>
          </a:p>
        </p:txBody>
      </p:sp>
      <p:sp>
        <p:nvSpPr>
          <p:cNvPr id="4" name="Content Placeholder 3"/>
          <p:cNvSpPr>
            <a:spLocks noGrp="1"/>
          </p:cNvSpPr>
          <p:nvPr>
            <p:ph sz="quarter" idx="1"/>
          </p:nvPr>
        </p:nvSpPr>
        <p:spPr/>
        <p:txBody>
          <a:bodyPr>
            <a:normAutofit/>
          </a:bodyPr>
          <a:lstStyle/>
          <a:p>
            <a:pPr algn="l" rtl="0"/>
            <a:r>
              <a:rPr lang="en-US" sz="2800" dirty="0" smtClean="0"/>
              <a:t>This study evaluates the potential of exhaled breath analysis in </a:t>
            </a:r>
            <a:r>
              <a:rPr lang="en-US" sz="2800" dirty="0" smtClean="0"/>
              <a:t>lung cancer </a:t>
            </a:r>
            <a:r>
              <a:rPr lang="en-US" sz="2800" dirty="0" smtClean="0"/>
              <a:t>detection </a:t>
            </a:r>
            <a:endParaRPr lang="en-US" sz="2800" dirty="0" smtClean="0"/>
          </a:p>
          <a:p>
            <a:pPr algn="l" rtl="0"/>
            <a:endParaRPr lang="en-US" sz="2800" dirty="0" smtClean="0"/>
          </a:p>
          <a:p>
            <a:pPr algn="l" rtl="0"/>
            <a:r>
              <a:rPr lang="en-US" sz="2800" dirty="0" smtClean="0"/>
              <a:t>Distinction </a:t>
            </a:r>
            <a:r>
              <a:rPr lang="en-US" sz="2800" dirty="0" smtClean="0"/>
              <a:t>between early and advanced disease </a:t>
            </a:r>
            <a:r>
              <a:rPr lang="en-US" sz="2800" dirty="0" smtClean="0"/>
              <a:t>stages.</a:t>
            </a:r>
            <a:endParaRPr lang="en-US" sz="2800" dirty="0" smtClean="0"/>
          </a:p>
          <a:p>
            <a:pPr algn="l" rtl="0"/>
            <a:endParaRPr lang="he-IL"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plan</a:t>
            </a:r>
            <a:endParaRPr lang="he-IL" dirty="0"/>
          </a:p>
        </p:txBody>
      </p:sp>
      <p:sp>
        <p:nvSpPr>
          <p:cNvPr id="3" name="Content Placeholder 2"/>
          <p:cNvSpPr>
            <a:spLocks noGrp="1"/>
          </p:cNvSpPr>
          <p:nvPr>
            <p:ph sz="quarter" idx="1"/>
          </p:nvPr>
        </p:nvSpPr>
        <p:spPr/>
        <p:txBody>
          <a:bodyPr/>
          <a:lstStyle/>
          <a:p>
            <a:pPr algn="l" rtl="0"/>
            <a:r>
              <a:rPr lang="en-US" dirty="0" smtClean="0"/>
              <a:t>Introduction &amp; background</a:t>
            </a:r>
          </a:p>
          <a:p>
            <a:pPr algn="l" rtl="0"/>
            <a:r>
              <a:rPr lang="en-US" dirty="0" smtClean="0"/>
              <a:t>Method</a:t>
            </a:r>
          </a:p>
          <a:p>
            <a:pPr algn="l" rtl="0"/>
            <a:r>
              <a:rPr lang="en-US" dirty="0" smtClean="0"/>
              <a:t>Results</a:t>
            </a:r>
          </a:p>
          <a:p>
            <a:pPr algn="l" rtl="0"/>
            <a:r>
              <a:rPr lang="en-US" dirty="0" smtClean="0"/>
              <a:t>Conclusions &amp; vision</a:t>
            </a:r>
            <a:endParaRPr lang="he-IL" dirty="0"/>
          </a:p>
        </p:txBody>
      </p:sp>
      <p:pic>
        <p:nvPicPr>
          <p:cNvPr id="4" name="Picture 3" descr="iStock_000016916991XSmall.jpg"/>
          <p:cNvPicPr>
            <a:picLocks noChangeAspect="1"/>
          </p:cNvPicPr>
          <p:nvPr/>
        </p:nvPicPr>
        <p:blipFill>
          <a:blip r:embed="rId3" cstate="print"/>
          <a:stretch>
            <a:fillRect/>
          </a:stretch>
        </p:blipFill>
        <p:spPr>
          <a:xfrm>
            <a:off x="3059832" y="3573016"/>
            <a:ext cx="4554327" cy="3014836"/>
          </a:xfrm>
          <a:prstGeom prst="rect">
            <a:avLst/>
          </a:prstGeom>
        </p:spPr>
      </p:pic>
      <p:pic>
        <p:nvPicPr>
          <p:cNvPr id="5" name="Picture 4" descr="Detroit_Lions_huddle_2007.jpg"/>
          <p:cNvPicPr>
            <a:picLocks noChangeAspect="1"/>
          </p:cNvPicPr>
          <p:nvPr/>
        </p:nvPicPr>
        <p:blipFill>
          <a:blip r:embed="rId4" cstate="print"/>
          <a:stretch>
            <a:fillRect/>
          </a:stretch>
        </p:blipFill>
        <p:spPr>
          <a:xfrm>
            <a:off x="5364088" y="0"/>
            <a:ext cx="3779912" cy="283493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b="1" dirty="0" smtClean="0">
                <a:solidFill>
                  <a:schemeClr val="tx1"/>
                </a:solidFill>
              </a:rPr>
              <a:t>Method</a:t>
            </a:r>
            <a:endParaRPr lang="he-IL" sz="4400" b="1" dirty="0">
              <a:solidFill>
                <a:schemeClr val="tx1"/>
              </a:solidFill>
            </a:endParaRPr>
          </a:p>
        </p:txBody>
      </p:sp>
      <p:sp>
        <p:nvSpPr>
          <p:cNvPr id="4" name="Content Placeholder 3"/>
          <p:cNvSpPr>
            <a:spLocks noGrp="1"/>
          </p:cNvSpPr>
          <p:nvPr>
            <p:ph sz="quarter" idx="1"/>
          </p:nvPr>
        </p:nvSpPr>
        <p:spPr/>
        <p:txBody>
          <a:bodyPr>
            <a:normAutofit/>
          </a:bodyPr>
          <a:lstStyle/>
          <a:p>
            <a:pPr algn="l" rtl="0"/>
            <a:r>
              <a:rPr lang="en-US" sz="2800" dirty="0" smtClean="0"/>
              <a:t>Breath samples were taken from untreated LC patients and matching controls. </a:t>
            </a:r>
            <a:endParaRPr lang="en-US" sz="2800" dirty="0" smtClean="0"/>
          </a:p>
          <a:p>
            <a:pPr algn="l" rtl="0"/>
            <a:r>
              <a:rPr lang="en-US" sz="2800" dirty="0" smtClean="0"/>
              <a:t>Patients </a:t>
            </a:r>
            <a:r>
              <a:rPr lang="en-US" sz="2800" dirty="0" smtClean="0"/>
              <a:t>were enrolled in Israel, Colorado and Florida. </a:t>
            </a:r>
            <a:endParaRPr lang="en-US" sz="2800" dirty="0" smtClean="0"/>
          </a:p>
          <a:p>
            <a:pPr algn="l" rtl="0"/>
            <a:r>
              <a:rPr lang="en-US" sz="2800" dirty="0" smtClean="0"/>
              <a:t>Analysis </a:t>
            </a:r>
            <a:r>
              <a:rPr lang="en-US" sz="2800" dirty="0" smtClean="0"/>
              <a:t>was performed by </a:t>
            </a:r>
            <a:r>
              <a:rPr lang="en-US" sz="2800" dirty="0" smtClean="0"/>
              <a:t>NaNose® system and GC-MS. </a:t>
            </a:r>
            <a:endParaRPr lang="he-IL"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b="1" dirty="0" smtClean="0">
                <a:solidFill>
                  <a:schemeClr val="tx1"/>
                </a:solidFill>
              </a:rPr>
              <a:t>Patients</a:t>
            </a:r>
            <a:endParaRPr lang="he-IL" sz="4400" b="1" dirty="0">
              <a:solidFill>
                <a:schemeClr val="tx1"/>
              </a:solidFill>
            </a:endParaRPr>
          </a:p>
        </p:txBody>
      </p:sp>
      <p:sp>
        <p:nvSpPr>
          <p:cNvPr id="4" name="Content Placeholder 3"/>
          <p:cNvSpPr>
            <a:spLocks noGrp="1"/>
          </p:cNvSpPr>
          <p:nvPr>
            <p:ph sz="quarter" idx="1"/>
          </p:nvPr>
        </p:nvSpPr>
        <p:spPr/>
        <p:txBody>
          <a:bodyPr>
            <a:normAutofit/>
          </a:bodyPr>
          <a:lstStyle/>
          <a:p>
            <a:pPr algn="l" rtl="0"/>
            <a:r>
              <a:rPr lang="en-US" sz="2800" dirty="0" smtClean="0"/>
              <a:t>A total of 358 patients participated in this study (Israel: 174; Florida: 73; Colorado: 111</a:t>
            </a:r>
            <a:r>
              <a:rPr lang="en-US" sz="2800" dirty="0" smtClean="0"/>
              <a:t>).</a:t>
            </a:r>
          </a:p>
          <a:p>
            <a:pPr algn="l" rtl="0"/>
            <a:endParaRPr lang="en-US" sz="2800" dirty="0" smtClean="0"/>
          </a:p>
          <a:p>
            <a:pPr algn="l" rtl="0"/>
            <a:r>
              <a:rPr lang="en-US" sz="2800" dirty="0" smtClean="0"/>
              <a:t>213 patients had LC and 145 patients did not have cancer.</a:t>
            </a:r>
            <a:endParaRPr lang="he-IL"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4400" b="1" dirty="0" smtClean="0">
                <a:solidFill>
                  <a:schemeClr val="tx1"/>
                </a:solidFill>
              </a:rPr>
              <a:t>Preliminary Results - Israel</a:t>
            </a:r>
            <a:endParaRPr lang="he-IL" sz="4400" b="1" dirty="0">
              <a:solidFill>
                <a:schemeClr val="tx1"/>
              </a:solidFill>
            </a:endParaRPr>
          </a:p>
        </p:txBody>
      </p:sp>
      <p:sp>
        <p:nvSpPr>
          <p:cNvPr id="3" name="Content Placeholder 2"/>
          <p:cNvSpPr>
            <a:spLocks noGrp="1"/>
          </p:cNvSpPr>
          <p:nvPr>
            <p:ph sz="quarter" idx="1"/>
          </p:nvPr>
        </p:nvSpPr>
        <p:spPr/>
        <p:txBody>
          <a:bodyPr/>
          <a:lstStyle/>
          <a:p>
            <a:pPr algn="l" rtl="0"/>
            <a:endParaRPr lang="he-I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367694589"/>
              </p:ext>
            </p:extLst>
          </p:nvPr>
        </p:nvGraphicFramePr>
        <p:xfrm>
          <a:off x="899592" y="764704"/>
          <a:ext cx="7344816" cy="1955604"/>
        </p:xfrm>
        <a:graphic>
          <a:graphicData uri="http://schemas.openxmlformats.org/drawingml/2006/table">
            <a:tbl>
              <a:tblPr firstRow="1" firstCol="1" bandRow="1">
                <a:tableStyleId>{85BE263C-DBD7-4A20-BB59-AAB30ACAA65A}</a:tableStyleId>
              </a:tblPr>
              <a:tblGrid>
                <a:gridCol w="2846535"/>
                <a:gridCol w="1614159"/>
                <a:gridCol w="1531077"/>
                <a:gridCol w="1353045"/>
              </a:tblGrid>
              <a:tr h="685800">
                <a:tc>
                  <a:txBody>
                    <a:bodyPr/>
                    <a:lstStyle/>
                    <a:p>
                      <a:pPr marL="36195" marR="36195" algn="ctr">
                        <a:lnSpc>
                          <a:spcPct val="150000"/>
                        </a:lnSpc>
                        <a:spcAft>
                          <a:spcPts val="0"/>
                        </a:spcAft>
                      </a:pPr>
                      <a:r>
                        <a:rPr lang="en-US" sz="1500" dirty="0">
                          <a:solidFill>
                            <a:schemeClr val="tx1"/>
                          </a:solidFill>
                          <a:effectLst/>
                        </a:rPr>
                        <a:t> </a:t>
                      </a:r>
                      <a:endParaRPr lang="en-US" sz="1500" dirty="0">
                        <a:solidFill>
                          <a:schemeClr val="tx1"/>
                        </a:solidFill>
                        <a:effectLst/>
                        <a:latin typeface="Calibri" pitchFamily="34" charset="0"/>
                        <a:ea typeface="Times New Roman"/>
                        <a:cs typeface="Calibri" pitchFamily="34" charset="0"/>
                      </a:endParaRPr>
                    </a:p>
                  </a:txBody>
                  <a:tcPr marL="63305" marR="63305" marT="0" marB="0" anchor="ctr">
                    <a:solidFill>
                      <a:schemeClr val="bg1"/>
                    </a:solidFill>
                  </a:tcPr>
                </a:tc>
                <a:tc>
                  <a:txBody>
                    <a:bodyPr/>
                    <a:lstStyle/>
                    <a:p>
                      <a:pPr marL="36195" marR="36195" algn="ctr">
                        <a:lnSpc>
                          <a:spcPct val="150000"/>
                        </a:lnSpc>
                        <a:spcAft>
                          <a:spcPts val="0"/>
                        </a:spcAft>
                      </a:pPr>
                      <a:r>
                        <a:rPr lang="en-US" sz="1500" dirty="0">
                          <a:solidFill>
                            <a:schemeClr val="tx1"/>
                          </a:solidFill>
                          <a:effectLst/>
                        </a:rPr>
                        <a:t>Sensitivity</a:t>
                      </a:r>
                      <a:endParaRPr lang="en-US" sz="1500" dirty="0">
                        <a:solidFill>
                          <a:schemeClr val="tx1"/>
                        </a:solidFill>
                        <a:effectLst/>
                        <a:latin typeface="Calibri" pitchFamily="34" charset="0"/>
                        <a:ea typeface="Times New Roman"/>
                        <a:cs typeface="Calibri" pitchFamily="34" charset="0"/>
                      </a:endParaRPr>
                    </a:p>
                  </a:txBody>
                  <a:tcPr marL="63305" marR="63305" marT="0" marB="0" anchor="ctr">
                    <a:solidFill>
                      <a:schemeClr val="bg1"/>
                    </a:solidFill>
                  </a:tcPr>
                </a:tc>
                <a:tc>
                  <a:txBody>
                    <a:bodyPr/>
                    <a:lstStyle/>
                    <a:p>
                      <a:pPr marL="36195" marR="36195" algn="ctr">
                        <a:lnSpc>
                          <a:spcPct val="150000"/>
                        </a:lnSpc>
                        <a:spcAft>
                          <a:spcPts val="0"/>
                        </a:spcAft>
                      </a:pPr>
                      <a:r>
                        <a:rPr lang="en-US" sz="1500" dirty="0">
                          <a:solidFill>
                            <a:schemeClr val="tx1"/>
                          </a:solidFill>
                          <a:effectLst/>
                        </a:rPr>
                        <a:t>Specificity</a:t>
                      </a:r>
                      <a:endParaRPr lang="en-US" sz="1500" dirty="0">
                        <a:solidFill>
                          <a:schemeClr val="tx1"/>
                        </a:solidFill>
                        <a:effectLst/>
                        <a:latin typeface="Calibri" pitchFamily="34" charset="0"/>
                        <a:ea typeface="Times New Roman"/>
                        <a:cs typeface="Calibri" pitchFamily="34" charset="0"/>
                      </a:endParaRPr>
                    </a:p>
                  </a:txBody>
                  <a:tcPr marL="63305" marR="63305" marT="0" marB="0" anchor="ctr">
                    <a:solidFill>
                      <a:schemeClr val="bg1"/>
                    </a:solidFill>
                  </a:tcPr>
                </a:tc>
                <a:tc>
                  <a:txBody>
                    <a:bodyPr/>
                    <a:lstStyle/>
                    <a:p>
                      <a:pPr marL="36195" marR="36195" algn="ctr">
                        <a:lnSpc>
                          <a:spcPct val="150000"/>
                        </a:lnSpc>
                        <a:spcAft>
                          <a:spcPts val="0"/>
                        </a:spcAft>
                      </a:pPr>
                      <a:r>
                        <a:rPr lang="en-US" sz="1500" dirty="0">
                          <a:solidFill>
                            <a:schemeClr val="tx1"/>
                          </a:solidFill>
                          <a:effectLst/>
                        </a:rPr>
                        <a:t>Accuracy</a:t>
                      </a:r>
                      <a:endParaRPr lang="en-US" sz="1500" dirty="0">
                        <a:solidFill>
                          <a:schemeClr val="tx1"/>
                        </a:solidFill>
                        <a:effectLst/>
                        <a:latin typeface="Calibri" pitchFamily="34" charset="0"/>
                        <a:ea typeface="Times New Roman"/>
                        <a:cs typeface="Calibri" pitchFamily="34" charset="0"/>
                      </a:endParaRPr>
                    </a:p>
                  </a:txBody>
                  <a:tcPr marL="63305" marR="63305" marT="0" marB="0" anchor="ctr">
                    <a:solidFill>
                      <a:schemeClr val="bg1"/>
                    </a:solidFill>
                  </a:tcPr>
                </a:tc>
              </a:tr>
              <a:tr h="375194">
                <a:tc>
                  <a:txBody>
                    <a:bodyPr/>
                    <a:lstStyle/>
                    <a:p>
                      <a:pPr marL="21590" marR="36195" algn="l" rtl="0">
                        <a:lnSpc>
                          <a:spcPct val="150000"/>
                        </a:lnSpc>
                        <a:spcAft>
                          <a:spcPts val="0"/>
                        </a:spcAft>
                      </a:pPr>
                      <a:r>
                        <a:rPr lang="en-US" sz="1500" dirty="0" smtClean="0">
                          <a:solidFill>
                            <a:schemeClr val="tx1"/>
                          </a:solidFill>
                          <a:effectLst/>
                        </a:rPr>
                        <a:t>Control / Early</a:t>
                      </a:r>
                      <a:r>
                        <a:rPr lang="en-US" sz="1500" baseline="0" dirty="0" smtClean="0">
                          <a:solidFill>
                            <a:schemeClr val="tx1"/>
                          </a:solidFill>
                          <a:effectLst/>
                        </a:rPr>
                        <a:t> LC</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lang="en-US" sz="1500" dirty="0" smtClean="0">
                          <a:effectLst/>
                        </a:rPr>
                        <a:t>81.25%</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lang="en-US" sz="1500" dirty="0" smtClean="0">
                          <a:effectLst/>
                        </a:rPr>
                        <a:t>90.32%</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lang="en-US" sz="1500" dirty="0" smtClean="0">
                          <a:effectLst/>
                        </a:rPr>
                        <a:t>85.11%</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r>
              <a:tr h="375194">
                <a:tc>
                  <a:txBody>
                    <a:bodyPr/>
                    <a:lstStyle/>
                    <a:p>
                      <a:pPr marL="21590" marR="36195" algn="l" rtl="0">
                        <a:lnSpc>
                          <a:spcPct val="150000"/>
                        </a:lnSpc>
                        <a:spcAft>
                          <a:spcPts val="0"/>
                        </a:spcAft>
                      </a:pPr>
                      <a:r>
                        <a:rPr lang="en-US" sz="1500" dirty="0" smtClean="0">
                          <a:solidFill>
                            <a:schemeClr val="tx1"/>
                          </a:solidFill>
                          <a:effectLst/>
                        </a:rPr>
                        <a:t>Control / Advanced LC</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lang="en-US" sz="1500" dirty="0" smtClean="0">
                          <a:effectLst/>
                        </a:rPr>
                        <a:t>81.25%</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lang="en-US" sz="1500" dirty="0" smtClean="0">
                          <a:effectLst/>
                        </a:rPr>
                        <a:t>87.10%</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lang="en-US" sz="1500" dirty="0" smtClean="0">
                          <a:effectLst/>
                        </a:rPr>
                        <a:t>82.11%</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r>
              <a:tr h="519416">
                <a:tc>
                  <a:txBody>
                    <a:bodyPr/>
                    <a:lstStyle/>
                    <a:p>
                      <a:pPr marL="21590" marR="36195" algn="l" rtl="0">
                        <a:lnSpc>
                          <a:spcPct val="150000"/>
                        </a:lnSpc>
                        <a:spcAft>
                          <a:spcPts val="0"/>
                        </a:spcAft>
                      </a:pPr>
                      <a:r>
                        <a:rPr lang="en-US" sz="1500" dirty="0" smtClean="0">
                          <a:solidFill>
                            <a:schemeClr val="tx1"/>
                          </a:solidFill>
                          <a:effectLst/>
                        </a:rPr>
                        <a:t>Early LC /Advanced LC</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lang="en-US" sz="1500" dirty="0" smtClean="0">
                          <a:effectLst/>
                        </a:rPr>
                        <a:t>80.26%</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lang="en-US" sz="1500" dirty="0" smtClean="0">
                          <a:effectLst/>
                        </a:rPr>
                        <a:t>75%</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lang="en-US" sz="1500" dirty="0" smtClean="0">
                          <a:effectLst/>
                        </a:rPr>
                        <a:t>78.75%</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36296" y="84369"/>
            <a:ext cx="1824534" cy="680335"/>
          </a:xfrm>
          <a:prstGeom prst="rect">
            <a:avLst/>
          </a:prstGeom>
        </p:spPr>
      </p:pic>
      <p:pic>
        <p:nvPicPr>
          <p:cNvPr id="1030" name="Picture 6" descr="http://upload.wikimedia.org/wikipedia/he/thumb/b/b1/Technion_%E2%80%93_Israel_Institute_of_Technology_Symbol-H.png/800px-Technion_%E2%80%93_Israel_Institute_of_Technology_Symbol-H.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6394"/>
          <a:stretch/>
        </p:blipFill>
        <p:spPr bwMode="auto">
          <a:xfrm>
            <a:off x="107504" y="84369"/>
            <a:ext cx="917426" cy="13172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p:nvGrpSpPr>
        <p:grpSpPr>
          <a:xfrm>
            <a:off x="2915816" y="3429000"/>
            <a:ext cx="3527592" cy="3120854"/>
            <a:chOff x="755576" y="266637"/>
            <a:chExt cx="7200000" cy="6283218"/>
          </a:xfrm>
        </p:grpSpPr>
        <p:pic>
          <p:nvPicPr>
            <p:cNvPr id="8" name="Picture 2"/>
            <p:cNvPicPr>
              <a:picLocks noChangeArrowheads="1"/>
            </p:cNvPicPr>
            <p:nvPr/>
          </p:nvPicPr>
          <p:blipFill rotWithShape="1">
            <a:blip r:embed="rId5" cstate="print">
              <a:extLst>
                <a:ext uri="{28A0092B-C50C-407E-A947-70E740481C1C}">
                  <a14:useLocalDpi xmlns:a14="http://schemas.microsoft.com/office/drawing/2010/main" xmlns="" val="0"/>
                </a:ext>
              </a:extLst>
            </a:blip>
            <a:srcRect l="8857" t="8980" r="13592" b="9796"/>
            <a:stretch/>
          </p:blipFill>
          <p:spPr bwMode="auto">
            <a:xfrm>
              <a:off x="755576" y="789855"/>
              <a:ext cx="7200000" cy="57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1637409" y="266637"/>
              <a:ext cx="6192688" cy="805542"/>
            </a:xfrm>
            <a:prstGeom prst="rect">
              <a:avLst/>
            </a:prstGeom>
            <a:noFill/>
          </p:spPr>
          <p:txBody>
            <a:bodyPr wrap="square" rtlCol="1">
              <a:spAutoFit/>
            </a:bodyPr>
            <a:lstStyle/>
            <a:p>
              <a:pPr algn="l" rtl="0"/>
              <a:r>
                <a:rPr lang="en-US" sz="2000" dirty="0">
                  <a:latin typeface="Calibri" pitchFamily="34" charset="0"/>
                </a:rPr>
                <a:t>       Control and Early LC</a:t>
              </a:r>
              <a:endParaRPr lang="he-IL" sz="2000" dirty="0">
                <a:latin typeface="Calibri" pitchFamily="34" charset="0"/>
              </a:endParaRPr>
            </a:p>
          </p:txBody>
        </p:sp>
      </p:grpSp>
      <p:sp>
        <p:nvSpPr>
          <p:cNvPr id="10" name="Rectangle 9"/>
          <p:cNvSpPr/>
          <p:nvPr/>
        </p:nvSpPr>
        <p:spPr>
          <a:xfrm>
            <a:off x="7020272" y="1484784"/>
            <a:ext cx="1080120" cy="11521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4225296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4400" b="1" dirty="0" smtClean="0">
                <a:solidFill>
                  <a:schemeClr val="tx1"/>
                </a:solidFill>
              </a:rPr>
              <a:t>Preliminary Results - Florida</a:t>
            </a:r>
            <a:endParaRPr lang="he-IL" sz="4400" b="1" dirty="0">
              <a:solidFill>
                <a:schemeClr val="tx1"/>
              </a:solidFill>
            </a:endParaRPr>
          </a:p>
        </p:txBody>
      </p:sp>
      <p:sp>
        <p:nvSpPr>
          <p:cNvPr id="3" name="Content Placeholder 2"/>
          <p:cNvSpPr>
            <a:spLocks noGrp="1"/>
          </p:cNvSpPr>
          <p:nvPr>
            <p:ph sz="quarter" idx="1"/>
          </p:nvPr>
        </p:nvSpPr>
        <p:spPr/>
        <p:txBody>
          <a:bodyPr/>
          <a:lstStyle/>
          <a:p>
            <a:pPr algn="l" rtl="0"/>
            <a:endParaRPr lang="he-I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36296" y="84369"/>
            <a:ext cx="1824534" cy="680335"/>
          </a:xfrm>
          <a:prstGeom prst="rect">
            <a:avLst/>
          </a:prstGeom>
        </p:spPr>
      </p:pic>
      <p:pic>
        <p:nvPicPr>
          <p:cNvPr id="1030" name="Picture 6" descr="http://upload.wikimedia.org/wikipedia/he/thumb/b/b1/Technion_%E2%80%93_Israel_Institute_of_Technology_Symbol-H.png/800px-Technion_%E2%80%93_Israel_Institute_of_Technology_Symbol-H.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6394"/>
          <a:stretch/>
        </p:blipFill>
        <p:spPr bwMode="auto">
          <a:xfrm>
            <a:off x="107504" y="84369"/>
            <a:ext cx="917426" cy="131720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xmlns="" val="3367694589"/>
              </p:ext>
            </p:extLst>
          </p:nvPr>
        </p:nvGraphicFramePr>
        <p:xfrm>
          <a:off x="1043608" y="980728"/>
          <a:ext cx="7056783" cy="1616696"/>
        </p:xfrm>
        <a:graphic>
          <a:graphicData uri="http://schemas.openxmlformats.org/drawingml/2006/table">
            <a:tbl>
              <a:tblPr firstRow="1" firstCol="1" bandRow="1">
                <a:tableStyleId>{85BE263C-DBD7-4A20-BB59-AAB30ACAA65A}</a:tableStyleId>
              </a:tblPr>
              <a:tblGrid>
                <a:gridCol w="2734906"/>
                <a:gridCol w="1550858"/>
                <a:gridCol w="1471035"/>
                <a:gridCol w="1299984"/>
              </a:tblGrid>
              <a:tr h="685800">
                <a:tc>
                  <a:txBody>
                    <a:bodyPr/>
                    <a:lstStyle/>
                    <a:p>
                      <a:pPr marL="36195" marR="36195" algn="l" rtl="0">
                        <a:lnSpc>
                          <a:spcPct val="150000"/>
                        </a:lnSpc>
                        <a:spcAft>
                          <a:spcPts val="0"/>
                        </a:spcAft>
                      </a:pPr>
                      <a:r>
                        <a:rPr lang="en-US" sz="1500" dirty="0">
                          <a:solidFill>
                            <a:schemeClr val="tx1"/>
                          </a:solidFill>
                          <a:effectLst/>
                        </a:rPr>
                        <a:t> </a:t>
                      </a:r>
                      <a:endParaRPr lang="en-US" sz="1500" dirty="0">
                        <a:solidFill>
                          <a:schemeClr val="tx1"/>
                        </a:solidFill>
                        <a:effectLst/>
                        <a:latin typeface="Calibri" pitchFamily="34" charset="0"/>
                        <a:ea typeface="Times New Roman"/>
                        <a:cs typeface="Calibri" pitchFamily="34" charset="0"/>
                      </a:endParaRPr>
                    </a:p>
                  </a:txBody>
                  <a:tcPr marL="63305" marR="63305" marT="0" marB="0" anchor="ctr">
                    <a:solidFill>
                      <a:schemeClr val="bg1"/>
                    </a:solidFill>
                  </a:tcPr>
                </a:tc>
                <a:tc>
                  <a:txBody>
                    <a:bodyPr/>
                    <a:lstStyle/>
                    <a:p>
                      <a:pPr marL="36195" marR="36195" algn="ctr">
                        <a:lnSpc>
                          <a:spcPct val="150000"/>
                        </a:lnSpc>
                        <a:spcAft>
                          <a:spcPts val="0"/>
                        </a:spcAft>
                      </a:pPr>
                      <a:r>
                        <a:rPr lang="en-US" sz="1500" dirty="0">
                          <a:solidFill>
                            <a:schemeClr val="tx1"/>
                          </a:solidFill>
                          <a:effectLst/>
                        </a:rPr>
                        <a:t>Sensitivity</a:t>
                      </a:r>
                      <a:endParaRPr lang="en-US" sz="1500" dirty="0">
                        <a:solidFill>
                          <a:schemeClr val="tx1"/>
                        </a:solidFill>
                        <a:effectLst/>
                        <a:latin typeface="Calibri" pitchFamily="34" charset="0"/>
                        <a:ea typeface="Times New Roman"/>
                        <a:cs typeface="Calibri" pitchFamily="34" charset="0"/>
                      </a:endParaRPr>
                    </a:p>
                  </a:txBody>
                  <a:tcPr marL="63305" marR="63305" marT="0" marB="0" anchor="ctr">
                    <a:solidFill>
                      <a:schemeClr val="bg1"/>
                    </a:solidFill>
                  </a:tcPr>
                </a:tc>
                <a:tc>
                  <a:txBody>
                    <a:bodyPr/>
                    <a:lstStyle/>
                    <a:p>
                      <a:pPr marL="36195" marR="36195" algn="ctr">
                        <a:lnSpc>
                          <a:spcPct val="150000"/>
                        </a:lnSpc>
                        <a:spcAft>
                          <a:spcPts val="0"/>
                        </a:spcAft>
                      </a:pPr>
                      <a:r>
                        <a:rPr lang="en-US" sz="1500" dirty="0">
                          <a:solidFill>
                            <a:schemeClr val="tx1"/>
                          </a:solidFill>
                          <a:effectLst/>
                        </a:rPr>
                        <a:t>Specificity</a:t>
                      </a:r>
                      <a:endParaRPr lang="en-US" sz="1500" dirty="0">
                        <a:solidFill>
                          <a:schemeClr val="tx1"/>
                        </a:solidFill>
                        <a:effectLst/>
                        <a:latin typeface="Calibri" pitchFamily="34" charset="0"/>
                        <a:ea typeface="Times New Roman"/>
                        <a:cs typeface="Calibri" pitchFamily="34" charset="0"/>
                      </a:endParaRPr>
                    </a:p>
                  </a:txBody>
                  <a:tcPr marL="63305" marR="63305" marT="0" marB="0" anchor="ctr">
                    <a:solidFill>
                      <a:schemeClr val="bg1"/>
                    </a:solidFill>
                  </a:tcPr>
                </a:tc>
                <a:tc>
                  <a:txBody>
                    <a:bodyPr/>
                    <a:lstStyle/>
                    <a:p>
                      <a:pPr marL="36195" marR="36195" algn="ctr">
                        <a:lnSpc>
                          <a:spcPct val="150000"/>
                        </a:lnSpc>
                        <a:spcAft>
                          <a:spcPts val="0"/>
                        </a:spcAft>
                      </a:pPr>
                      <a:r>
                        <a:rPr lang="en-US" sz="1500" dirty="0">
                          <a:solidFill>
                            <a:schemeClr val="tx1"/>
                          </a:solidFill>
                          <a:effectLst/>
                        </a:rPr>
                        <a:t>Accuracy</a:t>
                      </a:r>
                      <a:endParaRPr lang="en-US" sz="1500" dirty="0">
                        <a:solidFill>
                          <a:schemeClr val="tx1"/>
                        </a:solidFill>
                        <a:effectLst/>
                        <a:latin typeface="Calibri" pitchFamily="34" charset="0"/>
                        <a:ea typeface="Times New Roman"/>
                        <a:cs typeface="Calibri" pitchFamily="34" charset="0"/>
                      </a:endParaRPr>
                    </a:p>
                  </a:txBody>
                  <a:tcPr marL="63305" marR="63305" marT="0" marB="0" anchor="ctr">
                    <a:solidFill>
                      <a:schemeClr val="bg1"/>
                    </a:solidFill>
                  </a:tcPr>
                </a:tc>
              </a:tr>
              <a:tr h="375194">
                <a:tc>
                  <a:txBody>
                    <a:bodyPr/>
                    <a:lstStyle/>
                    <a:p>
                      <a:pPr marL="21590" marR="36195" algn="l" rtl="0">
                        <a:lnSpc>
                          <a:spcPct val="150000"/>
                        </a:lnSpc>
                        <a:spcAft>
                          <a:spcPts val="0"/>
                        </a:spcAft>
                      </a:pPr>
                      <a:r>
                        <a:rPr lang="en-US" sz="1500" dirty="0" smtClean="0">
                          <a:solidFill>
                            <a:schemeClr val="tx1"/>
                          </a:solidFill>
                          <a:effectLst/>
                        </a:rPr>
                        <a:t> Control </a:t>
                      </a:r>
                      <a:r>
                        <a:rPr lang="en-US" sz="1500" dirty="0" smtClean="0">
                          <a:solidFill>
                            <a:schemeClr val="tx1"/>
                          </a:solidFill>
                          <a:effectLst/>
                        </a:rPr>
                        <a:t>/ </a:t>
                      </a:r>
                      <a:r>
                        <a:rPr lang="en-US" sz="1500" baseline="0" dirty="0" smtClean="0">
                          <a:solidFill>
                            <a:schemeClr val="tx1"/>
                          </a:solidFill>
                          <a:effectLst/>
                        </a:rPr>
                        <a:t>LC</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kumimoji="0" lang="en-US" sz="1800" kern="1200" dirty="0" smtClean="0">
                          <a:solidFill>
                            <a:schemeClr val="dk1"/>
                          </a:solidFill>
                          <a:latin typeface="+mn-lt"/>
                          <a:ea typeface="+mn-ea"/>
                          <a:cs typeface="+mn-cs"/>
                        </a:rPr>
                        <a:t>93.87%</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kumimoji="0" lang="en-US" sz="1800" kern="1200" dirty="0" smtClean="0">
                          <a:solidFill>
                            <a:schemeClr val="dk1"/>
                          </a:solidFill>
                          <a:latin typeface="+mn-lt"/>
                          <a:ea typeface="+mn-ea"/>
                          <a:cs typeface="+mn-cs"/>
                        </a:rPr>
                        <a:t>95.65 %</a:t>
                      </a:r>
                      <a:r>
                        <a:rPr lang="en-US" sz="1500" dirty="0" smtClean="0">
                          <a:effectLst/>
                        </a:rPr>
                        <a:t>%</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rtl="0">
                        <a:lnSpc>
                          <a:spcPct val="150000"/>
                        </a:lnSpc>
                        <a:spcAft>
                          <a:spcPts val="0"/>
                        </a:spcAft>
                      </a:pPr>
                      <a:r>
                        <a:rPr kumimoji="0" lang="he-IL" sz="1800" kern="1200" dirty="0" smtClean="0">
                          <a:solidFill>
                            <a:schemeClr val="dk1"/>
                          </a:solidFill>
                          <a:latin typeface="+mn-lt"/>
                          <a:ea typeface="+mn-ea"/>
                          <a:cs typeface="+mn-cs"/>
                        </a:rPr>
                        <a:t>94.44</a:t>
                      </a:r>
                      <a:r>
                        <a:rPr kumimoji="0" lang="en-US" sz="1800" kern="1200" dirty="0" smtClean="0">
                          <a:solidFill>
                            <a:schemeClr val="dk1"/>
                          </a:solidFill>
                          <a:latin typeface="+mn-lt"/>
                          <a:ea typeface="+mn-ea"/>
                          <a:cs typeface="+mn-cs"/>
                        </a:rPr>
                        <a:t>%</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r>
              <a:tr h="519416">
                <a:tc>
                  <a:txBody>
                    <a:bodyPr/>
                    <a:lstStyle/>
                    <a:p>
                      <a:pPr marL="21590" marR="36195" algn="l" rtl="0">
                        <a:lnSpc>
                          <a:spcPct val="150000"/>
                        </a:lnSpc>
                        <a:spcAft>
                          <a:spcPts val="0"/>
                        </a:spcAft>
                      </a:pPr>
                      <a:r>
                        <a:rPr lang="en-US" sz="1500" dirty="0" smtClean="0">
                          <a:solidFill>
                            <a:schemeClr val="tx1"/>
                          </a:solidFill>
                          <a:effectLst/>
                        </a:rPr>
                        <a:t>Early LC /Advanced LC</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kumimoji="0" lang="en-US" sz="1800" kern="1200" dirty="0" smtClean="0">
                          <a:solidFill>
                            <a:schemeClr val="dk1"/>
                          </a:solidFill>
                          <a:latin typeface="+mn-lt"/>
                          <a:ea typeface="+mn-ea"/>
                          <a:cs typeface="+mn-cs"/>
                        </a:rPr>
                        <a:t>83.33%</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kumimoji="0" lang="en-US" sz="1800" kern="1200" dirty="0" smtClean="0">
                          <a:solidFill>
                            <a:schemeClr val="dk1"/>
                          </a:solidFill>
                          <a:latin typeface="+mn-lt"/>
                          <a:ea typeface="+mn-ea"/>
                          <a:cs typeface="+mn-cs"/>
                        </a:rPr>
                        <a:t>91.66 %</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c>
                  <a:txBody>
                    <a:bodyPr/>
                    <a:lstStyle/>
                    <a:p>
                      <a:pPr marL="36195" marR="36195" algn="ctr">
                        <a:lnSpc>
                          <a:spcPct val="150000"/>
                        </a:lnSpc>
                        <a:spcAft>
                          <a:spcPts val="0"/>
                        </a:spcAft>
                      </a:pPr>
                      <a:r>
                        <a:rPr kumimoji="0" lang="en-US" sz="1800" kern="1200" dirty="0" smtClean="0">
                          <a:solidFill>
                            <a:schemeClr val="dk1"/>
                          </a:solidFill>
                          <a:latin typeface="+mn-lt"/>
                          <a:ea typeface="+mn-ea"/>
                          <a:cs typeface="+mn-cs"/>
                        </a:rPr>
                        <a:t>89.58%</a:t>
                      </a:r>
                      <a:endParaRPr lang="en-US" sz="1500" dirty="0">
                        <a:solidFill>
                          <a:schemeClr val="tx1"/>
                        </a:solidFill>
                        <a:effectLst/>
                        <a:latin typeface="Calibri" pitchFamily="34" charset="0"/>
                        <a:ea typeface="Times New Roman"/>
                        <a:cs typeface="Calibri" pitchFamily="34" charset="0"/>
                      </a:endParaRPr>
                    </a:p>
                  </a:txBody>
                  <a:tcPr marL="63305" marR="63305" marT="0" marB="0">
                    <a:solidFill>
                      <a:schemeClr val="bg1"/>
                    </a:solidFill>
                  </a:tcPr>
                </a:tc>
              </a:tr>
            </a:tbl>
          </a:graphicData>
        </a:graphic>
      </p:graphicFrame>
      <p:pic>
        <p:nvPicPr>
          <p:cNvPr id="11" name="Picture 10"/>
          <p:cNvPicPr/>
          <p:nvPr/>
        </p:nvPicPr>
        <p:blipFill>
          <a:blip r:embed="rId5" cstate="print"/>
          <a:stretch>
            <a:fillRect/>
          </a:stretch>
        </p:blipFill>
        <p:spPr>
          <a:xfrm>
            <a:off x="755576" y="3212976"/>
            <a:ext cx="3384376" cy="2592288"/>
          </a:xfrm>
          <a:prstGeom prst="rect">
            <a:avLst/>
          </a:prstGeom>
        </p:spPr>
      </p:pic>
      <p:pic>
        <p:nvPicPr>
          <p:cNvPr id="12" name="Picture 11"/>
          <p:cNvPicPr/>
          <p:nvPr/>
        </p:nvPicPr>
        <p:blipFill rotWithShape="1">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8350" t="9450" r="13010" b="10162"/>
          <a:stretch/>
        </p:blipFill>
        <p:spPr bwMode="auto">
          <a:xfrm>
            <a:off x="4355976" y="3284984"/>
            <a:ext cx="3672408" cy="2664296"/>
          </a:xfrm>
          <a:prstGeom prst="rect">
            <a:avLst/>
          </a:prstGeom>
          <a:noFill/>
          <a:ln>
            <a:noFill/>
          </a:ln>
          <a:effectLst/>
          <a:extLst/>
        </p:spPr>
      </p:pic>
      <p:sp>
        <p:nvSpPr>
          <p:cNvPr id="13" name="Rectangle 12"/>
          <p:cNvSpPr/>
          <p:nvPr/>
        </p:nvSpPr>
        <p:spPr>
          <a:xfrm>
            <a:off x="6876256" y="1700808"/>
            <a:ext cx="1080120" cy="8640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xmlns="" val="4225296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b="1" dirty="0" smtClean="0">
                <a:solidFill>
                  <a:schemeClr val="tx1"/>
                </a:solidFill>
              </a:rPr>
              <a:t>Conclusions</a:t>
            </a:r>
            <a:endParaRPr lang="he-IL" sz="4400" b="1" dirty="0">
              <a:solidFill>
                <a:schemeClr val="tx1"/>
              </a:solidFill>
            </a:endParaRPr>
          </a:p>
        </p:txBody>
      </p:sp>
      <p:sp>
        <p:nvSpPr>
          <p:cNvPr id="3" name="Content Placeholder 2"/>
          <p:cNvSpPr>
            <a:spLocks noGrp="1"/>
          </p:cNvSpPr>
          <p:nvPr>
            <p:ph sz="quarter" idx="1"/>
          </p:nvPr>
        </p:nvSpPr>
        <p:spPr/>
        <p:txBody>
          <a:bodyPr>
            <a:normAutofit/>
          </a:bodyPr>
          <a:lstStyle/>
          <a:p>
            <a:pPr algn="l" rtl="0"/>
            <a:r>
              <a:rPr lang="en-US" sz="2800" dirty="0" smtClean="0"/>
              <a:t>Breath analysis discriminated lung cancer from </a:t>
            </a:r>
            <a:r>
              <a:rPr lang="en-US" sz="2800" dirty="0" smtClean="0"/>
              <a:t>matched </a:t>
            </a:r>
            <a:r>
              <a:rPr lang="en-US" sz="2800" dirty="0" smtClean="0"/>
              <a:t>controls. </a:t>
            </a:r>
            <a:endParaRPr lang="en-US" sz="2800" dirty="0" smtClean="0"/>
          </a:p>
          <a:p>
            <a:pPr algn="l" rtl="0"/>
            <a:r>
              <a:rPr lang="en-US" sz="2800" dirty="0" smtClean="0"/>
              <a:t>Breath analysis </a:t>
            </a:r>
            <a:r>
              <a:rPr lang="en-US" sz="2800" dirty="0" smtClean="0"/>
              <a:t>discriminated early stage patients from advanced disease patients. </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b="1" dirty="0" smtClean="0">
                <a:solidFill>
                  <a:schemeClr val="tx1"/>
                </a:solidFill>
              </a:rPr>
              <a:t>Future goals</a:t>
            </a:r>
            <a:endParaRPr lang="he-IL" sz="4400" b="1" dirty="0">
              <a:solidFill>
                <a:schemeClr val="tx1"/>
              </a:solidFill>
            </a:endParaRPr>
          </a:p>
        </p:txBody>
      </p:sp>
      <p:sp>
        <p:nvSpPr>
          <p:cNvPr id="3" name="Content Placeholder 2"/>
          <p:cNvSpPr>
            <a:spLocks noGrp="1"/>
          </p:cNvSpPr>
          <p:nvPr>
            <p:ph sz="quarter" idx="1"/>
          </p:nvPr>
        </p:nvSpPr>
        <p:spPr/>
        <p:txBody>
          <a:bodyPr>
            <a:normAutofit/>
          </a:bodyPr>
          <a:lstStyle/>
          <a:p>
            <a:pPr algn="l" rtl="0"/>
            <a:r>
              <a:rPr lang="en-US" sz="2800" dirty="0" smtClean="0"/>
              <a:t>Finish current analysis</a:t>
            </a:r>
          </a:p>
          <a:p>
            <a:pPr algn="l" rtl="0"/>
            <a:r>
              <a:rPr lang="en-US" sz="2800" dirty="0" smtClean="0"/>
              <a:t>Discover distinctive VOC’s for Lung cancer</a:t>
            </a:r>
          </a:p>
          <a:p>
            <a:pPr algn="l" rtl="0"/>
            <a:r>
              <a:rPr lang="en-US" sz="2800" dirty="0" smtClean="0"/>
              <a:t>Prospective study phase</a:t>
            </a:r>
          </a:p>
          <a:p>
            <a:pPr algn="l" rtl="0"/>
            <a:r>
              <a:rPr lang="en-US" sz="2800" dirty="0" smtClean="0"/>
              <a:t> Improve early detection and improve prognosis</a:t>
            </a:r>
          </a:p>
          <a:p>
            <a:pPr algn="l" rtl="0"/>
            <a:endParaRPr lang="he-IL"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b="1" dirty="0" err="1" smtClean="0">
                <a:solidFill>
                  <a:schemeClr val="tx1"/>
                </a:solidFill>
              </a:rPr>
              <a:t>Technion’s</a:t>
            </a:r>
            <a:r>
              <a:rPr lang="en-US" sz="4400" b="1" dirty="0" smtClean="0">
                <a:solidFill>
                  <a:schemeClr val="tx1"/>
                </a:solidFill>
              </a:rPr>
              <a:t> team</a:t>
            </a:r>
            <a:endParaRPr lang="he-IL" sz="4400" b="1" dirty="0">
              <a:solidFill>
                <a:schemeClr val="tx1"/>
              </a:solidFill>
            </a:endParaRPr>
          </a:p>
        </p:txBody>
      </p:sp>
      <p:pic>
        <p:nvPicPr>
          <p:cNvPr id="4" name="Content Placeholder 3" descr="555106_10152068905448955_655198719_n.jpg"/>
          <p:cNvPicPr>
            <a:picLocks noGrp="1" noChangeAspect="1"/>
          </p:cNvPicPr>
          <p:nvPr>
            <p:ph sz="quarter" idx="1"/>
          </p:nvPr>
        </p:nvPicPr>
        <p:blipFill>
          <a:blip r:embed="rId3" cstate="print"/>
          <a:stretch>
            <a:fillRect/>
          </a:stretch>
        </p:blipFill>
        <p:spPr>
          <a:xfrm>
            <a:off x="535781" y="1600200"/>
            <a:ext cx="7310438" cy="4873625"/>
          </a:xfrm>
        </p:spPr>
      </p:pic>
      <p:pic>
        <p:nvPicPr>
          <p:cNvPr id="5" name="Picture 4" descr="hossam35.JPG"/>
          <p:cNvPicPr>
            <a:picLocks noChangeAspect="1"/>
          </p:cNvPicPr>
          <p:nvPr/>
        </p:nvPicPr>
        <p:blipFill>
          <a:blip r:embed="rId4" cstate="print"/>
          <a:stretch>
            <a:fillRect/>
          </a:stretch>
        </p:blipFill>
        <p:spPr>
          <a:xfrm>
            <a:off x="4499992" y="2924944"/>
            <a:ext cx="4165909" cy="355178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b="1" dirty="0" smtClean="0">
                <a:solidFill>
                  <a:schemeClr val="tx1"/>
                </a:solidFill>
              </a:rPr>
              <a:t>Thank you…</a:t>
            </a:r>
            <a:endParaRPr lang="he-IL" sz="4400" b="1" dirty="0">
              <a:solidFill>
                <a:schemeClr val="tx1"/>
              </a:solidFill>
            </a:endParaRPr>
          </a:p>
        </p:txBody>
      </p:sp>
      <p:pic>
        <p:nvPicPr>
          <p:cNvPr id="6" name="Content Placeholder 5" descr="הורד (3).jpg"/>
          <p:cNvPicPr>
            <a:picLocks noGrp="1" noChangeAspect="1"/>
          </p:cNvPicPr>
          <p:nvPr>
            <p:ph sz="quarter" idx="1"/>
          </p:nvPr>
        </p:nvPicPr>
        <p:blipFill>
          <a:blip r:embed="rId3" cstate="print"/>
          <a:stretch>
            <a:fillRect/>
          </a:stretch>
        </p:blipFill>
        <p:spPr>
          <a:xfrm>
            <a:off x="2771800" y="1628800"/>
            <a:ext cx="3715352" cy="496018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Introduction &amp; Background</a:t>
            </a:r>
            <a:endParaRPr lang="he-IL" dirty="0"/>
          </a:p>
        </p:txBody>
      </p:sp>
      <p:pic>
        <p:nvPicPr>
          <p:cNvPr id="4" name="Content Placeholder 3" descr="caac21208-fig-0001.png"/>
          <p:cNvPicPr>
            <a:picLocks noGrp="1" noChangeAspect="1"/>
          </p:cNvPicPr>
          <p:nvPr>
            <p:ph sz="quarter" idx="1"/>
          </p:nvPr>
        </p:nvPicPr>
        <p:blipFill>
          <a:blip r:embed="rId3" cstate="print"/>
          <a:stretch>
            <a:fillRect/>
          </a:stretch>
        </p:blipFill>
        <p:spPr>
          <a:xfrm>
            <a:off x="1326217" y="1600200"/>
            <a:ext cx="5729565" cy="4873625"/>
          </a:xfrm>
        </p:spPr>
      </p:pic>
      <p:sp>
        <p:nvSpPr>
          <p:cNvPr id="7" name="Rectangle 6"/>
          <p:cNvSpPr/>
          <p:nvPr/>
        </p:nvSpPr>
        <p:spPr>
          <a:xfrm>
            <a:off x="1907704" y="4509120"/>
            <a:ext cx="187220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8"/>
          <p:cNvSpPr/>
          <p:nvPr/>
        </p:nvSpPr>
        <p:spPr>
          <a:xfrm>
            <a:off x="4644008" y="4509120"/>
            <a:ext cx="2520280"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Rectangle 9"/>
          <p:cNvSpPr/>
          <p:nvPr/>
        </p:nvSpPr>
        <p:spPr>
          <a:xfrm>
            <a:off x="4572000" y="2204864"/>
            <a:ext cx="2520280"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10"/>
          <p:cNvSpPr/>
          <p:nvPr/>
        </p:nvSpPr>
        <p:spPr>
          <a:xfrm>
            <a:off x="1907704" y="2204864"/>
            <a:ext cx="187220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46" y="285728"/>
            <a:ext cx="6172200" cy="928694"/>
          </a:xfrm>
        </p:spPr>
        <p:txBody>
          <a:bodyPr/>
          <a:lstStyle/>
          <a:p>
            <a:pPr algn="ctr"/>
            <a:r>
              <a:rPr lang="en-US" u="sng" dirty="0" smtClean="0">
                <a:solidFill>
                  <a:schemeClr val="tx1"/>
                </a:solidFill>
                <a:effectLst>
                  <a:outerShdw blurRad="38100" dist="38100" dir="2700000" algn="tl">
                    <a:srgbClr val="000000">
                      <a:alpha val="43137"/>
                    </a:srgbClr>
                  </a:outerShdw>
                </a:effectLst>
              </a:rPr>
              <a:t>Stage </a:t>
            </a:r>
            <a:r>
              <a:rPr lang="en-US" u="sng" dirty="0" smtClean="0">
                <a:solidFill>
                  <a:schemeClr val="tx1"/>
                </a:solidFill>
                <a:effectLst>
                  <a:outerShdw blurRad="38100" dist="38100" dir="2700000" algn="tl">
                    <a:srgbClr val="000000">
                      <a:alpha val="43137"/>
                    </a:srgbClr>
                  </a:outerShdw>
                </a:effectLst>
              </a:rPr>
              <a:t>I</a:t>
            </a:r>
            <a:endParaRPr lang="he-IL" u="sng"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428860" y="5643578"/>
            <a:ext cx="6172200" cy="857256"/>
          </a:xfrm>
        </p:spPr>
        <p:txBody>
          <a:bodyPr>
            <a:normAutofit/>
          </a:bodyPr>
          <a:lstStyle/>
          <a:p>
            <a:pPr rtl="0"/>
            <a:r>
              <a:rPr lang="en-US" dirty="0" smtClean="0">
                <a:solidFill>
                  <a:schemeClr val="tx1"/>
                </a:solidFill>
              </a:rPr>
              <a:t>Primary tumor in the lung</a:t>
            </a:r>
          </a:p>
          <a:p>
            <a:pPr rtl="0"/>
            <a:r>
              <a:rPr lang="en-US" dirty="0" smtClean="0">
                <a:solidFill>
                  <a:schemeClr val="tx1"/>
                </a:solidFill>
              </a:rPr>
              <a:t>No lymph nodes involved.</a:t>
            </a:r>
          </a:p>
          <a:p>
            <a:pPr rtl="0"/>
            <a:endParaRPr lang="en-US" b="0" dirty="0">
              <a:solidFill>
                <a:schemeClr val="tx1"/>
              </a:solidFill>
            </a:endParaRPr>
          </a:p>
        </p:txBody>
      </p:sp>
      <p:pic>
        <p:nvPicPr>
          <p:cNvPr id="4" name="Picture 4" descr="stage 1"/>
          <p:cNvPicPr>
            <a:picLocks noChangeAspect="1" noChangeArrowheads="1"/>
          </p:cNvPicPr>
          <p:nvPr/>
        </p:nvPicPr>
        <p:blipFill>
          <a:blip r:embed="rId3" cstate="print"/>
          <a:srcRect/>
          <a:stretch>
            <a:fillRect/>
          </a:stretch>
        </p:blipFill>
        <p:spPr>
          <a:xfrm>
            <a:off x="2714612" y="1428736"/>
            <a:ext cx="5312750" cy="422686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46" y="285728"/>
            <a:ext cx="6172200" cy="928694"/>
          </a:xfrm>
        </p:spPr>
        <p:txBody>
          <a:bodyPr/>
          <a:lstStyle/>
          <a:p>
            <a:pPr algn="ctr"/>
            <a:r>
              <a:rPr lang="en-US" u="sng" dirty="0" smtClean="0">
                <a:solidFill>
                  <a:schemeClr val="tx1"/>
                </a:solidFill>
                <a:effectLst>
                  <a:outerShdw blurRad="38100" dist="38100" dir="2700000" algn="tl">
                    <a:srgbClr val="000000">
                      <a:alpha val="43137"/>
                    </a:srgbClr>
                  </a:outerShdw>
                </a:effectLst>
              </a:rPr>
              <a:t>Stage ii</a:t>
            </a:r>
            <a:endParaRPr lang="he-IL" u="sng"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428860" y="5643578"/>
            <a:ext cx="6172200" cy="857256"/>
          </a:xfrm>
        </p:spPr>
        <p:txBody>
          <a:bodyPr>
            <a:normAutofit/>
          </a:bodyPr>
          <a:lstStyle/>
          <a:p>
            <a:pPr rtl="0"/>
            <a:r>
              <a:rPr lang="en-US" dirty="0" smtClean="0">
                <a:solidFill>
                  <a:schemeClr val="tx1"/>
                </a:solidFill>
              </a:rPr>
              <a:t>Primary tumor in the lung and lymph nodes within the lobe or hilum.</a:t>
            </a:r>
          </a:p>
        </p:txBody>
      </p:sp>
      <p:pic>
        <p:nvPicPr>
          <p:cNvPr id="5" name="Picture 4" descr="stageII"/>
          <p:cNvPicPr>
            <a:picLocks noChangeAspect="1" noChangeArrowheads="1"/>
          </p:cNvPicPr>
          <p:nvPr/>
        </p:nvPicPr>
        <p:blipFill>
          <a:blip r:embed="rId3" cstate="print"/>
          <a:srcRect/>
          <a:stretch>
            <a:fillRect/>
          </a:stretch>
        </p:blipFill>
        <p:spPr>
          <a:xfrm>
            <a:off x="2428860" y="1214422"/>
            <a:ext cx="5756275" cy="4343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46" y="285728"/>
            <a:ext cx="6172200" cy="928694"/>
          </a:xfrm>
        </p:spPr>
        <p:txBody>
          <a:bodyPr/>
          <a:lstStyle/>
          <a:p>
            <a:pPr algn="ctr"/>
            <a:r>
              <a:rPr lang="en-US" u="sng" dirty="0" smtClean="0">
                <a:solidFill>
                  <a:schemeClr val="tx1"/>
                </a:solidFill>
                <a:effectLst>
                  <a:outerShdw blurRad="38100" dist="38100" dir="2700000" algn="tl">
                    <a:srgbClr val="000000">
                      <a:alpha val="43137"/>
                    </a:srgbClr>
                  </a:outerShdw>
                </a:effectLst>
              </a:rPr>
              <a:t>Stage iii</a:t>
            </a:r>
            <a:endParaRPr lang="he-IL" u="sng"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428860" y="5643578"/>
            <a:ext cx="6172200" cy="857256"/>
          </a:xfrm>
        </p:spPr>
        <p:txBody>
          <a:bodyPr>
            <a:normAutofit fontScale="85000" lnSpcReduction="20000"/>
          </a:bodyPr>
          <a:lstStyle/>
          <a:p>
            <a:pPr rtl="0"/>
            <a:r>
              <a:rPr lang="en-US" dirty="0" smtClean="0">
                <a:solidFill>
                  <a:schemeClr val="tx1"/>
                </a:solidFill>
              </a:rPr>
              <a:t>Locally advanced disease.</a:t>
            </a:r>
          </a:p>
          <a:p>
            <a:pPr rtl="0"/>
            <a:r>
              <a:rPr lang="en-US" dirty="0" smtClean="0">
                <a:solidFill>
                  <a:schemeClr val="tx1"/>
                </a:solidFill>
              </a:rPr>
              <a:t>Mediastinal LN.</a:t>
            </a:r>
          </a:p>
          <a:p>
            <a:pPr rtl="0"/>
            <a:r>
              <a:rPr lang="en-US" dirty="0" smtClean="0">
                <a:solidFill>
                  <a:schemeClr val="tx1"/>
                </a:solidFill>
              </a:rPr>
              <a:t>Primary tumor invades local structures (spine, etc).</a:t>
            </a:r>
            <a:endParaRPr lang="en-US" dirty="0">
              <a:solidFill>
                <a:schemeClr val="tx1"/>
              </a:solidFill>
            </a:endParaRPr>
          </a:p>
        </p:txBody>
      </p:sp>
      <p:pic>
        <p:nvPicPr>
          <p:cNvPr id="6" name="Picture 4" descr="stageiii"/>
          <p:cNvPicPr>
            <a:picLocks noChangeAspect="1" noChangeArrowheads="1"/>
          </p:cNvPicPr>
          <p:nvPr/>
        </p:nvPicPr>
        <p:blipFill>
          <a:blip r:embed="rId3" cstate="print"/>
          <a:srcRect/>
          <a:stretch>
            <a:fillRect/>
          </a:stretch>
        </p:blipFill>
        <p:spPr>
          <a:xfrm>
            <a:off x="2643174" y="1142984"/>
            <a:ext cx="5743575" cy="4267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geiv"/>
          <p:cNvPicPr>
            <a:picLocks noChangeAspect="1" noChangeArrowheads="1"/>
          </p:cNvPicPr>
          <p:nvPr/>
        </p:nvPicPr>
        <p:blipFill>
          <a:blip r:embed="rId3" cstate="print"/>
          <a:srcRect/>
          <a:stretch>
            <a:fillRect/>
          </a:stretch>
        </p:blipFill>
        <p:spPr>
          <a:xfrm>
            <a:off x="428596" y="1142984"/>
            <a:ext cx="5715000" cy="5043488"/>
          </a:xfrm>
          <a:prstGeom prst="rect">
            <a:avLst/>
          </a:prstGeom>
          <a:noFill/>
        </p:spPr>
      </p:pic>
      <p:sp>
        <p:nvSpPr>
          <p:cNvPr id="2" name="Title 1"/>
          <p:cNvSpPr>
            <a:spLocks noGrp="1"/>
          </p:cNvSpPr>
          <p:nvPr>
            <p:ph type="ctrTitle"/>
          </p:nvPr>
        </p:nvSpPr>
        <p:spPr>
          <a:xfrm>
            <a:off x="2214546" y="0"/>
            <a:ext cx="6172200" cy="928694"/>
          </a:xfrm>
        </p:spPr>
        <p:txBody>
          <a:bodyPr/>
          <a:lstStyle/>
          <a:p>
            <a:pPr algn="ctr"/>
            <a:r>
              <a:rPr lang="en-US" u="sng" dirty="0" smtClean="0">
                <a:solidFill>
                  <a:schemeClr val="tx1"/>
                </a:solidFill>
                <a:effectLst>
                  <a:outerShdw blurRad="38100" dist="38100" dir="2700000" algn="tl">
                    <a:srgbClr val="000000">
                      <a:alpha val="43137"/>
                    </a:srgbClr>
                  </a:outerShdw>
                </a:effectLst>
              </a:rPr>
              <a:t>Stage iv</a:t>
            </a:r>
            <a:endParaRPr lang="he-IL" u="sng"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971800" y="1571612"/>
            <a:ext cx="6172200" cy="857256"/>
          </a:xfrm>
        </p:spPr>
        <p:txBody>
          <a:bodyPr>
            <a:normAutofit/>
          </a:bodyPr>
          <a:lstStyle/>
          <a:p>
            <a:pPr rtl="0">
              <a:lnSpc>
                <a:spcPct val="80000"/>
              </a:lnSpc>
            </a:pPr>
            <a:r>
              <a:rPr lang="en-US" dirty="0" smtClean="0">
                <a:solidFill>
                  <a:schemeClr val="tx1"/>
                </a:solidFill>
              </a:rPr>
              <a:t>Cancer spread to the other lung or outside the chest.</a:t>
            </a:r>
          </a:p>
          <a:p>
            <a:pPr rtl="0">
              <a:lnSpc>
                <a:spcPct val="80000"/>
              </a:lnSpc>
            </a:pPr>
            <a:r>
              <a:rPr lang="en-US" dirty="0" smtClean="0">
                <a:solidFill>
                  <a:schemeClr val="tx1"/>
                </a:solidFill>
              </a:rPr>
              <a:t>Pleural effusion.</a:t>
            </a:r>
          </a:p>
          <a:p>
            <a:pPr rtl="0"/>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&amp; Background</a:t>
            </a:r>
            <a:endParaRPr lang="he-IL" dirty="0"/>
          </a:p>
        </p:txBody>
      </p:sp>
      <p:pic>
        <p:nvPicPr>
          <p:cNvPr id="6" name="Content Placeholder 5" descr="LC-Dx-and-Survival-by-Stage.png"/>
          <p:cNvPicPr>
            <a:picLocks noGrp="1" noChangeAspect="1"/>
          </p:cNvPicPr>
          <p:nvPr>
            <p:ph sz="quarter" idx="1"/>
          </p:nvPr>
        </p:nvPicPr>
        <p:blipFill>
          <a:blip r:embed="rId3" cstate="print"/>
          <a:stretch>
            <a:fillRect/>
          </a:stretch>
        </p:blipFill>
        <p:spPr>
          <a:xfrm>
            <a:off x="2051720" y="1916832"/>
            <a:ext cx="5029902" cy="1790950"/>
          </a:xfrm>
          <a:ln w="57150">
            <a:solidFill>
              <a:schemeClr val="tx1"/>
            </a:solidFill>
          </a:ln>
        </p:spPr>
      </p:pic>
      <p:sp>
        <p:nvSpPr>
          <p:cNvPr id="7" name="TextBox 6"/>
          <p:cNvSpPr txBox="1"/>
          <p:nvPr/>
        </p:nvSpPr>
        <p:spPr>
          <a:xfrm>
            <a:off x="899592" y="5517232"/>
            <a:ext cx="7200800" cy="646331"/>
          </a:xfrm>
          <a:prstGeom prst="rect">
            <a:avLst/>
          </a:prstGeom>
          <a:noFill/>
        </p:spPr>
        <p:txBody>
          <a:bodyPr wrap="square" rtlCol="1">
            <a:spAutoFit/>
          </a:bodyPr>
          <a:lstStyle/>
          <a:p>
            <a:pPr algn="l" rtl="0"/>
            <a:r>
              <a:rPr lang="en-US" dirty="0" smtClean="0"/>
              <a:t>* U.S. National Institutes of Health. National Cancer Institute. SEER Cancer Statistics Review, 1975-2010.</a:t>
            </a:r>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285992"/>
            <a:ext cx="7467600" cy="1143000"/>
          </a:xfrm>
        </p:spPr>
        <p:txBody>
          <a:bodyPr>
            <a:normAutofit/>
          </a:bodyPr>
          <a:lstStyle/>
          <a:p>
            <a:r>
              <a:rPr lang="en-US" sz="4400" b="1" dirty="0" smtClean="0">
                <a:solidFill>
                  <a:schemeClr val="tx1"/>
                </a:solidFill>
              </a:rPr>
              <a:t>How can we diagnose ?</a:t>
            </a:r>
            <a:endParaRPr lang="he-IL" sz="4400" b="1"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6829</TotalTime>
  <Words>1270</Words>
  <Application>Microsoft Office PowerPoint</Application>
  <PresentationFormat>On-screen Show (4:3)</PresentationFormat>
  <Paragraphs>248</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Nano analysis of exhaled breath for lung cancer early detection  </vt:lpstr>
      <vt:lpstr>Game plan</vt:lpstr>
      <vt:lpstr>Introduction &amp; Background</vt:lpstr>
      <vt:lpstr>Stage I</vt:lpstr>
      <vt:lpstr>Stage ii</vt:lpstr>
      <vt:lpstr>Stage iii</vt:lpstr>
      <vt:lpstr>Stage iv</vt:lpstr>
      <vt:lpstr>Introduction &amp; Background</vt:lpstr>
      <vt:lpstr>How can we diagnose ?</vt:lpstr>
      <vt:lpstr>Diagnosing Lung Cancer</vt:lpstr>
      <vt:lpstr>Slide 11</vt:lpstr>
      <vt:lpstr>Volatile Organic Compounds (VOCs)</vt:lpstr>
      <vt:lpstr>Suggested mechanism</vt:lpstr>
      <vt:lpstr>VOCs detection ? </vt:lpstr>
      <vt:lpstr>Slide 15</vt:lpstr>
      <vt:lpstr>Gas Chromatography –  Mass Spectrometry (GC-MS)</vt:lpstr>
      <vt:lpstr>GC-MS</vt:lpstr>
      <vt:lpstr>The Nanoscale Artificial NOSE (™NA-NOSE)</vt:lpstr>
      <vt:lpstr>Objective</vt:lpstr>
      <vt:lpstr>Method</vt:lpstr>
      <vt:lpstr>Patients</vt:lpstr>
      <vt:lpstr>Preliminary Results - Israel</vt:lpstr>
      <vt:lpstr>Slide 23</vt:lpstr>
      <vt:lpstr>Preliminary Results - Florida</vt:lpstr>
      <vt:lpstr>Slide 25</vt:lpstr>
      <vt:lpstr>Conclusions</vt:lpstr>
      <vt:lpstr>Future goals</vt:lpstr>
      <vt:lpstr>Technion’s team</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Ori</dc:creator>
  <cp:lastModifiedBy>Ori</cp:lastModifiedBy>
  <cp:revision>89</cp:revision>
  <dcterms:created xsi:type="dcterms:W3CDTF">2013-02-23T16:21:07Z</dcterms:created>
  <dcterms:modified xsi:type="dcterms:W3CDTF">2014-05-01T22:20:43Z</dcterms:modified>
</cp:coreProperties>
</file>