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281" r:id="rId6"/>
    <p:sldId id="282" r:id="rId7"/>
    <p:sldId id="288" r:id="rId8"/>
    <p:sldId id="273" r:id="rId9"/>
    <p:sldId id="268" r:id="rId10"/>
    <p:sldId id="272" r:id="rId11"/>
    <p:sldId id="274" r:id="rId12"/>
    <p:sldId id="275" r:id="rId13"/>
    <p:sldId id="287" r:id="rId14"/>
    <p:sldId id="291" r:id="rId15"/>
    <p:sldId id="290" r:id="rId16"/>
    <p:sldId id="286" r:id="rId17"/>
    <p:sldId id="276" r:id="rId18"/>
    <p:sldId id="277" r:id="rId19"/>
    <p:sldId id="278" r:id="rId20"/>
    <p:sldId id="289" r:id="rId21"/>
    <p:sldId id="279" r:id="rId22"/>
    <p:sldId id="283" r:id="rId2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Moti\Downloads\knotTie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Moti\Downloads\knotTie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oti\Downloads\knotTie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Time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knot!$D$68</c:f>
              <c:strCache>
                <c:ptCount val="1"/>
                <c:pt idx="0">
                  <c:v>novices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knot!$E$67:$H$67</c:f>
              <c:strCache>
                <c:ptCount val="4"/>
                <c:pt idx="0">
                  <c:v>deep 1 hand</c:v>
                </c:pt>
                <c:pt idx="1">
                  <c:v>deep 2 hand</c:v>
                </c:pt>
                <c:pt idx="2">
                  <c:v>superficial 1 hand</c:v>
                </c:pt>
                <c:pt idx="3">
                  <c:v>superficial 2 hand</c:v>
                </c:pt>
              </c:strCache>
            </c:strRef>
          </c:cat>
          <c:val>
            <c:numRef>
              <c:f>knot!$E$68:$H$68</c:f>
              <c:numCache>
                <c:formatCode>General</c:formatCode>
                <c:ptCount val="4"/>
                <c:pt idx="0">
                  <c:v>17.862531250000004</c:v>
                </c:pt>
                <c:pt idx="1">
                  <c:v>21.59975</c:v>
                </c:pt>
                <c:pt idx="2">
                  <c:v>17.951437499999997</c:v>
                </c:pt>
                <c:pt idx="3">
                  <c:v>17.952968749999997</c:v>
                </c:pt>
              </c:numCache>
            </c:numRef>
          </c:val>
        </c:ser>
        <c:ser>
          <c:idx val="1"/>
          <c:order val="1"/>
          <c:tx>
            <c:strRef>
              <c:f>knot!$D$69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knot!$E$67:$H$67</c:f>
              <c:strCache>
                <c:ptCount val="4"/>
                <c:pt idx="0">
                  <c:v>deep 1 hand</c:v>
                </c:pt>
                <c:pt idx="1">
                  <c:v>deep 2 hand</c:v>
                </c:pt>
                <c:pt idx="2">
                  <c:v>superficial 1 hand</c:v>
                </c:pt>
                <c:pt idx="3">
                  <c:v>superficial 2 hand</c:v>
                </c:pt>
              </c:strCache>
            </c:strRef>
          </c:cat>
          <c:val>
            <c:numRef>
              <c:f>knot!$E$69:$H$69</c:f>
              <c:numCache>
                <c:formatCode>General</c:formatCode>
                <c:ptCount val="4"/>
                <c:pt idx="0">
                  <c:v>11.797944444444445</c:v>
                </c:pt>
                <c:pt idx="1">
                  <c:v>13.496111111111112</c:v>
                </c:pt>
                <c:pt idx="2">
                  <c:v>11.764888888888891</c:v>
                </c:pt>
                <c:pt idx="3">
                  <c:v>11.254222222222221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227456"/>
        <c:axId val="92228992"/>
      </c:barChart>
      <c:catAx>
        <c:axId val="9222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228992"/>
        <c:crosses val="autoZero"/>
        <c:auto val="1"/>
        <c:lblAlgn val="ctr"/>
        <c:lblOffset val="100"/>
        <c:noMultiLvlLbl val="0"/>
      </c:catAx>
      <c:valAx>
        <c:axId val="9222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22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</a:t>
            </a:r>
            <a:r>
              <a:rPr lang="en-US" baseline="0"/>
              <a:t> Force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knot!$V$50</c:f>
              <c:strCache>
                <c:ptCount val="1"/>
                <c:pt idx="0">
                  <c:v>novices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knot!$W$49:$AC$49</c:f>
              <c:strCache>
                <c:ptCount val="7"/>
                <c:pt idx="0">
                  <c:v>deep 1 hand</c:v>
                </c:pt>
                <c:pt idx="2">
                  <c:v>deep 2 hand</c:v>
                </c:pt>
                <c:pt idx="4">
                  <c:v>superficial 1hand</c:v>
                </c:pt>
                <c:pt idx="6">
                  <c:v>superficial 2 hand</c:v>
                </c:pt>
              </c:strCache>
            </c:strRef>
          </c:cat>
          <c:val>
            <c:numRef>
              <c:f>knot!$W$50:$AC$50</c:f>
              <c:numCache>
                <c:formatCode>General</c:formatCode>
                <c:ptCount val="7"/>
                <c:pt idx="0">
                  <c:v>264.523703125</c:v>
                </c:pt>
                <c:pt idx="2">
                  <c:v>312.09949999999998</c:v>
                </c:pt>
                <c:pt idx="4">
                  <c:v>185.85840625000003</c:v>
                </c:pt>
                <c:pt idx="6">
                  <c:v>227.81207812499997</c:v>
                </c:pt>
              </c:numCache>
            </c:numRef>
          </c:val>
        </c:ser>
        <c:ser>
          <c:idx val="1"/>
          <c:order val="1"/>
          <c:tx>
            <c:strRef>
              <c:f>knot!$V$51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knot!$W$49:$AC$49</c:f>
              <c:strCache>
                <c:ptCount val="7"/>
                <c:pt idx="0">
                  <c:v>deep 1 hand</c:v>
                </c:pt>
                <c:pt idx="2">
                  <c:v>deep 2 hand</c:v>
                </c:pt>
                <c:pt idx="4">
                  <c:v>superficial 1hand</c:v>
                </c:pt>
                <c:pt idx="6">
                  <c:v>superficial 2 hand</c:v>
                </c:pt>
              </c:strCache>
            </c:strRef>
          </c:cat>
          <c:val>
            <c:numRef>
              <c:f>knot!$W$51:$AC$51</c:f>
              <c:numCache>
                <c:formatCode>General</c:formatCode>
                <c:ptCount val="7"/>
                <c:pt idx="0">
                  <c:v>142.62163888888887</c:v>
                </c:pt>
                <c:pt idx="2">
                  <c:v>173.51488888888889</c:v>
                </c:pt>
                <c:pt idx="4">
                  <c:v>124.11844444444445</c:v>
                </c:pt>
                <c:pt idx="6">
                  <c:v>136.83150000000001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152960"/>
        <c:axId val="92154496"/>
      </c:barChart>
      <c:catAx>
        <c:axId val="9215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154496"/>
        <c:crosses val="autoZero"/>
        <c:auto val="1"/>
        <c:lblAlgn val="ctr"/>
        <c:lblOffset val="100"/>
        <c:noMultiLvlLbl val="0"/>
      </c:catAx>
      <c:valAx>
        <c:axId val="9215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15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Max Force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knot!$L$50</c:f>
              <c:strCache>
                <c:ptCount val="1"/>
                <c:pt idx="0">
                  <c:v>novices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knot!$M$49:$S$49</c:f>
              <c:strCache>
                <c:ptCount val="7"/>
                <c:pt idx="0">
                  <c:v>deep 1 hand</c:v>
                </c:pt>
                <c:pt idx="2">
                  <c:v>deep 2 hand</c:v>
                </c:pt>
                <c:pt idx="4">
                  <c:v>superficial 1</c:v>
                </c:pt>
                <c:pt idx="6">
                  <c:v>superficial 2</c:v>
                </c:pt>
              </c:strCache>
            </c:strRef>
          </c:cat>
          <c:val>
            <c:numRef>
              <c:f>knot!$M$50:$S$50</c:f>
              <c:numCache>
                <c:formatCode>General</c:formatCode>
                <c:ptCount val="7"/>
                <c:pt idx="0">
                  <c:v>79.125</c:v>
                </c:pt>
                <c:pt idx="2">
                  <c:v>80.09375</c:v>
                </c:pt>
                <c:pt idx="4">
                  <c:v>54.5</c:v>
                </c:pt>
                <c:pt idx="6">
                  <c:v>64.40625</c:v>
                </c:pt>
              </c:numCache>
            </c:numRef>
          </c:val>
        </c:ser>
        <c:ser>
          <c:idx val="1"/>
          <c:order val="1"/>
          <c:tx>
            <c:strRef>
              <c:f>knot!$L$51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knot!$M$49:$S$49</c:f>
              <c:strCache>
                <c:ptCount val="7"/>
                <c:pt idx="0">
                  <c:v>deep 1 hand</c:v>
                </c:pt>
                <c:pt idx="2">
                  <c:v>deep 2 hand</c:v>
                </c:pt>
                <c:pt idx="4">
                  <c:v>superficial 1</c:v>
                </c:pt>
                <c:pt idx="6">
                  <c:v>superficial 2</c:v>
                </c:pt>
              </c:strCache>
            </c:strRef>
          </c:cat>
          <c:val>
            <c:numRef>
              <c:f>knot!$M$51:$S$51</c:f>
              <c:numCache>
                <c:formatCode>General</c:formatCode>
                <c:ptCount val="7"/>
                <c:pt idx="0">
                  <c:v>43.666666666666664</c:v>
                </c:pt>
                <c:pt idx="2">
                  <c:v>42.166666666666671</c:v>
                </c:pt>
                <c:pt idx="4">
                  <c:v>38.888888888888886</c:v>
                </c:pt>
                <c:pt idx="6">
                  <c:v>39.277777777777779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201344"/>
        <c:axId val="92202880"/>
      </c:barChart>
      <c:catAx>
        <c:axId val="922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202880"/>
        <c:crosses val="autoZero"/>
        <c:auto val="1"/>
        <c:lblAlgn val="ctr"/>
        <c:lblOffset val="100"/>
        <c:noMultiLvlLbl val="0"/>
      </c:catAx>
      <c:valAx>
        <c:axId val="9220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9220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6/30/2017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6/30/2017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due to increasing use of minimally invasive approaches, and widespread use of energy devices. </a:t>
            </a:r>
          </a:p>
          <a:p>
            <a:pPr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08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6/30/2017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6/30/2017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1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r" defTabSz="1218987" rtl="1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1484784"/>
            <a:ext cx="8735325" cy="2000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Novel Surgical Simulator – </a:t>
            </a:r>
            <a:br>
              <a:rPr lang="en-US" dirty="0" smtClean="0"/>
            </a:br>
            <a:r>
              <a:rPr lang="en-US" dirty="0" smtClean="0"/>
              <a:t>Knot Tying Force Measurement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25176" y="4412704"/>
            <a:ext cx="8735325" cy="1752600"/>
          </a:xfrm>
        </p:spPr>
        <p:txBody>
          <a:bodyPr/>
          <a:lstStyle/>
          <a:p>
            <a:r>
              <a:rPr lang="en-US" dirty="0" err="1" smtClean="0"/>
              <a:t>Imri</a:t>
            </a:r>
            <a:r>
              <a:rPr lang="en-US" dirty="0" smtClean="0"/>
              <a:t> AMIEL md – surgery b department</a:t>
            </a:r>
          </a:p>
          <a:p>
            <a:r>
              <a:rPr lang="en-US" dirty="0" smtClean="0"/>
              <a:t>MOTI CORDOBA</a:t>
            </a:r>
          </a:p>
          <a:p>
            <a:endParaRPr lang="en-US" dirty="0"/>
          </a:p>
          <a:p>
            <a:r>
              <a:rPr lang="en-US" dirty="0" smtClean="0"/>
              <a:t>In collaboration with MSR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612" y="188640"/>
            <a:ext cx="41243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D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5436" y="595535"/>
            <a:ext cx="3777952" cy="5666930"/>
          </a:xfrm>
        </p:spPr>
      </p:pic>
    </p:spTree>
    <p:extLst>
      <p:ext uri="{BB962C8B-B14F-4D97-AF65-F5344CB8AC3E}">
        <p14:creationId xmlns:p14="http://schemas.microsoft.com/office/powerpoint/2010/main" val="14368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–Total Time</a:t>
            </a:r>
            <a:endParaRPr lang="he-I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507736"/>
              </p:ext>
            </p:extLst>
          </p:nvPr>
        </p:nvGraphicFramePr>
        <p:xfrm>
          <a:off x="1219200" y="1701800"/>
          <a:ext cx="10360025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84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Total Force</a:t>
            </a:r>
            <a:endParaRPr lang="he-I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890373"/>
              </p:ext>
            </p:extLst>
          </p:nvPr>
        </p:nvGraphicFramePr>
        <p:xfrm>
          <a:off x="1219200" y="1701800"/>
          <a:ext cx="10360025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46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Maximal Force</a:t>
            </a:r>
            <a:endParaRPr lang="he-IL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219013"/>
              </p:ext>
            </p:extLst>
          </p:nvPr>
        </p:nvGraphicFramePr>
        <p:xfrm>
          <a:off x="1219200" y="1701800"/>
          <a:ext cx="10360025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16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919056"/>
            <a:ext cx="10360501" cy="4462272"/>
          </a:xfrm>
        </p:spPr>
        <p:txBody>
          <a:bodyPr/>
          <a:lstStyle/>
          <a:p>
            <a:pPr algn="l" rtl="0"/>
            <a:r>
              <a:rPr lang="en-US" dirty="0" smtClean="0"/>
              <a:t>Apart from showing a quantifiable difference in applied force between the groups, we would aim to establish an optimal range of force that should be maintained during a surgical knot application.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Using that number, we’ll redesign the simulator to include a </a:t>
            </a:r>
            <a:r>
              <a:rPr lang="en-US" b="1" u="sng" dirty="0" smtClean="0"/>
              <a:t>feedback</a:t>
            </a:r>
            <a:r>
              <a:rPr lang="en-US" dirty="0" smtClean="0"/>
              <a:t> mechanism –and by that to create a simple-to-use practice simulator. </a:t>
            </a:r>
            <a:endParaRPr lang="he-IL" dirty="0"/>
          </a:p>
        </p:txBody>
      </p:sp>
      <p:pic>
        <p:nvPicPr>
          <p:cNvPr id="4098" name="Picture 2" descr="Image result for minion withou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48" y="435146"/>
            <a:ext cx="1331392" cy="9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-243408"/>
            <a:ext cx="10360501" cy="12239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The Importance Of The Research</a:t>
            </a:r>
            <a:endParaRPr lang="he-I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853" y="1498600"/>
            <a:ext cx="10690562" cy="5170759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/>
              <a:t>Recent </a:t>
            </a:r>
            <a:r>
              <a:rPr lang="en-US" dirty="0"/>
              <a:t>discussions of medical error and risk reduction strategies have highlighted simulation as an important tool in improving the safe delivery of medical care. </a:t>
            </a:r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To learn basic skills such as knot tying, applying an </a:t>
            </a:r>
            <a:r>
              <a:rPr lang="en-US" b="1" dirty="0"/>
              <a:t>appropriate</a:t>
            </a:r>
            <a:r>
              <a:rPr lang="en-US" dirty="0"/>
              <a:t> </a:t>
            </a:r>
            <a:r>
              <a:rPr lang="en-US" b="1" dirty="0"/>
              <a:t>magnitude</a:t>
            </a:r>
            <a:r>
              <a:rPr lang="en-US" dirty="0"/>
              <a:t> of </a:t>
            </a:r>
            <a:r>
              <a:rPr lang="en-US" b="1" dirty="0"/>
              <a:t>force</a:t>
            </a:r>
            <a:r>
              <a:rPr lang="en-US" dirty="0"/>
              <a:t> in the desired direction is </a:t>
            </a:r>
            <a:r>
              <a:rPr lang="en-US" b="1" dirty="0"/>
              <a:t>essential</a:t>
            </a:r>
            <a:r>
              <a:rPr lang="en-US" dirty="0"/>
              <a:t>. </a:t>
            </a:r>
            <a:endParaRPr lang="he-IL" dirty="0"/>
          </a:p>
          <a:p>
            <a:pPr algn="l" rtl="0"/>
            <a:endParaRPr lang="en-US" dirty="0"/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2050" name="Picture 2" descr="Image result for minion withou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46940" y="5568627"/>
            <a:ext cx="1156950" cy="12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6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76845"/>
            <a:ext cx="10360501" cy="1223963"/>
          </a:xfrm>
        </p:spPr>
        <p:txBody>
          <a:bodyPr/>
          <a:lstStyle/>
          <a:p>
            <a:r>
              <a:rPr lang="en-US" b="1" dirty="0"/>
              <a:t>Would </a:t>
            </a:r>
            <a:r>
              <a:rPr lang="en-US" b="1" dirty="0" smtClean="0"/>
              <a:t>The Answers Have Clinical Value</a:t>
            </a:r>
            <a:r>
              <a:rPr lang="en-US" b="1" dirty="0"/>
              <a:t>?</a:t>
            </a:r>
            <a:br>
              <a:rPr lang="en-US" b="1" dirty="0"/>
            </a:b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991064"/>
            <a:ext cx="9916089" cy="4462272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As mentioned, the skill of tying secure knots in open surgery is an important skill for all surgeons. </a:t>
            </a: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A proper knot means less bleeding</a:t>
            </a:r>
            <a:r>
              <a:rPr lang="en-US" dirty="0" smtClean="0"/>
              <a:t>, infections, </a:t>
            </a:r>
            <a:r>
              <a:rPr lang="en-US" dirty="0"/>
              <a:t>and </a:t>
            </a:r>
            <a:r>
              <a:rPr lang="en-US" dirty="0" smtClean="0"/>
              <a:t>other surgery-related </a:t>
            </a:r>
            <a:r>
              <a:rPr lang="en-US" dirty="0"/>
              <a:t>complications</a:t>
            </a:r>
            <a:r>
              <a:rPr lang="en-US" dirty="0" smtClean="0"/>
              <a:t>.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</a:t>
            </a:r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68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Would The Answers Have Clinical Value</a:t>
            </a:r>
            <a:r>
              <a:rPr lang="en-US" b="1" dirty="0" smtClean="0"/>
              <a:t>?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2060848"/>
            <a:ext cx="10360501" cy="4462272"/>
          </a:xfrm>
        </p:spPr>
        <p:txBody>
          <a:bodyPr/>
          <a:lstStyle/>
          <a:p>
            <a:pPr algn="l" rtl="0"/>
            <a:r>
              <a:rPr lang="en-US" dirty="0"/>
              <a:t>By creating a user-friendly simulator, we’ll allow novices to improves their surgical skill acquisition.</a:t>
            </a:r>
          </a:p>
          <a:p>
            <a:pPr algn="l" rtl="0"/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1" y="3213326"/>
            <a:ext cx="4857642" cy="32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80607">
            <a:off x="451467" y="864056"/>
            <a:ext cx="6229350" cy="222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3459">
            <a:off x="5802245" y="3671604"/>
            <a:ext cx="6315075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4804507"/>
            <a:ext cx="6591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2817019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 smtClean="0"/>
              <a:t>Repetitio</a:t>
            </a:r>
            <a:r>
              <a:rPr lang="en-US" sz="5400" dirty="0" smtClean="0"/>
              <a:t> </a:t>
            </a:r>
            <a:r>
              <a:rPr lang="en-US" sz="5400" dirty="0" err="1" smtClean="0"/>
              <a:t>Est</a:t>
            </a:r>
            <a:r>
              <a:rPr lang="en-US" sz="5400" dirty="0" smtClean="0"/>
              <a:t> Mater </a:t>
            </a:r>
            <a:r>
              <a:rPr lang="en-US" sz="5400" dirty="0" err="1" smtClean="0"/>
              <a:t>Studiorum</a:t>
            </a:r>
            <a:endParaRPr lang="he-IL" sz="5400" dirty="0"/>
          </a:p>
        </p:txBody>
      </p:sp>
      <p:pic>
        <p:nvPicPr>
          <p:cNvPr id="2050" name="Picture 2" descr="Image result for minion withou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46" y="3717032"/>
            <a:ext cx="6606332" cy="34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260648"/>
            <a:ext cx="2304256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27" y="233907"/>
            <a:ext cx="2304256" cy="2615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107" y="260648"/>
            <a:ext cx="2289051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33" y="3642413"/>
            <a:ext cx="2289051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027" y="3646276"/>
            <a:ext cx="2287535" cy="259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644" y="3642413"/>
            <a:ext cx="2292514" cy="260365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646140" y="1211882"/>
            <a:ext cx="648072" cy="4169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sp>
        <p:nvSpPr>
          <p:cNvPr id="11" name="Right Arrow 10"/>
          <p:cNvSpPr/>
          <p:nvPr/>
        </p:nvSpPr>
        <p:spPr>
          <a:xfrm>
            <a:off x="7174532" y="1196752"/>
            <a:ext cx="648072" cy="4169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sp>
        <p:nvSpPr>
          <p:cNvPr id="12" name="Right Arrow 11"/>
          <p:cNvSpPr/>
          <p:nvPr/>
        </p:nvSpPr>
        <p:spPr>
          <a:xfrm>
            <a:off x="3502124" y="4653136"/>
            <a:ext cx="648072" cy="4169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sp>
        <p:nvSpPr>
          <p:cNvPr id="13" name="Right Arrow 12"/>
          <p:cNvSpPr/>
          <p:nvPr/>
        </p:nvSpPr>
        <p:spPr>
          <a:xfrm>
            <a:off x="7174532" y="4668266"/>
            <a:ext cx="648072" cy="4169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</p:spTree>
    <p:extLst>
      <p:ext uri="{BB962C8B-B14F-4D97-AF65-F5344CB8AC3E}">
        <p14:creationId xmlns:p14="http://schemas.microsoft.com/office/powerpoint/2010/main" val="25727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Knot Tying – An Important Aspect of Outcome</a:t>
            </a:r>
            <a:endParaRPr lang="he-IL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18883" y="1919056"/>
            <a:ext cx="9844081" cy="4462272"/>
          </a:xfrm>
        </p:spPr>
        <p:txBody>
          <a:bodyPr/>
          <a:lstStyle/>
          <a:p>
            <a:pPr algn="l" rtl="0"/>
            <a:r>
              <a:rPr lang="en-US" dirty="0" smtClean="0"/>
              <a:t>Faulty knots can result in complications and poorer outcome:</a:t>
            </a:r>
          </a:p>
          <a:p>
            <a:pPr lvl="1" algn="l" rtl="0"/>
            <a:r>
              <a:rPr lang="en-US" dirty="0" smtClean="0"/>
              <a:t>Infections</a:t>
            </a:r>
          </a:p>
          <a:p>
            <a:pPr lvl="1" algn="l" rtl="0"/>
            <a:r>
              <a:rPr lang="en-US" dirty="0" smtClean="0"/>
              <a:t>Bleeding</a:t>
            </a:r>
          </a:p>
          <a:p>
            <a:pPr lvl="1" algn="l" rtl="0"/>
            <a:r>
              <a:rPr lang="en-US" dirty="0" smtClean="0"/>
              <a:t>Leakage</a:t>
            </a:r>
          </a:p>
          <a:p>
            <a:pPr lvl="1" algn="l" rtl="0"/>
            <a:r>
              <a:rPr lang="en-US" dirty="0" smtClean="0"/>
              <a:t>Impaired wound healing </a:t>
            </a:r>
            <a:endParaRPr lang="he-IL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864" y="3912927"/>
            <a:ext cx="4680520" cy="1064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04" y="5285933"/>
            <a:ext cx="5381581" cy="9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844" y="2204294"/>
            <a:ext cx="10225136" cy="24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The experiment is approved by Sheba Medical Center Helsinki committee.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/>
              <a:t>Feasibility wise, the </a:t>
            </a:r>
            <a:r>
              <a:rPr lang="en-US" dirty="0" smtClean="0"/>
              <a:t>simulator has </a:t>
            </a:r>
            <a:r>
              <a:rPr lang="en-US" dirty="0"/>
              <a:t>already underwent a proof of concept, as was published by </a:t>
            </a:r>
            <a:r>
              <a:rPr lang="en-US" dirty="0" err="1"/>
              <a:t>Laufer</a:t>
            </a:r>
            <a:r>
              <a:rPr lang="en-US" dirty="0"/>
              <a:t> et </a:t>
            </a:r>
            <a:r>
              <a:rPr lang="en-US" dirty="0" smtClean="0"/>
              <a:t>al</a:t>
            </a:r>
            <a:r>
              <a:rPr lang="en-US" dirty="0"/>
              <a:t> </a:t>
            </a:r>
            <a:r>
              <a:rPr lang="en-US" dirty="0" smtClean="0"/>
              <a:t>(2016). 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Goal: to process the data and demonstrate that there is an </a:t>
            </a:r>
            <a:r>
              <a:rPr lang="en-US" b="1" dirty="0" smtClean="0"/>
              <a:t>inverse linear relation</a:t>
            </a:r>
            <a:r>
              <a:rPr lang="en-US" dirty="0" smtClean="0"/>
              <a:t> between </a:t>
            </a:r>
            <a:r>
              <a:rPr lang="en-US" b="1" dirty="0" smtClean="0"/>
              <a:t>experience</a:t>
            </a:r>
            <a:r>
              <a:rPr lang="en-US" dirty="0" smtClean="0"/>
              <a:t> and </a:t>
            </a:r>
            <a:r>
              <a:rPr lang="en-US" b="1" dirty="0" smtClean="0"/>
              <a:t>applied</a:t>
            </a:r>
            <a:r>
              <a:rPr lang="en-US" dirty="0" smtClean="0"/>
              <a:t> </a:t>
            </a:r>
            <a:r>
              <a:rPr lang="en-US" b="1" dirty="0" smtClean="0"/>
              <a:t>force</a:t>
            </a:r>
            <a:r>
              <a:rPr lang="en-US" dirty="0" smtClean="0"/>
              <a:t>, during knot tying.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3140968"/>
            <a:ext cx="336402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SIMULATOR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940196"/>
            <a:ext cx="5313964" cy="398547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4299465" cy="4462272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>
                <a:solidFill>
                  <a:srgbClr val="FF0000"/>
                </a:solidFill>
              </a:rPr>
              <a:t>A hook on which the knot is tied.</a:t>
            </a:r>
          </a:p>
          <a:p>
            <a:pPr marL="0" indent="0" algn="l" rtl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l" rtl="0"/>
            <a:r>
              <a:rPr lang="en-US" dirty="0" smtClean="0">
                <a:solidFill>
                  <a:srgbClr val="FFFF00"/>
                </a:solidFill>
              </a:rPr>
              <a:t>A sensor that measures vertical forces.</a:t>
            </a:r>
          </a:p>
          <a:p>
            <a:pPr marL="0" indent="0" algn="l" rtl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l" rtl="0"/>
            <a:r>
              <a:rPr lang="en-US" dirty="0" smtClean="0">
                <a:solidFill>
                  <a:srgbClr val="7030A0"/>
                </a:solidFill>
              </a:rPr>
              <a:t>A plastic tube that simulates “deep” tying.</a:t>
            </a:r>
          </a:p>
          <a:p>
            <a:pPr algn="l" rtl="0"/>
            <a:endParaRPr lang="en-US" dirty="0">
              <a:solidFill>
                <a:srgbClr val="7030A0"/>
              </a:solidFill>
            </a:endParaRPr>
          </a:p>
          <a:p>
            <a:pPr algn="l" rtl="0"/>
            <a:r>
              <a:rPr lang="en-US" dirty="0" smtClean="0"/>
              <a:t>A webcam (not shown)</a:t>
            </a:r>
            <a:endParaRPr lang="he-IL" dirty="0"/>
          </a:p>
        </p:txBody>
      </p:sp>
      <p:sp>
        <p:nvSpPr>
          <p:cNvPr id="8" name="Oval 7"/>
          <p:cNvSpPr/>
          <p:nvPr/>
        </p:nvSpPr>
        <p:spPr>
          <a:xfrm>
            <a:off x="7822604" y="3932933"/>
            <a:ext cx="576064" cy="7202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sp>
        <p:nvSpPr>
          <p:cNvPr id="10" name="Oval 9"/>
          <p:cNvSpPr/>
          <p:nvPr/>
        </p:nvSpPr>
        <p:spPr>
          <a:xfrm>
            <a:off x="9262764" y="3789040"/>
            <a:ext cx="864096" cy="72020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06580" y="2276872"/>
            <a:ext cx="360040" cy="36004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 rot="2562243">
            <a:off x="8032736" y="1664443"/>
            <a:ext cx="299816" cy="222329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RECORDED DATA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844" y="1991064"/>
            <a:ext cx="5163561" cy="4462272"/>
          </a:xfrm>
        </p:spPr>
        <p:txBody>
          <a:bodyPr/>
          <a:lstStyle/>
          <a:p>
            <a:pPr algn="l" rtl="0"/>
            <a:r>
              <a:rPr lang="en-US" dirty="0" smtClean="0"/>
              <a:t>Maximal pushing and pulling forces that are being applied.</a:t>
            </a:r>
          </a:p>
          <a:p>
            <a:pPr algn="l" rtl="0"/>
            <a:r>
              <a:rPr lang="en-US" dirty="0" smtClean="0"/>
              <a:t>The total force applied – area under the curve.</a:t>
            </a:r>
          </a:p>
          <a:p>
            <a:pPr algn="l" rtl="0"/>
            <a:r>
              <a:rPr lang="en-US" dirty="0" smtClean="0"/>
              <a:t>The average force.</a:t>
            </a:r>
          </a:p>
          <a:p>
            <a:pPr algn="l" rtl="0"/>
            <a:r>
              <a:rPr lang="en-US" dirty="0" smtClean="0"/>
              <a:t>Duration of tying time.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endParaRPr lang="he-IL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916832"/>
            <a:ext cx="5687314" cy="42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2060848"/>
            <a:ext cx="10360501" cy="5039571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Data is being collected  </a:t>
            </a:r>
            <a:r>
              <a:rPr lang="en-US" dirty="0"/>
              <a:t>from three </a:t>
            </a:r>
            <a:r>
              <a:rPr lang="en-US" dirty="0" smtClean="0"/>
              <a:t>groups, according to experience:</a:t>
            </a:r>
            <a:endParaRPr lang="en-US" dirty="0"/>
          </a:p>
          <a:p>
            <a:pPr lvl="1" algn="l" rtl="0"/>
            <a:r>
              <a:rPr lang="en-US" dirty="0" smtClean="0"/>
              <a:t>Junior residents - novices </a:t>
            </a:r>
            <a:r>
              <a:rPr lang="en-US" dirty="0"/>
              <a:t>(surgical Boot-Camp)</a:t>
            </a:r>
          </a:p>
          <a:p>
            <a:pPr lvl="1" algn="l" rtl="0"/>
            <a:r>
              <a:rPr lang="en-US" dirty="0" smtClean="0"/>
              <a:t>Senior </a:t>
            </a:r>
            <a:r>
              <a:rPr lang="en-US" dirty="0"/>
              <a:t>resident (3</a:t>
            </a:r>
            <a:r>
              <a:rPr lang="en-US" baseline="30000" dirty="0"/>
              <a:t>rd</a:t>
            </a:r>
            <a:r>
              <a:rPr lang="en-US" dirty="0"/>
              <a:t> year minimum)</a:t>
            </a:r>
          </a:p>
          <a:p>
            <a:pPr lvl="1" algn="l" rtl="0"/>
            <a:r>
              <a:rPr lang="en-US" dirty="0" smtClean="0"/>
              <a:t>Specialists </a:t>
            </a:r>
            <a:r>
              <a:rPr lang="en-US" dirty="0"/>
              <a:t>(more than 100 laparotomies</a:t>
            </a:r>
            <a:r>
              <a:rPr lang="en-US" dirty="0" smtClean="0"/>
              <a:t>)</a:t>
            </a:r>
          </a:p>
          <a:p>
            <a:pPr marL="377886" lvl="1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Each group consists of 35 individuals.</a:t>
            </a:r>
          </a:p>
          <a:p>
            <a:pPr marL="0" indent="0" algn="l" rtl="0">
              <a:buNone/>
            </a:pPr>
            <a:endParaRPr lang="en-US" dirty="0" smtClean="0"/>
          </a:p>
        </p:txBody>
      </p:sp>
      <p:pic>
        <p:nvPicPr>
          <p:cNvPr id="1026" name="Picture 2" descr="Image result for minion withou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784" y="554394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Average measurement takes ~10 minutes.</a:t>
            </a:r>
          </a:p>
          <a:p>
            <a:pPr algn="l" rtl="0"/>
            <a:r>
              <a:rPr lang="en-US" dirty="0" smtClean="0"/>
              <a:t>The participant is required to perform 8 square knots in total:</a:t>
            </a:r>
          </a:p>
          <a:p>
            <a:pPr lvl="1" algn="l" rtl="0"/>
            <a:r>
              <a:rPr lang="en-US" dirty="0" smtClean="0"/>
              <a:t>2 </a:t>
            </a:r>
            <a:r>
              <a:rPr lang="en-US" dirty="0"/>
              <a:t>one handed knots</a:t>
            </a:r>
          </a:p>
          <a:p>
            <a:pPr lvl="1" algn="l" rtl="0"/>
            <a:r>
              <a:rPr lang="en-US" dirty="0"/>
              <a:t>2 two handed knots</a:t>
            </a:r>
          </a:p>
          <a:p>
            <a:pPr lvl="1" algn="l" rtl="0"/>
            <a:r>
              <a:rPr lang="en-US" dirty="0"/>
              <a:t>2 deep one handed knots</a:t>
            </a:r>
          </a:p>
          <a:p>
            <a:pPr lvl="1" algn="l" rtl="0"/>
            <a:r>
              <a:rPr lang="en-US" dirty="0"/>
              <a:t>2 deep two handed knots</a:t>
            </a:r>
          </a:p>
          <a:p>
            <a:pPr lvl="1" algn="l" rtl="0"/>
            <a:endParaRPr lang="he-IL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06" y="2996952"/>
            <a:ext cx="4407978" cy="34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C67BEE-D13F-4BD2-98A5-34D8A0977F68}">
  <ds:schemaRefs>
    <ds:schemaRef ds:uri="http://www.w3.org/XML/1998/namespace"/>
    <ds:schemaRef ds:uri="http://purl.org/dc/terms/"/>
    <ds:schemaRef ds:uri="4873beb7-5857-4685-be1f-d57550cc96c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493</TotalTime>
  <Words>464</Words>
  <Application>Microsoft Office PowerPoint</Application>
  <PresentationFormat>מותאם אישית</PresentationFormat>
  <Paragraphs>73</Paragraphs>
  <Slides>19</Slides>
  <Notes>1</Notes>
  <HiddenSlides>2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0" baseType="lpstr">
      <vt:lpstr>Tech 16x9</vt:lpstr>
      <vt:lpstr>Novel Surgical Simulator –  Knot Tying Force Measurement</vt:lpstr>
      <vt:lpstr>מצגת של PowerPoint</vt:lpstr>
      <vt:lpstr>Surgical Knot Tying – An Important Aspect of Outcome</vt:lpstr>
      <vt:lpstr>מצגת של PowerPoint</vt:lpstr>
      <vt:lpstr>METHODS</vt:lpstr>
      <vt:lpstr>THE SIMULATOR </vt:lpstr>
      <vt:lpstr>THE RECORDED DATA</vt:lpstr>
      <vt:lpstr>METHODS</vt:lpstr>
      <vt:lpstr>THE EXPERIMENT</vt:lpstr>
      <vt:lpstr>מצגת של PowerPoint</vt:lpstr>
      <vt:lpstr>Results –Total Time</vt:lpstr>
      <vt:lpstr>Results – Total Force</vt:lpstr>
      <vt:lpstr>Results – Maximal Force</vt:lpstr>
      <vt:lpstr>FUTURE PLANS</vt:lpstr>
      <vt:lpstr>The Importance Of The Research</vt:lpstr>
      <vt:lpstr>Would The Answers Have Clinical Value? </vt:lpstr>
      <vt:lpstr>Would The Answers Have Clinical Value?</vt:lpstr>
      <vt:lpstr>מצגת של PowerPoint</vt:lpstr>
      <vt:lpstr>Repetitio Est Mater Studiorum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surgical simulator – knot tying force measurement</dc:title>
  <dc:creator>Moti</dc:creator>
  <cp:lastModifiedBy>Lenovo</cp:lastModifiedBy>
  <cp:revision>59</cp:revision>
  <dcterms:created xsi:type="dcterms:W3CDTF">2017-06-24T08:48:25Z</dcterms:created>
  <dcterms:modified xsi:type="dcterms:W3CDTF">2017-06-30T05:42:33Z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