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14" r:id="rId1"/>
  </p:sldMasterIdLst>
  <p:notesMasterIdLst>
    <p:notesMasterId r:id="rId16"/>
  </p:notesMasterIdLst>
  <p:handoutMasterIdLst>
    <p:handoutMasterId r:id="rId17"/>
  </p:handoutMasterIdLst>
  <p:sldIdLst>
    <p:sldId id="256" r:id="rId2"/>
    <p:sldId id="276" r:id="rId3"/>
    <p:sldId id="260" r:id="rId4"/>
    <p:sldId id="272" r:id="rId5"/>
    <p:sldId id="273" r:id="rId6"/>
    <p:sldId id="278" r:id="rId7"/>
    <p:sldId id="275" r:id="rId8"/>
    <p:sldId id="274" r:id="rId9"/>
    <p:sldId id="261" r:id="rId10"/>
    <p:sldId id="271" r:id="rId11"/>
    <p:sldId id="262" r:id="rId12"/>
    <p:sldId id="263" r:id="rId13"/>
    <p:sldId id="264" r:id="rId14"/>
    <p:sldId id="258" r:id="rId15"/>
  </p:sldIdLst>
  <p:sldSz cx="9144000" cy="6858000" type="screen4x3"/>
  <p:notesSz cx="6858000" cy="9144000"/>
  <p:defaultTextStyle>
    <a:defPPr>
      <a:defRPr lang="en-US"/>
    </a:defPPr>
    <a:lvl1pPr algn="l" rtl="0" eaLnBrk="0" fontAlgn="base" hangingPunct="0">
      <a:spcBef>
        <a:spcPct val="0"/>
      </a:spcBef>
      <a:spcAft>
        <a:spcPct val="0"/>
      </a:spcAft>
      <a:defRPr sz="4000" b="1" kern="1200">
        <a:solidFill>
          <a:schemeClr val="tx1"/>
        </a:solidFill>
        <a:latin typeface="Times New Roman (Hebrew)"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Hebrew)"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Hebrew)"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Hebrew)"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Hebrew)" charset="0"/>
        <a:ea typeface="+mn-ea"/>
        <a:cs typeface="+mn-cs"/>
      </a:defRPr>
    </a:lvl5pPr>
    <a:lvl6pPr marL="2286000" algn="r" defTabSz="914400" rtl="1" eaLnBrk="1" latinLnBrk="0" hangingPunct="1">
      <a:defRPr sz="4000" b="1" kern="1200">
        <a:solidFill>
          <a:schemeClr val="tx1"/>
        </a:solidFill>
        <a:latin typeface="Times New Roman (Hebrew)" charset="0"/>
        <a:ea typeface="+mn-ea"/>
        <a:cs typeface="+mn-cs"/>
      </a:defRPr>
    </a:lvl6pPr>
    <a:lvl7pPr marL="2743200" algn="r" defTabSz="914400" rtl="1" eaLnBrk="1" latinLnBrk="0" hangingPunct="1">
      <a:defRPr sz="4000" b="1" kern="1200">
        <a:solidFill>
          <a:schemeClr val="tx1"/>
        </a:solidFill>
        <a:latin typeface="Times New Roman (Hebrew)" charset="0"/>
        <a:ea typeface="+mn-ea"/>
        <a:cs typeface="+mn-cs"/>
      </a:defRPr>
    </a:lvl7pPr>
    <a:lvl8pPr marL="3200400" algn="r" defTabSz="914400" rtl="1" eaLnBrk="1" latinLnBrk="0" hangingPunct="1">
      <a:defRPr sz="4000" b="1" kern="1200">
        <a:solidFill>
          <a:schemeClr val="tx1"/>
        </a:solidFill>
        <a:latin typeface="Times New Roman (Hebrew)" charset="0"/>
        <a:ea typeface="+mn-ea"/>
        <a:cs typeface="+mn-cs"/>
      </a:defRPr>
    </a:lvl8pPr>
    <a:lvl9pPr marL="3657600" algn="r" defTabSz="914400" rtl="1" eaLnBrk="1" latinLnBrk="0" hangingPunct="1">
      <a:defRPr sz="4000" b="1" kern="1200">
        <a:solidFill>
          <a:schemeClr val="tx1"/>
        </a:solidFill>
        <a:latin typeface="Times New Roman (Hebrew)"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6BD"/>
    <a:srgbClr val="4A9568"/>
    <a:srgbClr val="FFFFFF"/>
    <a:srgbClr val="D2EADB"/>
    <a:srgbClr val="418D5C"/>
    <a:srgbClr val="2D6140"/>
    <a:srgbClr val="B2DCC1"/>
    <a:srgbClr val="F1F1F1"/>
    <a:srgbClr val="252230"/>
    <a:srgbClr val="8CCA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9070" autoAdjust="0"/>
    <p:restoredTop sz="64034" autoAdjust="0"/>
  </p:normalViewPr>
  <p:slideViewPr>
    <p:cSldViewPr snapToGrid="0">
      <p:cViewPr varScale="1">
        <p:scale>
          <a:sx n="46" d="100"/>
          <a:sy n="46" d="100"/>
        </p:scale>
        <p:origin x="-16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a:defRPr sz="1200" b="0">
                <a:effectLst/>
                <a:latin typeface="Times New Roman" pitchFamily="18" charset="0"/>
              </a:defRPr>
            </a:lvl1pPr>
          </a:lstStyle>
          <a:p>
            <a:pPr>
              <a:defRPr/>
            </a:pPr>
            <a:endParaRPr lang="en-US" altLang="en-US"/>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sz="1200" b="0">
                <a:effectLst/>
                <a:latin typeface="Times New Roman" pitchFamily="18" charset="0"/>
              </a:defRPr>
            </a:lvl1pPr>
          </a:lstStyle>
          <a:p>
            <a:pPr>
              <a:defRPr/>
            </a:pPr>
            <a:endParaRPr lang="en-US" altLang="en-US"/>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1">
              <a:defRPr sz="1200" b="0">
                <a:effectLst/>
                <a:latin typeface="Times New Roman" pitchFamily="18" charset="0"/>
              </a:defRPr>
            </a:lvl1pPr>
          </a:lstStyle>
          <a:p>
            <a:pPr>
              <a:defRPr/>
            </a:pPr>
            <a:endParaRPr lang="en-US" altLang="en-US"/>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a:defRPr sz="1200" b="0">
                <a:effectLst/>
                <a:latin typeface="Times New Roman" pitchFamily="18" charset="0"/>
                <a:cs typeface="Times New Roman" pitchFamily="18" charset="0"/>
              </a:defRPr>
            </a:lvl1pPr>
          </a:lstStyle>
          <a:p>
            <a:pPr>
              <a:defRPr/>
            </a:pPr>
            <a:fld id="{4E4C8C17-4BDC-4AD8-AAA6-B51E1788966C}" type="slidenum">
              <a:rPr lang="he-IL" altLang="en-US"/>
              <a:pPr>
                <a:defRPr/>
              </a:pPr>
              <a:t>‹#›</a:t>
            </a:fld>
            <a:endParaRPr lang="en-US" altLang="en-US"/>
          </a:p>
        </p:txBody>
      </p:sp>
    </p:spTree>
    <p:extLst>
      <p:ext uri="{BB962C8B-B14F-4D97-AF65-F5344CB8AC3E}">
        <p14:creationId xmlns:p14="http://schemas.microsoft.com/office/powerpoint/2010/main" val="106989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a:defRPr sz="1200" b="0">
                <a:effectLst/>
                <a:latin typeface="Times New Roman" pitchFamily="18" charset="0"/>
              </a:defRPr>
            </a:lvl1pPr>
          </a:lstStyle>
          <a:p>
            <a:pPr>
              <a:defRPr/>
            </a:pPr>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sz="1200" b="0">
                <a:effectLst/>
                <a:latin typeface="Times New Roman" pitchFamily="18" charset="0"/>
              </a:defRPr>
            </a:lvl1pPr>
          </a:lstStyle>
          <a:p>
            <a:pPr>
              <a:defRPr/>
            </a:pPr>
            <a:endParaRPr lang="en-US" alt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he-IL" noProof="0"/>
              <a:t>Click to edit Master text styles</a:t>
            </a:r>
          </a:p>
          <a:p>
            <a:pPr lvl="1"/>
            <a:r>
              <a:rPr lang="en-US" altLang="he-IL" noProof="0"/>
              <a:t>Second level</a:t>
            </a:r>
          </a:p>
          <a:p>
            <a:pPr lvl="2"/>
            <a:r>
              <a:rPr lang="en-US" altLang="he-IL" noProof="0"/>
              <a:t>Third level</a:t>
            </a:r>
          </a:p>
          <a:p>
            <a:pPr lvl="3"/>
            <a:r>
              <a:rPr lang="en-US" altLang="he-IL" noProof="0"/>
              <a:t>Fourth level</a:t>
            </a:r>
          </a:p>
          <a:p>
            <a:pPr lvl="4"/>
            <a:r>
              <a:rPr lang="en-US" altLang="he-IL" noProof="0"/>
              <a:t>Fifth level</a:t>
            </a:r>
            <a:endParaRPr lang="en-US" altLang="en-US" noProof="0"/>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1">
              <a:defRPr sz="1200" b="0">
                <a:effectLst/>
                <a:latin typeface="Times New Roman" pitchFamily="18" charset="0"/>
              </a:defRPr>
            </a:lvl1pPr>
          </a:lstStyle>
          <a:p>
            <a:pPr>
              <a:defRPr/>
            </a:pPr>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a:defRPr sz="1200" b="0">
                <a:effectLst/>
                <a:latin typeface="Times New Roman" pitchFamily="18" charset="0"/>
                <a:cs typeface="Times New Roman" pitchFamily="18" charset="0"/>
              </a:defRPr>
            </a:lvl1pPr>
          </a:lstStyle>
          <a:p>
            <a:pPr>
              <a:defRPr/>
            </a:pPr>
            <a:fld id="{F1707B1F-44B4-4958-8963-9CD3A0C0D4CF}" type="slidenum">
              <a:rPr lang="he-IL" altLang="en-US"/>
              <a:pPr>
                <a:defRPr/>
              </a:pPr>
              <a:t>‹#›</a:t>
            </a:fld>
            <a:endParaRPr lang="en-US" altLang="en-US"/>
          </a:p>
        </p:txBody>
      </p:sp>
    </p:spTree>
    <p:extLst>
      <p:ext uri="{BB962C8B-B14F-4D97-AF65-F5344CB8AC3E}">
        <p14:creationId xmlns:p14="http://schemas.microsoft.com/office/powerpoint/2010/main" val="790704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Disorders may have a dominant or recessive inheritance pattern. Dominant inheritance means that only one copy of the gene (from either the mother or the father) needs to have a mutation for the trait or disease to be expressed. Recessive inheritance means the trait or disease will only occur if both copies of the gene (one from the mother and one from the father) are mutated.</a:t>
            </a:r>
          </a:p>
          <a:p>
            <a:endParaRPr lang="en-US" dirty="0"/>
          </a:p>
        </p:txBody>
      </p:sp>
      <p:sp>
        <p:nvSpPr>
          <p:cNvPr id="4" name="מציין מיקום של מספר שקופית 3"/>
          <p:cNvSpPr>
            <a:spLocks noGrp="1"/>
          </p:cNvSpPr>
          <p:nvPr>
            <p:ph type="sldNum" sz="quarter" idx="10"/>
          </p:nvPr>
        </p:nvSpPr>
        <p:spPr/>
        <p:txBody>
          <a:bodyPr/>
          <a:lstStyle/>
          <a:p>
            <a:pPr>
              <a:defRPr/>
            </a:pPr>
            <a:fld id="{F1707B1F-44B4-4958-8963-9CD3A0C0D4CF}" type="slidenum">
              <a:rPr lang="he-IL" altLang="en-US" smtClean="0"/>
              <a:pPr>
                <a:defRPr/>
              </a:pPr>
              <a:t>2</a:t>
            </a:fld>
            <a:endParaRPr lang="en-US" altLang="en-US"/>
          </a:p>
        </p:txBody>
      </p:sp>
    </p:spTree>
    <p:extLst>
      <p:ext uri="{BB962C8B-B14F-4D97-AF65-F5344CB8AC3E}">
        <p14:creationId xmlns:p14="http://schemas.microsoft.com/office/powerpoint/2010/main" val="3377200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5250" indent="-95250"/>
            <a:endParaRPr lang="de-DE" altLang="he-IL" dirty="0">
              <a:latin typeface="Arial" panose="020B0604020202020204" pitchFamily="34" charset="0"/>
            </a:endParaRPr>
          </a:p>
        </p:txBody>
      </p:sp>
    </p:spTree>
    <p:extLst>
      <p:ext uri="{BB962C8B-B14F-4D97-AF65-F5344CB8AC3E}">
        <p14:creationId xmlns:p14="http://schemas.microsoft.com/office/powerpoint/2010/main" val="17570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a:defRPr/>
            </a:pPr>
            <a:fld id="{F1707B1F-44B4-4958-8963-9CD3A0C0D4CF}" type="slidenum">
              <a:rPr lang="he-IL" altLang="en-US" smtClean="0"/>
              <a:pPr>
                <a:defRPr/>
              </a:pPr>
              <a:t>6</a:t>
            </a:fld>
            <a:endParaRPr lang="en-US" altLang="en-US"/>
          </a:p>
        </p:txBody>
      </p:sp>
    </p:spTree>
    <p:extLst>
      <p:ext uri="{BB962C8B-B14F-4D97-AF65-F5344CB8AC3E}">
        <p14:creationId xmlns:p14="http://schemas.microsoft.com/office/powerpoint/2010/main" val="312261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מציין מיקום של תמונת שקופית 1"/>
          <p:cNvSpPr>
            <a:spLocks noGrp="1" noRot="1" noChangeAspect="1" noTextEdit="1"/>
          </p:cNvSpPr>
          <p:nvPr>
            <p:ph type="sldImg"/>
          </p:nvPr>
        </p:nvSpPr>
        <p:spPr>
          <a:ln/>
        </p:spPr>
      </p:sp>
      <p:sp>
        <p:nvSpPr>
          <p:cNvPr id="15363" name="מציין מיקום של הערות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a:p>
        </p:txBody>
      </p:sp>
      <p:sp>
        <p:nvSpPr>
          <p:cNvPr id="15364" name="מציין מיקום של מספר שקופית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D78C4E-4016-471C-8207-BF37413D3502}" type="slidenum">
              <a:rPr lang="he-IL" altLang="en-US" smtClean="0"/>
              <a:pPr>
                <a:spcBef>
                  <a:spcPct val="0"/>
                </a:spcBef>
              </a:pPr>
              <a:t>8</a:t>
            </a:fld>
            <a:endParaRPr lang="en-US" altLang="en-US"/>
          </a:p>
        </p:txBody>
      </p:sp>
    </p:spTree>
    <p:extLst>
      <p:ext uri="{BB962C8B-B14F-4D97-AF65-F5344CB8AC3E}">
        <p14:creationId xmlns:p14="http://schemas.microsoft.com/office/powerpoint/2010/main" val="2294207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Patient(s): 242 children born after PGD, 242 children born after intracytoplasmic sperm injection (ICSI) (158 singletons and 42 twins</a:t>
            </a:r>
          </a:p>
          <a:p>
            <a:r>
              <a:rPr lang="en-US" dirty="0"/>
              <a:t>pairs in each group), and 733 children born after a spontaneous conception (SC) (493 singletons, 120 twins pairs), matched for maternal</a:t>
            </a:r>
          </a:p>
          <a:p>
            <a:r>
              <a:rPr lang="en-US" dirty="0"/>
              <a:t>age, parity, and body mass index.</a:t>
            </a:r>
          </a:p>
          <a:p>
            <a:r>
              <a:rPr lang="en-US" dirty="0"/>
              <a:t>Intervention(s): None.</a:t>
            </a:r>
          </a:p>
          <a:p>
            <a:r>
              <a:rPr lang="en-US" dirty="0"/>
              <a:t>Main Outcome Measure(s): Gestational age, birth weight, prematurity (&lt;37 and &lt;34 weeks), low birth weight (&lt;2,500 g, very low</a:t>
            </a:r>
          </a:p>
          <a:p>
            <a:r>
              <a:rPr lang="en-US" dirty="0"/>
              <a:t>birth weight, &lt;1,500 g), and intrauterine growth restriction (&lt;10th percentile for gestational age).</a:t>
            </a:r>
          </a:p>
          <a:p>
            <a:r>
              <a:rPr lang="en-US" dirty="0"/>
              <a:t>Result(s): For singletons, the mean birth weight was higher after SC compared with ICSI but not compared with PGD. Mean gestational</a:t>
            </a:r>
          </a:p>
          <a:p>
            <a:r>
              <a:rPr lang="en-US" dirty="0"/>
              <a:t>ages were lower after PGD and ICSI compared with SC. The low birth weight and intrauterine growth restriction rates were 4.4%, 12.0%,</a:t>
            </a:r>
          </a:p>
          <a:p>
            <a:r>
              <a:rPr lang="en-US" dirty="0"/>
              <a:t>and 5.7% and 5.1%, 9.5%, and 5.5% for PGD, ICSI, and SC, respectively. Similar results were found when controlled for the number of</a:t>
            </a:r>
          </a:p>
          <a:p>
            <a:r>
              <a:rPr lang="en-US" dirty="0"/>
              <a:t>embryos transferred and cryopreservation. The results for twins exhibited similar but less statistically significant trends. Polar body and</a:t>
            </a:r>
          </a:p>
          <a:p>
            <a:r>
              <a:rPr lang="en-US" dirty="0"/>
              <a:t>blastomere biopsies provided similar outcomes.</a:t>
            </a:r>
          </a:p>
          <a:p>
            <a:r>
              <a:rPr lang="en-US" sz="1200" b="0" i="0" u="none" strike="noStrike" kern="1200" baseline="0" dirty="0">
                <a:solidFill>
                  <a:schemeClr val="tx1"/>
                </a:solidFill>
                <a:latin typeface="Times New Roman" pitchFamily="18" charset="0"/>
                <a:ea typeface="+mn-ea"/>
                <a:cs typeface="+mn-cs"/>
              </a:rPr>
              <a:t>Embryo biopsy itself did not cause intrauterine growth restriction or low birth weight compared with SC, despite lower</a:t>
            </a:r>
          </a:p>
          <a:p>
            <a:r>
              <a:rPr lang="en-US" sz="1200" b="0" i="0" u="none" strike="noStrike" kern="1200" baseline="0" dirty="0">
                <a:solidFill>
                  <a:schemeClr val="tx1"/>
                </a:solidFill>
                <a:latin typeface="Times New Roman" pitchFamily="18" charset="0"/>
                <a:ea typeface="+mn-ea"/>
                <a:cs typeface="+mn-cs"/>
              </a:rPr>
              <a:t>gestational ages with PGD. The worsened outcomes in ICSI compared with PGD pregnancies</a:t>
            </a:r>
          </a:p>
          <a:p>
            <a:r>
              <a:rPr lang="en-US" sz="1200" b="0" i="0" u="none" strike="noStrike" kern="1200" baseline="0" dirty="0">
                <a:solidFill>
                  <a:schemeClr val="tx1"/>
                </a:solidFill>
                <a:latin typeface="Times New Roman" pitchFamily="18" charset="0"/>
                <a:ea typeface="+mn-ea"/>
                <a:cs typeface="+mn-cs"/>
              </a:rPr>
              <a:t>may be due to the infertility itself.</a:t>
            </a:r>
            <a:endParaRPr lang="en-US" dirty="0"/>
          </a:p>
        </p:txBody>
      </p:sp>
      <p:sp>
        <p:nvSpPr>
          <p:cNvPr id="4" name="מציין מיקום של מספר שקופית 3"/>
          <p:cNvSpPr>
            <a:spLocks noGrp="1"/>
          </p:cNvSpPr>
          <p:nvPr>
            <p:ph type="sldNum" sz="quarter" idx="10"/>
          </p:nvPr>
        </p:nvSpPr>
        <p:spPr/>
        <p:txBody>
          <a:bodyPr/>
          <a:lstStyle/>
          <a:p>
            <a:pPr>
              <a:defRPr/>
            </a:pPr>
            <a:fld id="{F1707B1F-44B4-4958-8963-9CD3A0C0D4CF}" type="slidenum">
              <a:rPr lang="he-IL" altLang="en-US" smtClean="0"/>
              <a:pPr>
                <a:defRPr/>
              </a:pPr>
              <a:t>9</a:t>
            </a:fld>
            <a:endParaRPr lang="en-US" altLang="en-US"/>
          </a:p>
        </p:txBody>
      </p:sp>
    </p:spTree>
    <p:extLst>
      <p:ext uri="{BB962C8B-B14F-4D97-AF65-F5344CB8AC3E}">
        <p14:creationId xmlns:p14="http://schemas.microsoft.com/office/powerpoint/2010/main" val="155872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The results demonstrated a lower risk of PTB [unadjusted odds ratio (OR) 0.68, 95% CI: 0.46–0.99] and LBW (OR 0.56, 95% CI: 0.37– 0.85) following PGD compared with autologous IVF cycles. There was no significant difference in the risk of early PTB (OR 0.52, 95% CI: 0.20–1.40) and very LBW (OR 0.50, 95% CI: 0.19–1.30) following PGD compared with autologous IVF but the number of events were small particularly in the PGD group</a:t>
            </a:r>
            <a:endParaRPr lang="en-US" dirty="0"/>
          </a:p>
        </p:txBody>
      </p:sp>
      <p:sp>
        <p:nvSpPr>
          <p:cNvPr id="4" name="מציין מיקום של מספר שקופית 3"/>
          <p:cNvSpPr>
            <a:spLocks noGrp="1"/>
          </p:cNvSpPr>
          <p:nvPr>
            <p:ph type="sldNum" sz="quarter" idx="10"/>
          </p:nvPr>
        </p:nvSpPr>
        <p:spPr/>
        <p:txBody>
          <a:bodyPr/>
          <a:lstStyle/>
          <a:p>
            <a:pPr>
              <a:defRPr/>
            </a:pPr>
            <a:fld id="{F1707B1F-44B4-4958-8963-9CD3A0C0D4CF}" type="slidenum">
              <a:rPr lang="he-IL" altLang="en-US" smtClean="0"/>
              <a:pPr>
                <a:defRPr/>
              </a:pPr>
              <a:t>11</a:t>
            </a:fld>
            <a:endParaRPr lang="en-US" altLang="en-US"/>
          </a:p>
        </p:txBody>
      </p:sp>
    </p:spTree>
    <p:extLst>
      <p:ext uri="{BB962C8B-B14F-4D97-AF65-F5344CB8AC3E}">
        <p14:creationId xmlns:p14="http://schemas.microsoft.com/office/powerpoint/2010/main" val="267999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Compared with spontaneously conceived children (n ¼ 909,624), children born after PGD with IVF due to parental chromosomal aberrations (n ¼ 67) did not have increased risks of either obstetric or neonatal outcomes except for a higher risk </a:t>
            </a:r>
            <a:r>
              <a:rPr lang="it-IT" sz="1200" b="0" i="0" u="none" strike="noStrike" kern="1200" baseline="0" dirty="0">
                <a:solidFill>
                  <a:schemeClr val="tx1"/>
                </a:solidFill>
                <a:latin typeface="Times New Roman" pitchFamily="18" charset="0"/>
                <a:ea typeface="+mn-ea"/>
                <a:cs typeface="+mn-cs"/>
              </a:rPr>
              <a:t>of placenta previa (ORa 8.4; 95% CI 2.0, 34.6). Compared with </a:t>
            </a:r>
            <a:r>
              <a:rPr lang="en-US" sz="1200" b="0" i="0" u="none" strike="noStrike" kern="1200" baseline="0" dirty="0">
                <a:solidFill>
                  <a:schemeClr val="tx1"/>
                </a:solidFill>
                <a:latin typeface="Times New Roman" pitchFamily="18" charset="0"/>
                <a:ea typeface="+mn-ea"/>
                <a:cs typeface="+mn-cs"/>
              </a:rPr>
              <a:t>children born after standard IVF (n¼18,823), children born after PGD due to parental chromosomal aberrations (n ¼ 67) had overall comparable obstetric and neonatal outcomes (data not shown). In fact, children born after PGD due to parental chromosomal aberrations were born with a higher mean birth weight (MD 155 g; 95% CI 1, 310 g).</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In contrast, compared with spontaneously conceived children (n ¼ 909,624), children born after PGD with ICSI due to parental monogenetic disorders (n ¼ 58) had significantly shorter gestation (MD 6.3 days; 95% CI 9.5, 3.2 days), lower birth weight (MD 178 g; 95% CI 311, 45 days), lower birth length (MD 1.1 cm; 95% CI 1.7, 0.4 cm), and increased risk of low birth weight (</a:t>
            </a:r>
            <a:r>
              <a:rPr lang="en-US" sz="1200" b="0" i="0" u="none" strike="noStrike" kern="1200" baseline="0" dirty="0" err="1">
                <a:solidFill>
                  <a:schemeClr val="tx1"/>
                </a:solidFill>
                <a:latin typeface="Times New Roman" pitchFamily="18" charset="0"/>
                <a:ea typeface="+mn-ea"/>
                <a:cs typeface="+mn-cs"/>
              </a:rPr>
              <a:t>ORa</a:t>
            </a:r>
            <a:r>
              <a:rPr lang="en-US" sz="1200" b="0" i="0" u="none" strike="noStrike" kern="1200" baseline="0" dirty="0">
                <a:solidFill>
                  <a:schemeClr val="tx1"/>
                </a:solidFill>
                <a:latin typeface="Times New Roman" pitchFamily="18" charset="0"/>
                <a:ea typeface="+mn-ea"/>
                <a:cs typeface="+mn-cs"/>
              </a:rPr>
              <a:t> 2.3; 95% CI 1.1, 4.5), preterm primary rupture of membranes (&lt;37 weeks) </a:t>
            </a:r>
            <a:r>
              <a:rPr lang="it-IT" sz="1200" b="0" i="0" u="none" strike="noStrike" kern="1200" baseline="0" dirty="0">
                <a:solidFill>
                  <a:schemeClr val="tx1"/>
                </a:solidFill>
                <a:latin typeface="Times New Roman" pitchFamily="18" charset="0"/>
                <a:ea typeface="+mn-ea"/>
                <a:cs typeface="+mn-cs"/>
              </a:rPr>
              <a:t>(ORa 2.1; 95% CI 1.1, 3.7), placenta previa (ORa 9.4; 95% CI </a:t>
            </a:r>
            <a:r>
              <a:rPr lang="en-US" sz="1200" b="0" i="0" u="none" strike="noStrike" kern="1200" baseline="0" dirty="0">
                <a:solidFill>
                  <a:schemeClr val="tx1"/>
                </a:solidFill>
                <a:latin typeface="Times New Roman" pitchFamily="18" charset="0"/>
                <a:ea typeface="+mn-ea"/>
                <a:cs typeface="+mn-cs"/>
              </a:rPr>
              <a:t>2.3, 38.7), higher risk of cesarean section (</a:t>
            </a:r>
            <a:r>
              <a:rPr lang="en-US" sz="1200" b="0" i="0" u="none" strike="noStrike" kern="1200" baseline="0" dirty="0" err="1">
                <a:solidFill>
                  <a:schemeClr val="tx1"/>
                </a:solidFill>
                <a:latin typeface="Times New Roman" pitchFamily="18" charset="0"/>
                <a:ea typeface="+mn-ea"/>
                <a:cs typeface="+mn-cs"/>
              </a:rPr>
              <a:t>ORa</a:t>
            </a:r>
            <a:r>
              <a:rPr lang="en-US" sz="1200" b="0" i="0" u="none" strike="noStrike" kern="1200" baseline="0" dirty="0">
                <a:solidFill>
                  <a:schemeClr val="tx1"/>
                </a:solidFill>
                <a:latin typeface="Times New Roman" pitchFamily="18" charset="0"/>
                <a:ea typeface="+mn-ea"/>
                <a:cs typeface="+mn-cs"/>
              </a:rPr>
              <a:t> 1.6; 95% CI 1.1, 2.5), and longer neonatal admission (MD 31 days; 95% CI 24, 38 days). Similarly, children conceived after PGD due to parental monogenetic disorders (n ¼ 58) had significantly shorter gestation (MD 5.1 days; 95% CI 9.1, 1.1 days), increased risk of low birth weight (</a:t>
            </a:r>
            <a:r>
              <a:rPr lang="en-US" sz="1200" b="0" i="0" u="none" strike="noStrike" kern="1200" baseline="0" dirty="0" err="1">
                <a:solidFill>
                  <a:schemeClr val="tx1"/>
                </a:solidFill>
                <a:latin typeface="Times New Roman" pitchFamily="18" charset="0"/>
                <a:ea typeface="+mn-ea"/>
                <a:cs typeface="+mn-cs"/>
              </a:rPr>
              <a:t>ORa</a:t>
            </a:r>
            <a:r>
              <a:rPr lang="en-US" sz="1200" b="0" i="0" u="none" strike="noStrike" kern="1200" baseline="0" dirty="0">
                <a:solidFill>
                  <a:schemeClr val="tx1"/>
                </a:solidFill>
                <a:latin typeface="Times New Roman" pitchFamily="18" charset="0"/>
                <a:ea typeface="+mn-ea"/>
                <a:cs typeface="+mn-cs"/>
              </a:rPr>
              <a:t> 2.0; 95% CI 1.1, 3.9), cesarean section (</a:t>
            </a:r>
            <a:r>
              <a:rPr lang="en-US" sz="1200" b="0" i="0" u="none" strike="noStrike" kern="1200" baseline="0" dirty="0" err="1">
                <a:solidFill>
                  <a:schemeClr val="tx1"/>
                </a:solidFill>
                <a:latin typeface="Times New Roman" pitchFamily="18" charset="0"/>
                <a:ea typeface="+mn-ea"/>
                <a:cs typeface="+mn-cs"/>
              </a:rPr>
              <a:t>ORa</a:t>
            </a:r>
            <a:r>
              <a:rPr lang="en-US" sz="1200" b="0" i="0" u="none" strike="noStrike" kern="1200" baseline="0" dirty="0">
                <a:solidFill>
                  <a:schemeClr val="tx1"/>
                </a:solidFill>
                <a:latin typeface="Times New Roman" pitchFamily="18" charset="0"/>
                <a:ea typeface="+mn-ea"/>
                <a:cs typeface="+mn-cs"/>
              </a:rPr>
              <a:t> 1.9; 95%CI 1.1, 3.4), lower birth length (MD 0.9 cm; 95% CI 1.8, 0.1 cm), and longer neonatal admission (MD 30 days; 95% CI 22, 39 days) compared with children conceived after standard ICSI (n ¼ 14,782).</a:t>
            </a:r>
            <a:endParaRPr lang="en-US" dirty="0"/>
          </a:p>
        </p:txBody>
      </p:sp>
      <p:sp>
        <p:nvSpPr>
          <p:cNvPr id="4" name="מציין מיקום של מספר שקופית 3"/>
          <p:cNvSpPr>
            <a:spLocks noGrp="1"/>
          </p:cNvSpPr>
          <p:nvPr>
            <p:ph type="sldNum" sz="quarter" idx="10"/>
          </p:nvPr>
        </p:nvSpPr>
        <p:spPr/>
        <p:txBody>
          <a:bodyPr/>
          <a:lstStyle/>
          <a:p>
            <a:pPr>
              <a:defRPr/>
            </a:pPr>
            <a:fld id="{F1707B1F-44B4-4958-8963-9CD3A0C0D4CF}" type="slidenum">
              <a:rPr lang="he-IL" altLang="en-US" smtClean="0"/>
              <a:pPr>
                <a:defRPr/>
              </a:pPr>
              <a:t>12</a:t>
            </a:fld>
            <a:endParaRPr lang="en-US" altLang="en-US"/>
          </a:p>
        </p:txBody>
      </p:sp>
    </p:spTree>
    <p:extLst>
      <p:ext uri="{BB962C8B-B14F-4D97-AF65-F5344CB8AC3E}">
        <p14:creationId xmlns:p14="http://schemas.microsoft.com/office/powerpoint/2010/main" val="358597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hangingPunct="0">
              <a:defRPr sz="4000" b="1">
                <a:solidFill>
                  <a:schemeClr val="tx1"/>
                </a:solidFill>
                <a:latin typeface="Times New Roman (Hebrew)" pitchFamily="18" charset="0"/>
              </a:defRPr>
            </a:lvl1pPr>
            <a:lvl2pPr marL="742950" indent="-285750" algn="l" rtl="0" eaLnBrk="0" hangingPunct="0">
              <a:defRPr sz="4000" b="1">
                <a:solidFill>
                  <a:schemeClr val="tx1"/>
                </a:solidFill>
                <a:latin typeface="Times New Roman (Hebrew)" pitchFamily="18" charset="0"/>
              </a:defRPr>
            </a:lvl2pPr>
            <a:lvl3pPr marL="1143000" indent="-228600" algn="l" rtl="0" eaLnBrk="0" hangingPunct="0">
              <a:defRPr sz="4000" b="1">
                <a:solidFill>
                  <a:schemeClr val="tx1"/>
                </a:solidFill>
                <a:latin typeface="Times New Roman (Hebrew)" pitchFamily="18" charset="0"/>
              </a:defRPr>
            </a:lvl3pPr>
            <a:lvl4pPr marL="1600200" indent="-228600" algn="l" rtl="0" eaLnBrk="0" hangingPunct="0">
              <a:defRPr sz="4000" b="1">
                <a:solidFill>
                  <a:schemeClr val="tx1"/>
                </a:solidFill>
                <a:latin typeface="Times New Roman (Hebrew)" pitchFamily="18" charset="0"/>
              </a:defRPr>
            </a:lvl4pPr>
            <a:lvl5pPr marL="2057400" indent="-228600" algn="l" rtl="0" eaLnBrk="0" hangingPunct="0">
              <a:defRPr sz="4000" b="1">
                <a:solidFill>
                  <a:schemeClr val="tx1"/>
                </a:solidFill>
                <a:latin typeface="Times New Roman (Hebrew)" pitchFamily="18" charset="0"/>
              </a:defRPr>
            </a:lvl5pPr>
            <a:lvl6pPr marL="2514600" indent="-228600" algn="l" rtl="0" eaLnBrk="0" fontAlgn="base" hangingPunct="0">
              <a:spcBef>
                <a:spcPct val="0"/>
              </a:spcBef>
              <a:spcAft>
                <a:spcPct val="0"/>
              </a:spcAft>
              <a:defRPr sz="4000" b="1">
                <a:solidFill>
                  <a:schemeClr val="tx1"/>
                </a:solidFill>
                <a:latin typeface="Times New Roman (Hebrew)" pitchFamily="18" charset="0"/>
              </a:defRPr>
            </a:lvl6pPr>
            <a:lvl7pPr marL="2971800" indent="-228600" algn="l" rtl="0" eaLnBrk="0" fontAlgn="base" hangingPunct="0">
              <a:spcBef>
                <a:spcPct val="0"/>
              </a:spcBef>
              <a:spcAft>
                <a:spcPct val="0"/>
              </a:spcAft>
              <a:defRPr sz="4000" b="1">
                <a:solidFill>
                  <a:schemeClr val="tx1"/>
                </a:solidFill>
                <a:latin typeface="Times New Roman (Hebrew)" pitchFamily="18" charset="0"/>
              </a:defRPr>
            </a:lvl7pPr>
            <a:lvl8pPr marL="3429000" indent="-228600" algn="l" rtl="0" eaLnBrk="0" fontAlgn="base" hangingPunct="0">
              <a:spcBef>
                <a:spcPct val="0"/>
              </a:spcBef>
              <a:spcAft>
                <a:spcPct val="0"/>
              </a:spcAft>
              <a:defRPr sz="4000" b="1">
                <a:solidFill>
                  <a:schemeClr val="tx1"/>
                </a:solidFill>
                <a:latin typeface="Times New Roman (Hebrew)" pitchFamily="18" charset="0"/>
              </a:defRPr>
            </a:lvl8pPr>
            <a:lvl9pPr marL="3886200" indent="-228600" algn="l" rtl="0" eaLnBrk="0" fontAlgn="base" hangingPunct="0">
              <a:spcBef>
                <a:spcPct val="0"/>
              </a:spcBef>
              <a:spcAft>
                <a:spcPct val="0"/>
              </a:spcAft>
              <a:defRPr sz="4000" b="1">
                <a:solidFill>
                  <a:schemeClr val="tx1"/>
                </a:solidFill>
                <a:latin typeface="Times New Roman (Hebrew)" pitchFamily="18" charset="0"/>
              </a:defRPr>
            </a:lvl9pPr>
          </a:lstStyle>
          <a:p>
            <a:pPr algn="r" rtl="1"/>
            <a:fld id="{C11BDCBB-31A7-48B3-8372-8CC07E5842D8}" type="slidenum">
              <a:rPr lang="he-IL" altLang="en-US" sz="1200" b="0">
                <a:latin typeface="Times New Roman" pitchFamily="18" charset="0"/>
                <a:ea typeface="MS PGothic" pitchFamily="34" charset="-128"/>
                <a:cs typeface="Times New Roman" pitchFamily="18" charset="0"/>
              </a:rPr>
              <a:pPr algn="r" rtl="1"/>
              <a:t>14</a:t>
            </a:fld>
            <a:endParaRPr lang="en-US" altLang="en-US" sz="1200" b="0">
              <a:latin typeface="Times New Roman" pitchFamily="18" charset="0"/>
              <a:ea typeface="MS PGothic" pitchFamily="34" charset="-128"/>
              <a:cs typeface="Times New Roman" pitchFamily="18" charset="0"/>
            </a:endParaRPr>
          </a:p>
        </p:txBody>
      </p:sp>
      <p:sp>
        <p:nvSpPr>
          <p:cNvPr id="870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hangingPunct="0">
              <a:defRPr sz="4000" b="1">
                <a:solidFill>
                  <a:schemeClr val="tx1"/>
                </a:solidFill>
                <a:latin typeface="Times New Roman (Hebrew)" pitchFamily="18" charset="0"/>
              </a:defRPr>
            </a:lvl1pPr>
            <a:lvl2pPr marL="742950" indent="-285750" algn="l" rtl="0" eaLnBrk="0" hangingPunct="0">
              <a:defRPr sz="4000" b="1">
                <a:solidFill>
                  <a:schemeClr val="tx1"/>
                </a:solidFill>
                <a:latin typeface="Times New Roman (Hebrew)" pitchFamily="18" charset="0"/>
              </a:defRPr>
            </a:lvl2pPr>
            <a:lvl3pPr marL="1143000" indent="-228600" algn="l" rtl="0" eaLnBrk="0" hangingPunct="0">
              <a:defRPr sz="4000" b="1">
                <a:solidFill>
                  <a:schemeClr val="tx1"/>
                </a:solidFill>
                <a:latin typeface="Times New Roman (Hebrew)" pitchFamily="18" charset="0"/>
              </a:defRPr>
            </a:lvl3pPr>
            <a:lvl4pPr marL="1600200" indent="-228600" algn="l" rtl="0" eaLnBrk="0" hangingPunct="0">
              <a:defRPr sz="4000" b="1">
                <a:solidFill>
                  <a:schemeClr val="tx1"/>
                </a:solidFill>
                <a:latin typeface="Times New Roman (Hebrew)" pitchFamily="18" charset="0"/>
              </a:defRPr>
            </a:lvl4pPr>
            <a:lvl5pPr marL="2057400" indent="-228600" algn="l" rtl="0" eaLnBrk="0" hangingPunct="0">
              <a:defRPr sz="4000" b="1">
                <a:solidFill>
                  <a:schemeClr val="tx1"/>
                </a:solidFill>
                <a:latin typeface="Times New Roman (Hebrew)" pitchFamily="18" charset="0"/>
              </a:defRPr>
            </a:lvl5pPr>
            <a:lvl6pPr marL="2514600" indent="-228600" algn="l" rtl="0" eaLnBrk="0" fontAlgn="base" hangingPunct="0">
              <a:spcBef>
                <a:spcPct val="0"/>
              </a:spcBef>
              <a:spcAft>
                <a:spcPct val="0"/>
              </a:spcAft>
              <a:defRPr sz="4000" b="1">
                <a:solidFill>
                  <a:schemeClr val="tx1"/>
                </a:solidFill>
                <a:latin typeface="Times New Roman (Hebrew)" pitchFamily="18" charset="0"/>
              </a:defRPr>
            </a:lvl6pPr>
            <a:lvl7pPr marL="2971800" indent="-228600" algn="l" rtl="0" eaLnBrk="0" fontAlgn="base" hangingPunct="0">
              <a:spcBef>
                <a:spcPct val="0"/>
              </a:spcBef>
              <a:spcAft>
                <a:spcPct val="0"/>
              </a:spcAft>
              <a:defRPr sz="4000" b="1">
                <a:solidFill>
                  <a:schemeClr val="tx1"/>
                </a:solidFill>
                <a:latin typeface="Times New Roman (Hebrew)" pitchFamily="18" charset="0"/>
              </a:defRPr>
            </a:lvl7pPr>
            <a:lvl8pPr marL="3429000" indent="-228600" algn="l" rtl="0" eaLnBrk="0" fontAlgn="base" hangingPunct="0">
              <a:spcBef>
                <a:spcPct val="0"/>
              </a:spcBef>
              <a:spcAft>
                <a:spcPct val="0"/>
              </a:spcAft>
              <a:defRPr sz="4000" b="1">
                <a:solidFill>
                  <a:schemeClr val="tx1"/>
                </a:solidFill>
                <a:latin typeface="Times New Roman (Hebrew)" pitchFamily="18" charset="0"/>
              </a:defRPr>
            </a:lvl8pPr>
            <a:lvl9pPr marL="3886200" indent="-228600" algn="l" rtl="0" eaLnBrk="0" fontAlgn="base" hangingPunct="0">
              <a:spcBef>
                <a:spcPct val="0"/>
              </a:spcBef>
              <a:spcAft>
                <a:spcPct val="0"/>
              </a:spcAft>
              <a:defRPr sz="4000" b="1">
                <a:solidFill>
                  <a:schemeClr val="tx1"/>
                </a:solidFill>
                <a:latin typeface="Times New Roman (Hebrew)" pitchFamily="18" charset="0"/>
              </a:defRPr>
            </a:lvl9pPr>
          </a:lstStyle>
          <a:p>
            <a:pPr algn="r" rtl="1"/>
            <a:fld id="{EE184BBB-E245-4182-9EB8-E8CD87AEEEEA}" type="slidenum">
              <a:rPr lang="he-IL" altLang="en-US" sz="1200" b="0">
                <a:latin typeface="Times New Roman" pitchFamily="18" charset="0"/>
                <a:ea typeface="MS PGothic" pitchFamily="34" charset="-128"/>
                <a:cs typeface="Times New Roman" pitchFamily="18" charset="0"/>
              </a:rPr>
              <a:pPr algn="r" rtl="1"/>
              <a:t>14</a:t>
            </a:fld>
            <a:endParaRPr lang="en-US" altLang="en-US" sz="1200" b="0">
              <a:latin typeface="Times New Roman" pitchFamily="18" charset="0"/>
              <a:ea typeface="MS PGothic" pitchFamily="34" charset="-128"/>
              <a:cs typeface="Times New Roman" pitchFamily="18" charset="0"/>
            </a:endParaRPr>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594054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82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35EE67A0-EF03-4D72-8337-3B55DBB618A2}" type="slidenum">
              <a:rPr lang="it-IT" smtClean="0"/>
              <a:pPr/>
              <a:t>‹#›</a:t>
            </a:fld>
            <a:endParaRPr lang="it-IT"/>
          </a:p>
        </p:txBody>
      </p:sp>
      <p:sp>
        <p:nvSpPr>
          <p:cNvPr id="4" name="Espace réservé du pied de page 3"/>
          <p:cNvSpPr>
            <a:spLocks noGrp="1"/>
          </p:cNvSpPr>
          <p:nvPr>
            <p:ph type="ftr" sz="quarter" idx="11"/>
          </p:nvPr>
        </p:nvSpPr>
        <p:spPr>
          <a:xfrm>
            <a:off x="611559" y="6356350"/>
            <a:ext cx="8372019" cy="365125"/>
          </a:xfrm>
        </p:spPr>
        <p:txBody>
          <a:bodyPr/>
          <a:lstStyle/>
          <a:p>
            <a:endParaRPr lang="fr-FR" dirty="0"/>
          </a:p>
        </p:txBody>
      </p:sp>
      <p:sp>
        <p:nvSpPr>
          <p:cNvPr id="6" name="Espace réservé du texte 5"/>
          <p:cNvSpPr>
            <a:spLocks noGrp="1"/>
          </p:cNvSpPr>
          <p:nvPr>
            <p:ph type="body" sz="quarter" idx="12"/>
          </p:nvPr>
        </p:nvSpPr>
        <p:spPr>
          <a:xfrm>
            <a:off x="184483" y="1933575"/>
            <a:ext cx="8783053" cy="4330700"/>
          </a:xfrm>
          <a:prstGeom prst="rect">
            <a:avLst/>
          </a:prstGeom>
        </p:spPr>
        <p:txBody>
          <a:bodyPr/>
          <a:lstStyle>
            <a:lvl1pPr>
              <a:defRPr sz="2000" b="1"/>
            </a:lvl1pPr>
            <a:lvl2pPr>
              <a:defRPr sz="1800">
                <a:solidFill>
                  <a:srgbClr val="2D6140"/>
                </a:solidFill>
              </a:defRPr>
            </a:lvl2pPr>
            <a:lvl3pPr>
              <a:defRPr sz="1600"/>
            </a:lvl3pPr>
            <a:lvl4pPr>
              <a:defRPr sz="1400"/>
            </a:lvl4pPr>
            <a:lvl5pPr>
              <a:defRPr sz="14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itolo 1"/>
          <p:cNvSpPr>
            <a:spLocks noGrp="1"/>
          </p:cNvSpPr>
          <p:nvPr>
            <p:ph type="ctrTitle"/>
          </p:nvPr>
        </p:nvSpPr>
        <p:spPr>
          <a:xfrm>
            <a:off x="179512" y="980729"/>
            <a:ext cx="8784976" cy="720080"/>
          </a:xfrm>
          <a:prstGeom prst="rect">
            <a:avLst/>
          </a:prstGeom>
          <a:solidFill>
            <a:srgbClr val="FFFFFF"/>
          </a:solidFill>
        </p:spPr>
        <p:txBody>
          <a:bodyPr anchor="ctr"/>
          <a:lstStyle>
            <a:lvl1pPr algn="l">
              <a:lnSpc>
                <a:spcPts val="2200"/>
              </a:lnSpc>
              <a:defRPr sz="2400" b="1">
                <a:solidFill>
                  <a:srgbClr val="418D5C"/>
                </a:solidFill>
              </a:defRPr>
            </a:lvl1pPr>
          </a:lstStyle>
          <a:p>
            <a:r>
              <a:rPr lang="it-IT" dirty="0"/>
              <a:t>Fare clic per modificare lo stile del titolo</a:t>
            </a:r>
          </a:p>
        </p:txBody>
      </p:sp>
    </p:spTree>
    <p:extLst>
      <p:ext uri="{BB962C8B-B14F-4D97-AF65-F5344CB8AC3E}">
        <p14:creationId xmlns:p14="http://schemas.microsoft.com/office/powerpoint/2010/main" val="199322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980729"/>
            <a:ext cx="8784976" cy="720080"/>
          </a:xfrm>
          <a:prstGeom prst="rect">
            <a:avLst/>
          </a:prstGeom>
          <a:solidFill>
            <a:srgbClr val="FFFFFF"/>
          </a:solidFill>
        </p:spPr>
        <p:txBody>
          <a:bodyPr anchor="ctr"/>
          <a:lstStyle>
            <a:lvl1pPr algn="l">
              <a:lnSpc>
                <a:spcPts val="2200"/>
              </a:lnSpc>
              <a:defRPr sz="2400" b="1">
                <a:solidFill>
                  <a:srgbClr val="418D5C"/>
                </a:solidFill>
              </a:defRPr>
            </a:lvl1pPr>
          </a:lstStyle>
          <a:p>
            <a:r>
              <a:rPr lang="it-IT" dirty="0"/>
              <a:t>Fare clic per modificare lo stile del titolo</a:t>
            </a:r>
          </a:p>
        </p:txBody>
      </p:sp>
      <p:sp>
        <p:nvSpPr>
          <p:cNvPr id="5" name="Segnaposto piè di pagina 4"/>
          <p:cNvSpPr>
            <a:spLocks noGrp="1"/>
          </p:cNvSpPr>
          <p:nvPr>
            <p:ph type="ftr" sz="quarter" idx="11"/>
          </p:nvPr>
        </p:nvSpPr>
        <p:spPr>
          <a:xfrm>
            <a:off x="611560" y="6356350"/>
            <a:ext cx="8064896" cy="365125"/>
          </a:xfrm>
        </p:spPr>
        <p:txBody>
          <a:bodyPr/>
          <a:lstStyle/>
          <a:p>
            <a:endParaRPr lang="it-IT" dirty="0"/>
          </a:p>
        </p:txBody>
      </p:sp>
      <p:sp>
        <p:nvSpPr>
          <p:cNvPr id="6" name="Segnaposto numero diapositiva 5"/>
          <p:cNvSpPr>
            <a:spLocks noGrp="1"/>
          </p:cNvSpPr>
          <p:nvPr>
            <p:ph type="sldNum" sz="quarter" idx="12"/>
          </p:nvPr>
        </p:nvSpPr>
        <p:spPr/>
        <p:txBody>
          <a:bodyPr/>
          <a:lstStyle/>
          <a:p>
            <a:fld id="{35EE67A0-EF03-4D72-8337-3B55DBB618A2}" type="slidenum">
              <a:rPr lang="it-IT" smtClean="0"/>
              <a:pPr/>
              <a:t>‹#›</a:t>
            </a:fld>
            <a:endParaRPr lang="it-IT"/>
          </a:p>
        </p:txBody>
      </p:sp>
    </p:spTree>
    <p:extLst>
      <p:ext uri="{BB962C8B-B14F-4D97-AF65-F5344CB8AC3E}">
        <p14:creationId xmlns:p14="http://schemas.microsoft.com/office/powerpoint/2010/main" val="320484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a tito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Segnaposto numero diapositiva 5"/>
          <p:cNvSpPr>
            <a:spLocks noGrp="1"/>
          </p:cNvSpPr>
          <p:nvPr>
            <p:ph type="sldNum" sz="quarter" idx="4"/>
          </p:nvPr>
        </p:nvSpPr>
        <p:spPr>
          <a:xfrm>
            <a:off x="179512" y="6356350"/>
            <a:ext cx="432048" cy="365125"/>
          </a:xfrm>
          <a:prstGeom prst="rect">
            <a:avLst/>
          </a:prstGeom>
        </p:spPr>
        <p:txBody>
          <a:bodyPr vert="horz" lIns="91440" tIns="45720" rIns="91440" bIns="45720" rtlCol="0" anchor="ctr"/>
          <a:lstStyle>
            <a:lvl1pPr algn="l">
              <a:defRPr sz="1000">
                <a:solidFill>
                  <a:srgbClr val="418D5C"/>
                </a:solidFill>
              </a:defRPr>
            </a:lvl1pPr>
          </a:lstStyle>
          <a:p>
            <a:fld id="{35EE67A0-EF03-4D72-8337-3B55DBB618A2}" type="slidenum">
              <a:rPr lang="it-IT" smtClean="0"/>
              <a:pPr/>
              <a:t>‹#›</a:t>
            </a:fld>
            <a:endParaRPr lang="it-IT"/>
          </a:p>
        </p:txBody>
      </p:sp>
      <p:sp>
        <p:nvSpPr>
          <p:cNvPr id="3" name="Espace réservé du pied de page 4"/>
          <p:cNvSpPr>
            <a:spLocks noGrp="1"/>
          </p:cNvSpPr>
          <p:nvPr>
            <p:ph type="ftr" sz="quarter" idx="3"/>
          </p:nvPr>
        </p:nvSpPr>
        <p:spPr>
          <a:xfrm>
            <a:off x="611560" y="6356350"/>
            <a:ext cx="8064896" cy="365125"/>
          </a:xfrm>
          <a:prstGeom prst="rect">
            <a:avLst/>
          </a:prstGeom>
        </p:spPr>
        <p:txBody>
          <a:bodyPr vert="horz" lIns="91440" tIns="45720" rIns="91440" bIns="45720" rtlCol="0" anchor="ctr"/>
          <a:lstStyle>
            <a:lvl1pPr algn="l">
              <a:defRPr sz="1000" i="1">
                <a:solidFill>
                  <a:schemeClr val="tx1">
                    <a:tint val="75000"/>
                  </a:schemeClr>
                </a:solidFill>
              </a:defRPr>
            </a:lvl1pPr>
          </a:lstStyle>
          <a:p>
            <a:endParaRPr lang="fr-FR" dirty="0"/>
          </a:p>
        </p:txBody>
      </p:sp>
    </p:spTree>
    <p:extLst>
      <p:ext uri="{BB962C8B-B14F-4D97-AF65-F5344CB8AC3E}">
        <p14:creationId xmlns:p14="http://schemas.microsoft.com/office/powerpoint/2010/main" val="64799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Rectangle 3076"/>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solidFill>
                <a:srgbClr val="578963"/>
              </a:solidFill>
            </a:endParaRPr>
          </a:p>
        </p:txBody>
      </p:sp>
      <p:sp>
        <p:nvSpPr>
          <p:cNvPr id="3" name="Rectangle 3077"/>
          <p:cNvSpPr>
            <a:spLocks noGrp="1" noChangeArrowheads="1"/>
          </p:cNvSpPr>
          <p:nvPr>
            <p:ph type="ftr" sz="quarter" idx="11"/>
          </p:nvPr>
        </p:nvSpPr>
        <p:spPr>
          <a:ln/>
        </p:spPr>
        <p:txBody>
          <a:bodyPr/>
          <a:lstStyle>
            <a:lvl1pPr>
              <a:defRPr/>
            </a:lvl1pPr>
          </a:lstStyle>
          <a:p>
            <a:pPr>
              <a:defRPr/>
            </a:pPr>
            <a:endParaRPr lang="en-US" altLang="en-US">
              <a:solidFill>
                <a:srgbClr val="578963"/>
              </a:solidFill>
            </a:endParaRPr>
          </a:p>
        </p:txBody>
      </p:sp>
      <p:sp>
        <p:nvSpPr>
          <p:cNvPr id="4" name="Rectangle 3078"/>
          <p:cNvSpPr>
            <a:spLocks noGrp="1" noChangeArrowheads="1"/>
          </p:cNvSpPr>
          <p:nvPr>
            <p:ph type="sldNum" sz="quarter" idx="12"/>
          </p:nvPr>
        </p:nvSpPr>
        <p:spPr>
          <a:ln/>
        </p:spPr>
        <p:txBody>
          <a:bodyPr/>
          <a:lstStyle>
            <a:lvl1pPr>
              <a:defRPr/>
            </a:lvl1pPr>
          </a:lstStyle>
          <a:p>
            <a:pPr>
              <a:defRPr/>
            </a:pPr>
            <a:fld id="{FD7C98F3-34F2-4079-A188-8083E4105552}" type="slidenum">
              <a:rPr lang="he-IL" altLang="en-US">
                <a:solidFill>
                  <a:srgbClr val="578963"/>
                </a:solidFill>
              </a:rPr>
              <a:pPr>
                <a:defRPr/>
              </a:pPr>
              <a:t>‹#›</a:t>
            </a:fld>
            <a:endParaRPr lang="en-US" altLang="en-US">
              <a:solidFill>
                <a:srgbClr val="578963"/>
              </a:solidFill>
            </a:endParaRPr>
          </a:p>
        </p:txBody>
      </p:sp>
    </p:spTree>
    <p:extLst>
      <p:ext uri="{BB962C8B-B14F-4D97-AF65-F5344CB8AC3E}">
        <p14:creationId xmlns:p14="http://schemas.microsoft.com/office/powerpoint/2010/main" val="2091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457200"/>
            <a:ext cx="7772400" cy="1143000"/>
          </a:xfrm>
          <a:prstGeom prst="rect">
            <a:avLst/>
          </a:prstGeom>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Rectangle 3076"/>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6" name="Rectangle 307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3078"/>
          <p:cNvSpPr>
            <a:spLocks noGrp="1" noChangeArrowheads="1"/>
          </p:cNvSpPr>
          <p:nvPr>
            <p:ph type="sldNum" sz="quarter" idx="12"/>
          </p:nvPr>
        </p:nvSpPr>
        <p:spPr>
          <a:ln/>
        </p:spPr>
        <p:txBody>
          <a:bodyPr/>
          <a:lstStyle>
            <a:lvl1pPr>
              <a:defRPr/>
            </a:lvl1pPr>
          </a:lstStyle>
          <a:p>
            <a:pPr>
              <a:defRPr/>
            </a:pPr>
            <a:fld id="{881CDAA2-DB70-46B7-B4CE-5CE20AD0F308}" type="slidenum">
              <a:rPr lang="he-IL" altLang="en-US"/>
              <a:pPr>
                <a:defRPr/>
              </a:pPr>
              <a:t>‹#›</a:t>
            </a:fld>
            <a:endParaRPr lang="en-US" altLang="en-US"/>
          </a:p>
        </p:txBody>
      </p:sp>
    </p:spTree>
    <p:extLst>
      <p:ext uri="{BB962C8B-B14F-4D97-AF65-F5344CB8AC3E}">
        <p14:creationId xmlns:p14="http://schemas.microsoft.com/office/powerpoint/2010/main" val="223408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Segnaposto numero diapositiva 5"/>
          <p:cNvSpPr>
            <a:spLocks noGrp="1"/>
          </p:cNvSpPr>
          <p:nvPr>
            <p:ph type="sldNum" sz="quarter" idx="4"/>
          </p:nvPr>
        </p:nvSpPr>
        <p:spPr>
          <a:xfrm>
            <a:off x="179512" y="6356350"/>
            <a:ext cx="432048" cy="365125"/>
          </a:xfrm>
          <a:prstGeom prst="rect">
            <a:avLst/>
          </a:prstGeom>
        </p:spPr>
        <p:txBody>
          <a:bodyPr vert="horz" lIns="91440" tIns="45720" rIns="91440" bIns="45720" rtlCol="0" anchor="ctr"/>
          <a:lstStyle>
            <a:lvl1pPr algn="l">
              <a:defRPr sz="1000">
                <a:solidFill>
                  <a:srgbClr val="418D5C"/>
                </a:solidFill>
              </a:defRPr>
            </a:lvl1pPr>
          </a:lstStyle>
          <a:p>
            <a:fld id="{35EE67A0-EF03-4D72-8337-3B55DBB618A2}" type="slidenum">
              <a:rPr lang="it-IT" smtClean="0"/>
              <a:pPr/>
              <a:t>‹#›</a:t>
            </a:fld>
            <a:endParaRPr lang="it-IT"/>
          </a:p>
        </p:txBody>
      </p:sp>
      <p:sp>
        <p:nvSpPr>
          <p:cNvPr id="5" name="Espace réservé du pied de page 4"/>
          <p:cNvSpPr>
            <a:spLocks noGrp="1"/>
          </p:cNvSpPr>
          <p:nvPr>
            <p:ph type="ftr" sz="quarter" idx="3"/>
          </p:nvPr>
        </p:nvSpPr>
        <p:spPr>
          <a:xfrm>
            <a:off x="611560" y="6356350"/>
            <a:ext cx="8064896" cy="365125"/>
          </a:xfrm>
          <a:prstGeom prst="rect">
            <a:avLst/>
          </a:prstGeom>
        </p:spPr>
        <p:txBody>
          <a:bodyPr vert="horz" lIns="91440" tIns="45720" rIns="91440" bIns="45720" rtlCol="0" anchor="ctr"/>
          <a:lstStyle>
            <a:lvl1pPr algn="l">
              <a:defRPr sz="1000" i="1">
                <a:solidFill>
                  <a:schemeClr val="tx1">
                    <a:tint val="75000"/>
                  </a:schemeClr>
                </a:solidFill>
                <a:latin typeface="+mj-lt"/>
              </a:defRPr>
            </a:lvl1pPr>
          </a:lstStyle>
          <a:p>
            <a:endParaRPr lang="fr-FR" dirty="0"/>
          </a:p>
        </p:txBody>
      </p:sp>
    </p:spTree>
    <p:extLst>
      <p:ext uri="{BB962C8B-B14F-4D97-AF65-F5344CB8AC3E}">
        <p14:creationId xmlns:p14="http://schemas.microsoft.com/office/powerpoint/2010/main" val="285452329"/>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5.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3.em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6.emf"/><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 Id="rId9"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2.wmv"/><Relationship Id="rId7" Type="http://schemas.openxmlformats.org/officeDocument/2006/relationships/oleObject" Target="../embeddings/oleObject2.bin"/><Relationship Id="rId2" Type="http://schemas.microsoft.com/office/2007/relationships/media" Target="../media/media2.wmv"/><Relationship Id="rId1" Type="http://schemas.openxmlformats.org/officeDocument/2006/relationships/vmlDrawing" Target="../drawings/vmlDrawing2.v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slideLayout" Target="../slideLayouts/slideLayout5.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2.gi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Text Box 2"/>
          <p:cNvSpPr txBox="1">
            <a:spLocks noChangeArrowheads="1"/>
          </p:cNvSpPr>
          <p:nvPr/>
        </p:nvSpPr>
        <p:spPr bwMode="auto">
          <a:xfrm>
            <a:off x="392388" y="1323222"/>
            <a:ext cx="8503240" cy="4370427"/>
          </a:xfrm>
          <a:prstGeom prst="rect">
            <a:avLst/>
          </a:prstGeom>
          <a:noFill/>
          <a:ln w="9525">
            <a:noFill/>
            <a:miter lim="800000"/>
            <a:headEnd/>
            <a:tailEnd/>
          </a:ln>
          <a:effectLst/>
        </p:spPr>
        <p:txBody>
          <a:bodyPr wrap="square">
            <a:spAutoFit/>
          </a:bodyPr>
          <a:lstStyle/>
          <a:p>
            <a:pPr algn="ctr">
              <a:defRPr/>
            </a:pPr>
            <a:r>
              <a:rPr lang="en-US" sz="3600" dirty="0">
                <a:solidFill>
                  <a:srgbClr val="FF0000"/>
                </a:solidFill>
              </a:rPr>
              <a:t>Obstetrical Outcome among Pregnancies Conceived after </a:t>
            </a:r>
            <a:r>
              <a:rPr lang="en-US" sz="3600" dirty="0" err="1" smtClean="0">
                <a:solidFill>
                  <a:srgbClr val="FF0000"/>
                </a:solidFill>
              </a:rPr>
              <a:t>Preimplantation</a:t>
            </a:r>
            <a:r>
              <a:rPr lang="en-US" sz="3600" dirty="0" smtClean="0">
                <a:solidFill>
                  <a:srgbClr val="FF0000"/>
                </a:solidFill>
              </a:rPr>
              <a:t> </a:t>
            </a:r>
            <a:r>
              <a:rPr lang="en-US" sz="3600" dirty="0">
                <a:solidFill>
                  <a:srgbClr val="FF0000"/>
                </a:solidFill>
              </a:rPr>
              <a:t>Genetic </a:t>
            </a:r>
            <a:r>
              <a:rPr lang="en-US" sz="3600" dirty="0" smtClean="0">
                <a:solidFill>
                  <a:srgbClr val="FF0000"/>
                </a:solidFill>
              </a:rPr>
              <a:t>Diagnosis </a:t>
            </a:r>
            <a:r>
              <a:rPr lang="en-US" sz="3600" dirty="0">
                <a:solidFill>
                  <a:srgbClr val="FF0000"/>
                </a:solidFill>
              </a:rPr>
              <a:t>(</a:t>
            </a:r>
            <a:r>
              <a:rPr lang="en-US" sz="3600" dirty="0" smtClean="0">
                <a:solidFill>
                  <a:srgbClr val="FF0000"/>
                </a:solidFill>
              </a:rPr>
              <a:t>PGD)</a:t>
            </a:r>
            <a:endParaRPr lang="en-US" altLang="he-IL" sz="3600" u="sng" dirty="0">
              <a:effectLst>
                <a:outerShdw blurRad="38100" dist="38100" dir="2700000" algn="tl">
                  <a:srgbClr val="000000">
                    <a:alpha val="43137"/>
                  </a:srgbClr>
                </a:outerShdw>
              </a:effectLst>
              <a:latin typeface="Times New Roman"/>
            </a:endParaRPr>
          </a:p>
          <a:p>
            <a:pPr>
              <a:defRPr/>
            </a:pPr>
            <a:endParaRPr lang="en-US" altLang="he-IL" sz="2400" u="sng" dirty="0" smtClean="0">
              <a:effectLst>
                <a:outerShdw blurRad="38100" dist="38100" dir="2700000" algn="tl">
                  <a:srgbClr val="000000">
                    <a:alpha val="43137"/>
                  </a:srgbClr>
                </a:outerShdw>
              </a:effectLst>
              <a:latin typeface="Times New Roman"/>
            </a:endParaRPr>
          </a:p>
          <a:p>
            <a:pPr algn="ctr">
              <a:defRPr/>
            </a:pPr>
            <a:r>
              <a:rPr lang="en-US" altLang="he-IL" sz="2400" dirty="0" smtClean="0">
                <a:effectLst>
                  <a:outerShdw blurRad="38100" dist="38100" dir="2700000" algn="tl">
                    <a:srgbClr val="000000">
                      <a:alpha val="43137"/>
                    </a:srgbClr>
                  </a:outerShdw>
                </a:effectLst>
                <a:latin typeface="Times New Roman"/>
              </a:rPr>
              <a:t>Raoul </a:t>
            </a:r>
            <a:r>
              <a:rPr lang="en-US" altLang="he-IL" sz="2400" dirty="0">
                <a:effectLst>
                  <a:outerShdw blurRad="38100" dist="38100" dir="2700000" algn="tl">
                    <a:srgbClr val="000000">
                      <a:alpha val="43137"/>
                    </a:srgbClr>
                  </a:outerShdw>
                </a:effectLst>
                <a:latin typeface="Times New Roman"/>
              </a:rPr>
              <a:t>Orvieto</a:t>
            </a:r>
          </a:p>
          <a:p>
            <a:pPr algn="ctr">
              <a:defRPr/>
            </a:pPr>
            <a:r>
              <a:rPr lang="en-US" altLang="he-IL" sz="2400" dirty="0" smtClean="0">
                <a:effectLst>
                  <a:outerShdw blurRad="38100" dist="38100" dir="2700000" algn="tl">
                    <a:srgbClr val="000000">
                      <a:alpha val="43137"/>
                    </a:srgbClr>
                  </a:outerShdw>
                </a:effectLst>
                <a:latin typeface="Times New Roman"/>
              </a:rPr>
              <a:t>Baruch </a:t>
            </a:r>
            <a:r>
              <a:rPr lang="en-US" altLang="he-IL" sz="2400" dirty="0">
                <a:effectLst>
                  <a:outerShdw blurRad="38100" dist="38100" dir="2700000" algn="tl">
                    <a:srgbClr val="000000">
                      <a:alpha val="43137"/>
                    </a:srgbClr>
                  </a:outerShdw>
                </a:effectLst>
                <a:latin typeface="Times New Roman"/>
              </a:rPr>
              <a:t>Feldman</a:t>
            </a:r>
          </a:p>
          <a:p>
            <a:pPr algn="ctr">
              <a:defRPr/>
            </a:pPr>
            <a:r>
              <a:rPr lang="en-US" altLang="he-IL" sz="2400" dirty="0">
                <a:effectLst>
                  <a:outerShdw blurRad="38100" dist="38100" dir="2700000" algn="tl">
                    <a:srgbClr val="000000">
                      <a:alpha val="43137"/>
                    </a:srgbClr>
                  </a:outerShdw>
                </a:effectLst>
                <a:latin typeface="Times New Roman"/>
              </a:rPr>
              <a:t>Marine Wiesel</a:t>
            </a:r>
          </a:p>
          <a:p>
            <a:pPr>
              <a:defRPr/>
            </a:pPr>
            <a:endParaRPr lang="en-US" altLang="he-IL" sz="2400" u="sng" dirty="0">
              <a:effectLst>
                <a:outerShdw blurRad="38100" dist="38100" dir="2700000" algn="tl">
                  <a:srgbClr val="000000">
                    <a:alpha val="43137"/>
                  </a:srgbClr>
                </a:outerShdw>
              </a:effectLst>
              <a:latin typeface="Times New Roman"/>
            </a:endParaRPr>
          </a:p>
          <a:p>
            <a:pPr marL="342900" indent="-342900">
              <a:spcBef>
                <a:spcPct val="50000"/>
              </a:spcBef>
              <a:buFontTx/>
              <a:buChar char="-"/>
              <a:defRPr/>
            </a:pPr>
            <a:r>
              <a:rPr lang="en-US" altLang="he-IL" sz="2000" i="1" dirty="0">
                <a:effectLst>
                  <a:outerShdw blurRad="38100" dist="38100" dir="2700000" algn="tl">
                    <a:srgbClr val="000000">
                      <a:alpha val="43137"/>
                    </a:srgbClr>
                  </a:outerShdw>
                </a:effectLst>
                <a:latin typeface="Times New Roman"/>
              </a:rPr>
              <a:t>Department of Obstetrics and Gynecology,</a:t>
            </a:r>
            <a:br>
              <a:rPr lang="en-US" altLang="he-IL" sz="2000" i="1" dirty="0">
                <a:effectLst>
                  <a:outerShdw blurRad="38100" dist="38100" dir="2700000" algn="tl">
                    <a:srgbClr val="000000">
                      <a:alpha val="43137"/>
                    </a:srgbClr>
                  </a:outerShdw>
                </a:effectLst>
                <a:latin typeface="Times New Roman"/>
              </a:rPr>
            </a:br>
            <a:r>
              <a:rPr lang="en-US" altLang="he-IL" sz="2000" i="1" dirty="0">
                <a:effectLst>
                  <a:outerShdw blurRad="38100" dist="38100" dir="2700000" algn="tl">
                    <a:srgbClr val="000000">
                      <a:alpha val="43137"/>
                    </a:srgbClr>
                  </a:outerShdw>
                </a:effectLst>
                <a:latin typeface="Times New Roman"/>
              </a:rPr>
              <a:t>Chaim Sheba Medical Center, Ramat </a:t>
            </a:r>
            <a:r>
              <a:rPr lang="en-US" altLang="he-IL" sz="2000" i="1" dirty="0" err="1">
                <a:effectLst>
                  <a:outerShdw blurRad="38100" dist="38100" dir="2700000" algn="tl">
                    <a:srgbClr val="000000">
                      <a:alpha val="43137"/>
                    </a:srgbClr>
                  </a:outerShdw>
                </a:effectLst>
                <a:latin typeface="Times New Roman"/>
              </a:rPr>
              <a:t>Gan</a:t>
            </a:r>
            <a:r>
              <a:rPr lang="en-US" altLang="he-IL" sz="2000" i="1" dirty="0">
                <a:effectLst>
                  <a:outerShdw blurRad="38100" dist="38100" dir="2700000" algn="tl">
                    <a:srgbClr val="000000">
                      <a:alpha val="43137"/>
                    </a:srgbClr>
                  </a:outerShdw>
                </a:effectLst>
                <a:latin typeface="Times New Roman"/>
              </a:rPr>
              <a:t>, </a:t>
            </a:r>
            <a:r>
              <a:rPr lang="en-US" altLang="he-IL" sz="2000" i="1" dirty="0" smtClean="0">
                <a:effectLst>
                  <a:outerShdw blurRad="38100" dist="38100" dir="2700000" algn="tl">
                    <a:srgbClr val="000000">
                      <a:alpha val="43137"/>
                    </a:srgbClr>
                  </a:outerShdw>
                </a:effectLst>
                <a:latin typeface="Times New Roman"/>
              </a:rPr>
              <a:t>Israel</a:t>
            </a:r>
            <a:endParaRPr lang="en-US" altLang="he-IL" sz="2000" i="1" dirty="0">
              <a:effectLst>
                <a:outerShdw blurRad="38100" dist="38100" dir="2700000" algn="tl">
                  <a:srgbClr val="000000">
                    <a:alpha val="43137"/>
                  </a:srgbClr>
                </a:outerShdw>
              </a:effectLst>
              <a:latin typeface="Times New Roman"/>
            </a:endParaRPr>
          </a:p>
        </p:txBody>
      </p:sp>
      <p:sp>
        <p:nvSpPr>
          <p:cNvPr id="3" name="Espace réservé du numéro de diapositive 2"/>
          <p:cNvSpPr>
            <a:spLocks noGrp="1"/>
          </p:cNvSpPr>
          <p:nvPr>
            <p:ph type="sldNum" sz="quarter" idx="12"/>
          </p:nvPr>
        </p:nvSpPr>
        <p:spPr/>
        <p:txBody>
          <a:bodyPr/>
          <a:lstStyle/>
          <a:p>
            <a:pPr>
              <a:defRPr/>
            </a:pPr>
            <a:fld id="{0111B19F-5DD6-42F7-912E-6CC4AF9DBF62}" type="slidenum">
              <a:rPr lang="he-IL" altLang="en-US" smtClean="0">
                <a:solidFill>
                  <a:srgbClr val="578963"/>
                </a:solidFill>
              </a:rPr>
              <a:pPr>
                <a:defRPr/>
              </a:pPr>
              <a:t>1</a:t>
            </a:fld>
            <a:endParaRPr lang="en-US" altLang="en-US">
              <a:solidFill>
                <a:srgbClr val="578963"/>
              </a:solidFill>
            </a:endParaRPr>
          </a:p>
        </p:txBody>
      </p:sp>
      <p:pic>
        <p:nvPicPr>
          <p:cNvPr id="6" name="Picture 28" descr="C:\Users\raoulor\Desktop\שוטף\others\סמל.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750" y="2524539"/>
            <a:ext cx="1197250" cy="180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74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6E3B8C1D-537F-4788-BBB0-CE4751CBD095}"/>
              </a:ext>
            </a:extLst>
          </p:cNvPr>
          <p:cNvSpPr>
            <a:spLocks noGrp="1"/>
          </p:cNvSpPr>
          <p:nvPr>
            <p:ph type="ftr" sz="quarter" idx="11"/>
          </p:nvPr>
        </p:nvSpPr>
        <p:spPr/>
        <p:txBody>
          <a:bodyPr/>
          <a:lstStyle/>
          <a:p>
            <a:pPr>
              <a:defRPr/>
            </a:pPr>
            <a:endParaRPr lang="en-US" altLang="en-US" dirty="0">
              <a:solidFill>
                <a:srgbClr val="578963"/>
              </a:solidFill>
            </a:endParaRPr>
          </a:p>
        </p:txBody>
      </p:sp>
      <p:sp>
        <p:nvSpPr>
          <p:cNvPr id="3" name="מציין מיקום של מספר שקופית 2">
            <a:extLst>
              <a:ext uri="{FF2B5EF4-FFF2-40B4-BE49-F238E27FC236}">
                <a16:creationId xmlns:a16="http://schemas.microsoft.com/office/drawing/2014/main" xmlns="" id="{81258706-D8FB-4493-8EAC-CDCF1F2233C1}"/>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10</a:t>
            </a:fld>
            <a:endParaRPr lang="en-US" altLang="en-US">
              <a:solidFill>
                <a:srgbClr val="578963"/>
              </a:solidFill>
            </a:endParaRPr>
          </a:p>
        </p:txBody>
      </p:sp>
      <p:pic>
        <p:nvPicPr>
          <p:cNvPr id="5" name="תמונה 4">
            <a:extLst>
              <a:ext uri="{FF2B5EF4-FFF2-40B4-BE49-F238E27FC236}">
                <a16:creationId xmlns:a16="http://schemas.microsoft.com/office/drawing/2014/main" xmlns="" id="{C7B20F27-A91A-4294-8A46-BAF4147A6593}"/>
              </a:ext>
            </a:extLst>
          </p:cNvPr>
          <p:cNvPicPr>
            <a:picLocks noChangeAspect="1"/>
          </p:cNvPicPr>
          <p:nvPr/>
        </p:nvPicPr>
        <p:blipFill>
          <a:blip r:embed="rId2"/>
          <a:stretch>
            <a:fillRect/>
          </a:stretch>
        </p:blipFill>
        <p:spPr>
          <a:xfrm>
            <a:off x="50058" y="3457770"/>
            <a:ext cx="9093942" cy="2656893"/>
          </a:xfrm>
          <a:prstGeom prst="rect">
            <a:avLst/>
          </a:prstGeom>
        </p:spPr>
      </p:pic>
      <p:pic>
        <p:nvPicPr>
          <p:cNvPr id="6" name="תמונה 5">
            <a:extLst>
              <a:ext uri="{FF2B5EF4-FFF2-40B4-BE49-F238E27FC236}">
                <a16:creationId xmlns:a16="http://schemas.microsoft.com/office/drawing/2014/main" xmlns="" id="{C4379CBB-86D2-4FED-8A3B-3208824DA4B4}"/>
              </a:ext>
            </a:extLst>
          </p:cNvPr>
          <p:cNvPicPr>
            <a:picLocks noChangeAspect="1"/>
          </p:cNvPicPr>
          <p:nvPr/>
        </p:nvPicPr>
        <p:blipFill>
          <a:blip r:embed="rId3"/>
          <a:stretch>
            <a:fillRect/>
          </a:stretch>
        </p:blipFill>
        <p:spPr>
          <a:xfrm>
            <a:off x="-26942" y="743337"/>
            <a:ext cx="4967902" cy="1110667"/>
          </a:xfrm>
          <a:prstGeom prst="rect">
            <a:avLst/>
          </a:prstGeom>
        </p:spPr>
      </p:pic>
      <p:pic>
        <p:nvPicPr>
          <p:cNvPr id="8" name="תמונה 7">
            <a:extLst>
              <a:ext uri="{FF2B5EF4-FFF2-40B4-BE49-F238E27FC236}">
                <a16:creationId xmlns:a16="http://schemas.microsoft.com/office/drawing/2014/main" xmlns="" id="{4FE5E25A-8D21-4CA3-80C9-96770512B312}"/>
              </a:ext>
            </a:extLst>
          </p:cNvPr>
          <p:cNvPicPr>
            <a:picLocks noChangeAspect="1"/>
          </p:cNvPicPr>
          <p:nvPr/>
        </p:nvPicPr>
        <p:blipFill>
          <a:blip r:embed="rId4"/>
          <a:stretch>
            <a:fillRect/>
          </a:stretch>
        </p:blipFill>
        <p:spPr>
          <a:xfrm>
            <a:off x="3555548" y="831472"/>
            <a:ext cx="1404462" cy="182267"/>
          </a:xfrm>
          <a:prstGeom prst="rect">
            <a:avLst/>
          </a:prstGeom>
        </p:spPr>
      </p:pic>
      <p:sp>
        <p:nvSpPr>
          <p:cNvPr id="9" name="TextBox 8">
            <a:extLst>
              <a:ext uri="{FF2B5EF4-FFF2-40B4-BE49-F238E27FC236}">
                <a16:creationId xmlns:a16="http://schemas.microsoft.com/office/drawing/2014/main" xmlns="" id="{D5AFB850-70E0-4718-8E8A-A2C4C8B4F278}"/>
              </a:ext>
            </a:extLst>
          </p:cNvPr>
          <p:cNvSpPr txBox="1"/>
          <p:nvPr/>
        </p:nvSpPr>
        <p:spPr>
          <a:xfrm>
            <a:off x="0" y="2005157"/>
            <a:ext cx="4981893" cy="1015663"/>
          </a:xfrm>
          <a:prstGeom prst="rect">
            <a:avLst/>
          </a:prstGeom>
          <a:noFill/>
        </p:spPr>
        <p:txBody>
          <a:bodyPr wrap="square" rtlCol="0">
            <a:spAutoFit/>
          </a:bodyPr>
          <a:lstStyle/>
          <a:p>
            <a:r>
              <a:rPr lang="en-US" sz="2000" dirty="0"/>
              <a:t>242 children born after PGD, 242 after ICSI and 733 after a spontaneous conception (SC).</a:t>
            </a:r>
          </a:p>
        </p:txBody>
      </p:sp>
      <p:sp>
        <p:nvSpPr>
          <p:cNvPr id="10" name="מלבן 9">
            <a:extLst>
              <a:ext uri="{FF2B5EF4-FFF2-40B4-BE49-F238E27FC236}">
                <a16:creationId xmlns:a16="http://schemas.microsoft.com/office/drawing/2014/main" xmlns="" id="{50F50B15-FE89-4E52-840F-739BB990AA93}"/>
              </a:ext>
            </a:extLst>
          </p:cNvPr>
          <p:cNvSpPr/>
          <p:nvPr/>
        </p:nvSpPr>
        <p:spPr>
          <a:xfrm>
            <a:off x="0" y="4536141"/>
            <a:ext cx="9093942" cy="1792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מלבן 10">
            <a:extLst>
              <a:ext uri="{FF2B5EF4-FFF2-40B4-BE49-F238E27FC236}">
                <a16:creationId xmlns:a16="http://schemas.microsoft.com/office/drawing/2014/main" xmlns="" id="{F4696FD8-DFEC-4A1A-8003-8359D3F63835}"/>
              </a:ext>
            </a:extLst>
          </p:cNvPr>
          <p:cNvSpPr/>
          <p:nvPr/>
        </p:nvSpPr>
        <p:spPr>
          <a:xfrm>
            <a:off x="50058" y="5844988"/>
            <a:ext cx="9043884" cy="269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לבן 11">
            <a:extLst>
              <a:ext uri="{FF2B5EF4-FFF2-40B4-BE49-F238E27FC236}">
                <a16:creationId xmlns:a16="http://schemas.microsoft.com/office/drawing/2014/main" xmlns="" id="{197474DE-36E7-4286-8C00-BF69319A4D89}"/>
              </a:ext>
            </a:extLst>
          </p:cNvPr>
          <p:cNvSpPr/>
          <p:nvPr/>
        </p:nvSpPr>
        <p:spPr>
          <a:xfrm>
            <a:off x="5253318" y="4177553"/>
            <a:ext cx="645458" cy="179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מלבן 12">
            <a:extLst>
              <a:ext uri="{FF2B5EF4-FFF2-40B4-BE49-F238E27FC236}">
                <a16:creationId xmlns:a16="http://schemas.microsoft.com/office/drawing/2014/main" xmlns="" id="{F3B5CE59-709B-4D98-8F83-667A35E79ECF}"/>
              </a:ext>
            </a:extLst>
          </p:cNvPr>
          <p:cNvSpPr/>
          <p:nvPr/>
        </p:nvSpPr>
        <p:spPr>
          <a:xfrm>
            <a:off x="5253318" y="5515900"/>
            <a:ext cx="645458" cy="179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73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02B630E4-F2F5-4054-A969-C938C5672E18}"/>
              </a:ext>
            </a:extLst>
          </p:cNvPr>
          <p:cNvSpPr>
            <a:spLocks noGrp="1"/>
          </p:cNvSpPr>
          <p:nvPr>
            <p:ph type="ftr" sz="quarter" idx="11"/>
          </p:nvPr>
        </p:nvSpPr>
        <p:spPr/>
        <p:txBody>
          <a:bodyPr/>
          <a:lstStyle/>
          <a:p>
            <a:pPr>
              <a:defRPr/>
            </a:pPr>
            <a:endParaRPr lang="en-US" altLang="en-US" dirty="0">
              <a:solidFill>
                <a:srgbClr val="578963"/>
              </a:solidFill>
            </a:endParaRPr>
          </a:p>
        </p:txBody>
      </p:sp>
      <p:sp>
        <p:nvSpPr>
          <p:cNvPr id="3" name="מציין מיקום של מספר שקופית 2">
            <a:extLst>
              <a:ext uri="{FF2B5EF4-FFF2-40B4-BE49-F238E27FC236}">
                <a16:creationId xmlns:a16="http://schemas.microsoft.com/office/drawing/2014/main" xmlns="" id="{E912693B-A943-4E76-81CE-C96F6627BDDC}"/>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11</a:t>
            </a:fld>
            <a:endParaRPr lang="en-US" altLang="en-US">
              <a:solidFill>
                <a:srgbClr val="578963"/>
              </a:solidFill>
            </a:endParaRPr>
          </a:p>
        </p:txBody>
      </p:sp>
      <p:pic>
        <p:nvPicPr>
          <p:cNvPr id="7" name="תמונה 6">
            <a:extLst>
              <a:ext uri="{FF2B5EF4-FFF2-40B4-BE49-F238E27FC236}">
                <a16:creationId xmlns:a16="http://schemas.microsoft.com/office/drawing/2014/main" xmlns="" id="{98387A69-7A03-4481-8427-BAA1B9E7A595}"/>
              </a:ext>
            </a:extLst>
          </p:cNvPr>
          <p:cNvPicPr>
            <a:picLocks noChangeAspect="1"/>
          </p:cNvPicPr>
          <p:nvPr/>
        </p:nvPicPr>
        <p:blipFill>
          <a:blip r:embed="rId3"/>
          <a:stretch>
            <a:fillRect/>
          </a:stretch>
        </p:blipFill>
        <p:spPr>
          <a:xfrm>
            <a:off x="1" y="736200"/>
            <a:ext cx="4933950" cy="1802589"/>
          </a:xfrm>
          <a:prstGeom prst="rect">
            <a:avLst/>
          </a:prstGeom>
        </p:spPr>
      </p:pic>
      <p:pic>
        <p:nvPicPr>
          <p:cNvPr id="8" name="תמונה 7">
            <a:extLst>
              <a:ext uri="{FF2B5EF4-FFF2-40B4-BE49-F238E27FC236}">
                <a16:creationId xmlns:a16="http://schemas.microsoft.com/office/drawing/2014/main" xmlns="" id="{CAFEFCDE-E16D-44B1-A09B-1179DE4D5D8A}"/>
              </a:ext>
            </a:extLst>
          </p:cNvPr>
          <p:cNvPicPr>
            <a:picLocks noChangeAspect="1"/>
          </p:cNvPicPr>
          <p:nvPr/>
        </p:nvPicPr>
        <p:blipFill>
          <a:blip r:embed="rId4"/>
          <a:stretch>
            <a:fillRect/>
          </a:stretch>
        </p:blipFill>
        <p:spPr>
          <a:xfrm>
            <a:off x="5164049" y="1454931"/>
            <a:ext cx="810467" cy="365125"/>
          </a:xfrm>
          <a:prstGeom prst="rect">
            <a:avLst/>
          </a:prstGeom>
        </p:spPr>
      </p:pic>
      <p:pic>
        <p:nvPicPr>
          <p:cNvPr id="9" name="תמונה 8">
            <a:extLst>
              <a:ext uri="{FF2B5EF4-FFF2-40B4-BE49-F238E27FC236}">
                <a16:creationId xmlns:a16="http://schemas.microsoft.com/office/drawing/2014/main" xmlns="" id="{43623A5F-2CA0-422C-AE09-4CDA197452DD}"/>
              </a:ext>
            </a:extLst>
          </p:cNvPr>
          <p:cNvPicPr>
            <a:picLocks noChangeAspect="1"/>
          </p:cNvPicPr>
          <p:nvPr/>
        </p:nvPicPr>
        <p:blipFill>
          <a:blip r:embed="rId5"/>
          <a:stretch>
            <a:fillRect/>
          </a:stretch>
        </p:blipFill>
        <p:spPr>
          <a:xfrm>
            <a:off x="1" y="2942769"/>
            <a:ext cx="9144000" cy="2062454"/>
          </a:xfrm>
          <a:prstGeom prst="rect">
            <a:avLst/>
          </a:prstGeom>
        </p:spPr>
      </p:pic>
      <p:sp>
        <p:nvSpPr>
          <p:cNvPr id="4" name="מלבן 3">
            <a:extLst>
              <a:ext uri="{FF2B5EF4-FFF2-40B4-BE49-F238E27FC236}">
                <a16:creationId xmlns:a16="http://schemas.microsoft.com/office/drawing/2014/main" xmlns="" id="{6E5D0E55-B0A8-4584-B28C-0B753A3EC8CA}"/>
              </a:ext>
            </a:extLst>
          </p:cNvPr>
          <p:cNvSpPr/>
          <p:nvPr/>
        </p:nvSpPr>
        <p:spPr>
          <a:xfrm>
            <a:off x="143654" y="3890682"/>
            <a:ext cx="8964487" cy="251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מלבן 9">
            <a:extLst>
              <a:ext uri="{FF2B5EF4-FFF2-40B4-BE49-F238E27FC236}">
                <a16:creationId xmlns:a16="http://schemas.microsoft.com/office/drawing/2014/main" xmlns="" id="{4B64846F-14B3-4733-8780-C31CF44499B3}"/>
              </a:ext>
            </a:extLst>
          </p:cNvPr>
          <p:cNvSpPr/>
          <p:nvPr/>
        </p:nvSpPr>
        <p:spPr>
          <a:xfrm>
            <a:off x="143655" y="4357414"/>
            <a:ext cx="8964487" cy="251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149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B952976F-947E-4F6F-98F8-43559645B60B}"/>
              </a:ext>
            </a:extLst>
          </p:cNvPr>
          <p:cNvSpPr>
            <a:spLocks noGrp="1"/>
          </p:cNvSpPr>
          <p:nvPr>
            <p:ph type="ftr" sz="quarter" idx="11"/>
          </p:nvPr>
        </p:nvSpPr>
        <p:spPr/>
        <p:txBody>
          <a:bodyPr/>
          <a:lstStyle/>
          <a:p>
            <a:pPr>
              <a:defRPr/>
            </a:pPr>
            <a:endParaRPr lang="en-US" altLang="en-US">
              <a:solidFill>
                <a:srgbClr val="578963"/>
              </a:solidFill>
            </a:endParaRPr>
          </a:p>
        </p:txBody>
      </p:sp>
      <p:sp>
        <p:nvSpPr>
          <p:cNvPr id="3" name="מציין מיקום של מספר שקופית 2">
            <a:extLst>
              <a:ext uri="{FF2B5EF4-FFF2-40B4-BE49-F238E27FC236}">
                <a16:creationId xmlns:a16="http://schemas.microsoft.com/office/drawing/2014/main" xmlns="" id="{72C42AB4-5C9E-48F4-A403-1704536B64B5}"/>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12</a:t>
            </a:fld>
            <a:endParaRPr lang="en-US" altLang="en-US">
              <a:solidFill>
                <a:srgbClr val="578963"/>
              </a:solidFill>
            </a:endParaRPr>
          </a:p>
        </p:txBody>
      </p:sp>
      <p:pic>
        <p:nvPicPr>
          <p:cNvPr id="4" name="תמונה 3">
            <a:extLst>
              <a:ext uri="{FF2B5EF4-FFF2-40B4-BE49-F238E27FC236}">
                <a16:creationId xmlns:a16="http://schemas.microsoft.com/office/drawing/2014/main" xmlns="" id="{454A9A64-ABB9-4921-9751-4D1B54F18D9E}"/>
              </a:ext>
            </a:extLst>
          </p:cNvPr>
          <p:cNvPicPr>
            <a:picLocks noChangeAspect="1"/>
          </p:cNvPicPr>
          <p:nvPr/>
        </p:nvPicPr>
        <p:blipFill>
          <a:blip r:embed="rId3"/>
          <a:stretch>
            <a:fillRect/>
          </a:stretch>
        </p:blipFill>
        <p:spPr>
          <a:xfrm>
            <a:off x="1" y="746550"/>
            <a:ext cx="4895850" cy="1336751"/>
          </a:xfrm>
          <a:prstGeom prst="rect">
            <a:avLst/>
          </a:prstGeom>
        </p:spPr>
      </p:pic>
      <p:sp>
        <p:nvSpPr>
          <p:cNvPr id="6" name="TextBox 5">
            <a:extLst>
              <a:ext uri="{FF2B5EF4-FFF2-40B4-BE49-F238E27FC236}">
                <a16:creationId xmlns:a16="http://schemas.microsoft.com/office/drawing/2014/main" xmlns="" id="{E13AB791-44A7-4C67-91EB-0084084FE771}"/>
              </a:ext>
            </a:extLst>
          </p:cNvPr>
          <p:cNvSpPr txBox="1"/>
          <p:nvPr/>
        </p:nvSpPr>
        <p:spPr>
          <a:xfrm>
            <a:off x="6248400" y="350768"/>
            <a:ext cx="1695450" cy="707886"/>
          </a:xfrm>
          <a:prstGeom prst="rect">
            <a:avLst/>
          </a:prstGeom>
          <a:noFill/>
        </p:spPr>
        <p:txBody>
          <a:bodyPr wrap="square" rtlCol="0">
            <a:spAutoFit/>
          </a:bodyPr>
          <a:lstStyle/>
          <a:p>
            <a:r>
              <a:rPr lang="en-US" dirty="0"/>
              <a:t>2016</a:t>
            </a:r>
          </a:p>
        </p:txBody>
      </p:sp>
      <p:pic>
        <p:nvPicPr>
          <p:cNvPr id="7" name="תמונה 6">
            <a:extLst>
              <a:ext uri="{FF2B5EF4-FFF2-40B4-BE49-F238E27FC236}">
                <a16:creationId xmlns:a16="http://schemas.microsoft.com/office/drawing/2014/main" xmlns="" id="{4ECC7043-6E7C-4339-84A3-E1AA82FEBCBA}"/>
              </a:ext>
            </a:extLst>
          </p:cNvPr>
          <p:cNvPicPr>
            <a:picLocks noChangeAspect="1"/>
          </p:cNvPicPr>
          <p:nvPr/>
        </p:nvPicPr>
        <p:blipFill>
          <a:blip r:embed="rId4"/>
          <a:stretch>
            <a:fillRect/>
          </a:stretch>
        </p:blipFill>
        <p:spPr>
          <a:xfrm>
            <a:off x="-9266" y="2267214"/>
            <a:ext cx="9192247" cy="2205425"/>
          </a:xfrm>
          <a:prstGeom prst="rect">
            <a:avLst/>
          </a:prstGeom>
        </p:spPr>
      </p:pic>
      <p:pic>
        <p:nvPicPr>
          <p:cNvPr id="5" name="תמונה 4">
            <a:extLst>
              <a:ext uri="{FF2B5EF4-FFF2-40B4-BE49-F238E27FC236}">
                <a16:creationId xmlns:a16="http://schemas.microsoft.com/office/drawing/2014/main" xmlns="" id="{1B7345DE-C171-45DE-B2BC-BFC6A9BB85F3}"/>
              </a:ext>
            </a:extLst>
          </p:cNvPr>
          <p:cNvPicPr>
            <a:picLocks noChangeAspect="1"/>
          </p:cNvPicPr>
          <p:nvPr/>
        </p:nvPicPr>
        <p:blipFill>
          <a:blip r:embed="rId5"/>
          <a:stretch>
            <a:fillRect/>
          </a:stretch>
        </p:blipFill>
        <p:spPr>
          <a:xfrm>
            <a:off x="41299" y="1509033"/>
            <a:ext cx="9102700" cy="5348967"/>
          </a:xfrm>
          <a:prstGeom prst="rect">
            <a:avLst/>
          </a:prstGeom>
        </p:spPr>
      </p:pic>
    </p:spTree>
    <p:extLst>
      <p:ext uri="{BB962C8B-B14F-4D97-AF65-F5344CB8AC3E}">
        <p14:creationId xmlns:p14="http://schemas.microsoft.com/office/powerpoint/2010/main" val="22455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AF12EF07-CDD8-45AB-83DB-EE8FC7E26AF5}"/>
              </a:ext>
            </a:extLst>
          </p:cNvPr>
          <p:cNvSpPr>
            <a:spLocks noGrp="1"/>
          </p:cNvSpPr>
          <p:nvPr>
            <p:ph type="ftr" sz="quarter" idx="11"/>
          </p:nvPr>
        </p:nvSpPr>
        <p:spPr/>
        <p:txBody>
          <a:bodyPr/>
          <a:lstStyle/>
          <a:p>
            <a:pPr>
              <a:defRPr/>
            </a:pPr>
            <a:endParaRPr lang="en-US" altLang="en-US">
              <a:solidFill>
                <a:srgbClr val="578963"/>
              </a:solidFill>
            </a:endParaRPr>
          </a:p>
        </p:txBody>
      </p:sp>
      <p:sp>
        <p:nvSpPr>
          <p:cNvPr id="3" name="מציין מיקום של מספר שקופית 2">
            <a:extLst>
              <a:ext uri="{FF2B5EF4-FFF2-40B4-BE49-F238E27FC236}">
                <a16:creationId xmlns:a16="http://schemas.microsoft.com/office/drawing/2014/main" xmlns="" id="{083300A0-EFE0-4F76-A0DB-D95ACA634098}"/>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13</a:t>
            </a:fld>
            <a:endParaRPr lang="en-US" altLang="en-US">
              <a:solidFill>
                <a:srgbClr val="578963"/>
              </a:solidFill>
            </a:endParaRPr>
          </a:p>
        </p:txBody>
      </p:sp>
      <p:pic>
        <p:nvPicPr>
          <p:cNvPr id="4" name="Picture 28" descr="C:\Users\raoulor\Desktop\שוטף\others\סמל.jpg">
            <a:extLst>
              <a:ext uri="{FF2B5EF4-FFF2-40B4-BE49-F238E27FC236}">
                <a16:creationId xmlns:a16="http://schemas.microsoft.com/office/drawing/2014/main" xmlns="" id="{20ED25AC-9B51-4A26-B6AC-365D0533E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4137"/>
            <a:ext cx="2420472" cy="364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035E354-CFDF-402C-BB63-18BF91B3B064}"/>
              </a:ext>
            </a:extLst>
          </p:cNvPr>
          <p:cNvSpPr txBox="1"/>
          <p:nvPr/>
        </p:nvSpPr>
        <p:spPr>
          <a:xfrm>
            <a:off x="3281082" y="1324415"/>
            <a:ext cx="5862918" cy="707886"/>
          </a:xfrm>
          <a:prstGeom prst="rect">
            <a:avLst/>
          </a:prstGeom>
          <a:noFill/>
        </p:spPr>
        <p:txBody>
          <a:bodyPr wrap="square" rtlCol="0">
            <a:spAutoFit/>
          </a:bodyPr>
          <a:lstStyle/>
          <a:p>
            <a:r>
              <a:rPr lang="en-US" dirty="0"/>
              <a:t>700 PGD pregnancies</a:t>
            </a:r>
          </a:p>
        </p:txBody>
      </p:sp>
      <p:sp>
        <p:nvSpPr>
          <p:cNvPr id="6" name="מלבן 5">
            <a:extLst>
              <a:ext uri="{FF2B5EF4-FFF2-40B4-BE49-F238E27FC236}">
                <a16:creationId xmlns:a16="http://schemas.microsoft.com/office/drawing/2014/main" xmlns="" id="{8EED0B3E-F1CE-42AC-9B34-C209E8E0512D}"/>
              </a:ext>
            </a:extLst>
          </p:cNvPr>
          <p:cNvSpPr/>
          <p:nvPr/>
        </p:nvSpPr>
        <p:spPr>
          <a:xfrm>
            <a:off x="0" y="2565483"/>
            <a:ext cx="2187388" cy="1821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4D3479E-0710-492C-B56C-F78065DBC3B0}"/>
              </a:ext>
            </a:extLst>
          </p:cNvPr>
          <p:cNvSpPr txBox="1"/>
          <p:nvPr/>
        </p:nvSpPr>
        <p:spPr>
          <a:xfrm>
            <a:off x="75275" y="2641683"/>
            <a:ext cx="9144000" cy="1938992"/>
          </a:xfrm>
          <a:prstGeom prst="rect">
            <a:avLst/>
          </a:prstGeom>
          <a:noFill/>
        </p:spPr>
        <p:txBody>
          <a:bodyPr wrap="square" rtlCol="0">
            <a:spAutoFit/>
          </a:bodyPr>
          <a:lstStyle/>
          <a:p>
            <a:r>
              <a:rPr lang="en-US" dirty="0"/>
              <a:t>Oocyte- IVF/ICSI-Day3/4/5Bx- FISH/PCR/CMA</a:t>
            </a:r>
          </a:p>
          <a:p>
            <a:r>
              <a:rPr lang="en-US" dirty="0"/>
              <a:t>Oocyte/embryo quality </a:t>
            </a:r>
          </a:p>
        </p:txBody>
      </p:sp>
      <p:sp>
        <p:nvSpPr>
          <p:cNvPr id="8" name="TextBox 7">
            <a:extLst>
              <a:ext uri="{FF2B5EF4-FFF2-40B4-BE49-F238E27FC236}">
                <a16:creationId xmlns:a16="http://schemas.microsoft.com/office/drawing/2014/main" xmlns="" id="{C578899E-AE21-4933-9C7F-461794D32C8E}"/>
              </a:ext>
            </a:extLst>
          </p:cNvPr>
          <p:cNvSpPr txBox="1"/>
          <p:nvPr/>
        </p:nvSpPr>
        <p:spPr>
          <a:xfrm>
            <a:off x="179512" y="4823012"/>
            <a:ext cx="8784976" cy="1323439"/>
          </a:xfrm>
          <a:prstGeom prst="rect">
            <a:avLst/>
          </a:prstGeom>
          <a:noFill/>
        </p:spPr>
        <p:txBody>
          <a:bodyPr wrap="square" rtlCol="0">
            <a:spAutoFit/>
          </a:bodyPr>
          <a:lstStyle/>
          <a:p>
            <a:r>
              <a:rPr lang="en-US" dirty="0"/>
              <a:t>Pregnancy </a:t>
            </a:r>
            <a:r>
              <a:rPr lang="en-US" dirty="0" smtClean="0"/>
              <a:t>(maternal </a:t>
            </a:r>
            <a:r>
              <a:rPr lang="en-US" dirty="0"/>
              <a:t>and </a:t>
            </a:r>
            <a:r>
              <a:rPr lang="en-US" dirty="0" smtClean="0"/>
              <a:t>neonatal</a:t>
            </a:r>
            <a:r>
              <a:rPr lang="en-US" smtClean="0"/>
              <a:t>) outcomes- </a:t>
            </a:r>
            <a:r>
              <a:rPr lang="en-US" dirty="0"/>
              <a:t>……</a:t>
            </a:r>
            <a:r>
              <a:rPr lang="en-US" dirty="0">
                <a:solidFill>
                  <a:srgbClr val="FF0000"/>
                </a:solidFill>
              </a:rPr>
              <a:t>Incomplete</a:t>
            </a:r>
          </a:p>
        </p:txBody>
      </p:sp>
    </p:spTree>
    <p:extLst>
      <p:ext uri="{BB962C8B-B14F-4D97-AF65-F5344CB8AC3E}">
        <p14:creationId xmlns:p14="http://schemas.microsoft.com/office/powerpoint/2010/main" val="201076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078"/>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20000"/>
              </a:spcBef>
              <a:buClr>
                <a:schemeClr val="bg2"/>
              </a:buClr>
              <a:buFont typeface="Monotype Sorts"/>
              <a:buChar char="§"/>
              <a:defRPr kumimoji="1" sz="3200">
                <a:solidFill>
                  <a:schemeClr val="tx1"/>
                </a:solidFill>
                <a:latin typeface="Times New Roman" pitchFamily="18" charset="0"/>
              </a:defRPr>
            </a:lvl1pPr>
            <a:lvl2pPr marL="742950" indent="-285750" algn="l" rtl="0" eaLnBrk="0" hangingPunct="0">
              <a:spcBef>
                <a:spcPct val="20000"/>
              </a:spcBef>
              <a:buClr>
                <a:schemeClr val="bg2"/>
              </a:buClr>
              <a:buSzPct val="50000"/>
              <a:buFont typeface="Monotype Sorts"/>
              <a:buChar char="l"/>
              <a:defRPr kumimoji="1" sz="2800">
                <a:solidFill>
                  <a:schemeClr val="tx1"/>
                </a:solidFill>
                <a:latin typeface="Times New Roman" pitchFamily="18" charset="0"/>
              </a:defRPr>
            </a:lvl2pPr>
            <a:lvl3pPr marL="1143000" indent="-228600" algn="l" rtl="0" eaLnBrk="0" hangingPunct="0">
              <a:spcBef>
                <a:spcPct val="20000"/>
              </a:spcBef>
              <a:buChar char="•"/>
              <a:defRPr kumimoji="1" sz="2400">
                <a:solidFill>
                  <a:schemeClr val="tx1"/>
                </a:solidFill>
                <a:latin typeface="Times New Roman" pitchFamily="18" charset="0"/>
              </a:defRPr>
            </a:lvl3pPr>
            <a:lvl4pPr marL="1600200" indent="-228600" algn="l" rtl="0" eaLnBrk="0" hangingPunct="0">
              <a:spcBef>
                <a:spcPct val="20000"/>
              </a:spcBef>
              <a:buChar char="–"/>
              <a:defRPr kumimoji="1" sz="2000">
                <a:solidFill>
                  <a:schemeClr val="tx1"/>
                </a:solidFill>
                <a:latin typeface="Times New Roman" pitchFamily="18" charset="0"/>
              </a:defRPr>
            </a:lvl4pPr>
            <a:lvl5pPr marL="2057400" indent="-228600" algn="l" rtl="0" eaLnBrk="0" hangingPunct="0">
              <a:spcBef>
                <a:spcPct val="20000"/>
              </a:spcBef>
              <a:buChar char="»"/>
              <a:defRPr kumimoji="1"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kumimoji="1" sz="2000">
                <a:solidFill>
                  <a:schemeClr val="tx1"/>
                </a:solidFill>
                <a:latin typeface="Times New Roman" pitchFamily="18" charset="0"/>
              </a:defRPr>
            </a:lvl9pPr>
          </a:lstStyle>
          <a:p>
            <a:pPr algn="r">
              <a:spcBef>
                <a:spcPct val="50000"/>
              </a:spcBef>
              <a:buClrTx/>
              <a:buFontTx/>
              <a:buNone/>
            </a:pPr>
            <a:fld id="{46AC9FB5-EE25-45F0-BBF0-BFDF2118D5B5}" type="slidenum">
              <a:rPr kumimoji="0" lang="he-IL" altLang="en-US" sz="1400" b="0">
                <a:solidFill>
                  <a:schemeClr val="bg2"/>
                </a:solidFill>
                <a:latin typeface="Times New Roman (Hebrew)" pitchFamily="18" charset="0"/>
                <a:ea typeface="MS PGothic" pitchFamily="34" charset="-128"/>
              </a:rPr>
              <a:pPr algn="r">
                <a:spcBef>
                  <a:spcPct val="50000"/>
                </a:spcBef>
                <a:buClrTx/>
                <a:buFontTx/>
                <a:buNone/>
              </a:pPr>
              <a:t>14</a:t>
            </a:fld>
            <a:endParaRPr kumimoji="0" lang="en-US" altLang="en-US" sz="1400" b="0">
              <a:solidFill>
                <a:schemeClr val="bg2"/>
              </a:solidFill>
              <a:latin typeface="Times New Roman (Hebrew)" pitchFamily="18" charset="0"/>
              <a:ea typeface="MS PGothic" pitchFamily="34" charset="-128"/>
            </a:endParaRPr>
          </a:p>
        </p:txBody>
      </p:sp>
      <p:pic>
        <p:nvPicPr>
          <p:cNvPr id="624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9372" b="31680"/>
          <a:stretch>
            <a:fillRect/>
          </a:stretch>
        </p:blipFill>
        <p:spPr bwMode="auto">
          <a:xfrm>
            <a:off x="1571625" y="971550"/>
            <a:ext cx="61007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14" name="Rectangle 2"/>
          <p:cNvSpPr>
            <a:spLocks noChangeArrowheads="1"/>
          </p:cNvSpPr>
          <p:nvPr/>
        </p:nvSpPr>
        <p:spPr bwMode="auto">
          <a:xfrm>
            <a:off x="846138" y="2971800"/>
            <a:ext cx="7488237" cy="1282700"/>
          </a:xfrm>
          <a:prstGeom prst="rect">
            <a:avLst/>
          </a:prstGeom>
          <a:noFill/>
          <a:ln w="9525">
            <a:noFill/>
            <a:miter lim="800000"/>
            <a:headEnd/>
            <a:tailEnd/>
          </a:ln>
        </p:spPr>
        <p:txBody>
          <a:bodyPr lIns="90488" tIns="44450" rIns="90488" bIns="44450" anchor="ctr"/>
          <a:lstStyle/>
          <a:p>
            <a:pPr algn="ctr" eaLnBrk="0" hangingPunct="0">
              <a:defRPr/>
            </a:pPr>
            <a:r>
              <a:rPr kumimoji="1" lang="en-US" sz="9600" dirty="0">
                <a:latin typeface="+mj-lt"/>
                <a:cs typeface="+mn-cs"/>
              </a:rPr>
              <a:t>THANK YOU</a:t>
            </a:r>
            <a:endParaRPr kumimoji="1" lang="sv-SE" altLang="en-US" sz="9600" dirty="0">
              <a:latin typeface="+mj-lt"/>
              <a:cs typeface="+mn-cs"/>
            </a:endParaRPr>
          </a:p>
        </p:txBody>
      </p:sp>
      <p:sp>
        <p:nvSpPr>
          <p:cNvPr id="62469" name="Espace réservé du numéro de diapositiv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defRPr sz="4000" b="1">
                <a:solidFill>
                  <a:schemeClr val="tx1"/>
                </a:solidFill>
                <a:latin typeface="Times New Roman (Hebrew)" pitchFamily="18" charset="0"/>
              </a:defRPr>
            </a:lvl1pPr>
            <a:lvl2pPr marL="742950" indent="-285750" algn="l" rtl="0" eaLnBrk="0" hangingPunct="0">
              <a:defRPr sz="4000" b="1">
                <a:solidFill>
                  <a:schemeClr val="tx1"/>
                </a:solidFill>
                <a:latin typeface="Times New Roman (Hebrew)" pitchFamily="18" charset="0"/>
              </a:defRPr>
            </a:lvl2pPr>
            <a:lvl3pPr marL="1143000" indent="-228600" algn="l" rtl="0" eaLnBrk="0" hangingPunct="0">
              <a:defRPr sz="4000" b="1">
                <a:solidFill>
                  <a:schemeClr val="tx1"/>
                </a:solidFill>
                <a:latin typeface="Times New Roman (Hebrew)" pitchFamily="18" charset="0"/>
              </a:defRPr>
            </a:lvl3pPr>
            <a:lvl4pPr marL="1600200" indent="-228600" algn="l" rtl="0" eaLnBrk="0" hangingPunct="0">
              <a:defRPr sz="4000" b="1">
                <a:solidFill>
                  <a:schemeClr val="tx1"/>
                </a:solidFill>
                <a:latin typeface="Times New Roman (Hebrew)" pitchFamily="18" charset="0"/>
              </a:defRPr>
            </a:lvl4pPr>
            <a:lvl5pPr marL="2057400" indent="-228600" algn="l" rtl="0" eaLnBrk="0" hangingPunct="0">
              <a:defRPr sz="4000" b="1">
                <a:solidFill>
                  <a:schemeClr val="tx1"/>
                </a:solidFill>
                <a:latin typeface="Times New Roman (Hebrew)" pitchFamily="18" charset="0"/>
              </a:defRPr>
            </a:lvl5pPr>
            <a:lvl6pPr marL="2514600" indent="-228600" algn="l" rtl="0" eaLnBrk="0" fontAlgn="base" hangingPunct="0">
              <a:spcBef>
                <a:spcPct val="0"/>
              </a:spcBef>
              <a:spcAft>
                <a:spcPct val="0"/>
              </a:spcAft>
              <a:defRPr sz="4000" b="1">
                <a:solidFill>
                  <a:schemeClr val="tx1"/>
                </a:solidFill>
                <a:latin typeface="Times New Roman (Hebrew)" pitchFamily="18" charset="0"/>
              </a:defRPr>
            </a:lvl6pPr>
            <a:lvl7pPr marL="2971800" indent="-228600" algn="l" rtl="0" eaLnBrk="0" fontAlgn="base" hangingPunct="0">
              <a:spcBef>
                <a:spcPct val="0"/>
              </a:spcBef>
              <a:spcAft>
                <a:spcPct val="0"/>
              </a:spcAft>
              <a:defRPr sz="4000" b="1">
                <a:solidFill>
                  <a:schemeClr val="tx1"/>
                </a:solidFill>
                <a:latin typeface="Times New Roman (Hebrew)" pitchFamily="18" charset="0"/>
              </a:defRPr>
            </a:lvl7pPr>
            <a:lvl8pPr marL="3429000" indent="-228600" algn="l" rtl="0" eaLnBrk="0" fontAlgn="base" hangingPunct="0">
              <a:spcBef>
                <a:spcPct val="0"/>
              </a:spcBef>
              <a:spcAft>
                <a:spcPct val="0"/>
              </a:spcAft>
              <a:defRPr sz="4000" b="1">
                <a:solidFill>
                  <a:schemeClr val="tx1"/>
                </a:solidFill>
                <a:latin typeface="Times New Roman (Hebrew)" pitchFamily="18" charset="0"/>
              </a:defRPr>
            </a:lvl8pPr>
            <a:lvl9pPr marL="3886200" indent="-228600" algn="l" rtl="0" eaLnBrk="0" fontAlgn="base" hangingPunct="0">
              <a:spcBef>
                <a:spcPct val="0"/>
              </a:spcBef>
              <a:spcAft>
                <a:spcPct val="0"/>
              </a:spcAft>
              <a:defRPr sz="4000" b="1">
                <a:solidFill>
                  <a:schemeClr val="tx1"/>
                </a:solidFill>
                <a:latin typeface="Times New Roman (Hebrew)" pitchFamily="18" charset="0"/>
              </a:defRPr>
            </a:lvl9pPr>
          </a:lstStyle>
          <a:p>
            <a:pPr algn="r"/>
            <a:fld id="{44467280-0E64-400C-BCE5-299E588940AC}" type="slidenum">
              <a:rPr lang="he-IL" altLang="en-US" sz="1400" b="0" smtClean="0">
                <a:solidFill>
                  <a:schemeClr val="bg2"/>
                </a:solidFill>
              </a:rPr>
              <a:pPr algn="r"/>
              <a:t>14</a:t>
            </a:fld>
            <a:endParaRPr lang="en-US" altLang="en-US" sz="1400" b="0">
              <a:solidFill>
                <a:schemeClr val="bg2"/>
              </a:solidFill>
            </a:endParaRPr>
          </a:p>
        </p:txBody>
      </p:sp>
    </p:spTree>
    <p:extLst>
      <p:ext uri="{BB962C8B-B14F-4D97-AF65-F5344CB8AC3E}">
        <p14:creationId xmlns:p14="http://schemas.microsoft.com/office/powerpoint/2010/main" val="3392130641"/>
      </p:ext>
    </p:extLst>
  </p:cSld>
  <p:clrMapOvr>
    <a:masterClrMapping/>
  </p:clrMapOvr>
  <p:transition spd="slow">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46C0653A-177A-405B-9869-8CF28EEC2B24}"/>
              </a:ext>
            </a:extLst>
          </p:cNvPr>
          <p:cNvSpPr>
            <a:spLocks noGrp="1"/>
          </p:cNvSpPr>
          <p:nvPr>
            <p:ph type="ftr" sz="quarter" idx="11"/>
          </p:nvPr>
        </p:nvSpPr>
        <p:spPr/>
        <p:txBody>
          <a:bodyPr/>
          <a:lstStyle/>
          <a:p>
            <a:pPr>
              <a:defRPr/>
            </a:pPr>
            <a:endParaRPr lang="en-US" altLang="en-US">
              <a:solidFill>
                <a:srgbClr val="578963"/>
              </a:solidFill>
            </a:endParaRPr>
          </a:p>
        </p:txBody>
      </p:sp>
      <p:sp>
        <p:nvSpPr>
          <p:cNvPr id="3" name="מציין מיקום של מספר שקופית 2">
            <a:extLst>
              <a:ext uri="{FF2B5EF4-FFF2-40B4-BE49-F238E27FC236}">
                <a16:creationId xmlns:a16="http://schemas.microsoft.com/office/drawing/2014/main" xmlns="" id="{12937798-EF43-4A24-A609-1E650405A5CE}"/>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2</a:t>
            </a:fld>
            <a:endParaRPr lang="en-US" altLang="en-US">
              <a:solidFill>
                <a:srgbClr val="578963"/>
              </a:solidFill>
            </a:endParaRPr>
          </a:p>
        </p:txBody>
      </p:sp>
      <p:pic>
        <p:nvPicPr>
          <p:cNvPr id="7" name="תמונה 6">
            <a:extLst>
              <a:ext uri="{FF2B5EF4-FFF2-40B4-BE49-F238E27FC236}">
                <a16:creationId xmlns:a16="http://schemas.microsoft.com/office/drawing/2014/main" xmlns="" id="{9C9F2641-3F1A-4155-83B1-26365D65B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388" y="2430711"/>
            <a:ext cx="3908612" cy="4427290"/>
          </a:xfrm>
          <a:prstGeom prst="rect">
            <a:avLst/>
          </a:prstGeom>
        </p:spPr>
      </p:pic>
      <p:pic>
        <p:nvPicPr>
          <p:cNvPr id="37890" name="Picture 2" descr="תמונה קשורה">
            <a:extLst>
              <a:ext uri="{FF2B5EF4-FFF2-40B4-BE49-F238E27FC236}">
                <a16:creationId xmlns:a16="http://schemas.microsoft.com/office/drawing/2014/main" xmlns="" id="{89126EED-BA93-477C-B3BC-F2BF218BA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874091"/>
            <a:ext cx="4229651" cy="40446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97BC744B-3BD8-46DB-88FD-8B9690037263}"/>
              </a:ext>
            </a:extLst>
          </p:cNvPr>
          <p:cNvSpPr txBox="1"/>
          <p:nvPr/>
        </p:nvSpPr>
        <p:spPr>
          <a:xfrm>
            <a:off x="2619654" y="1263385"/>
            <a:ext cx="7546322" cy="707886"/>
          </a:xfrm>
          <a:prstGeom prst="rect">
            <a:avLst/>
          </a:prstGeom>
          <a:noFill/>
        </p:spPr>
        <p:txBody>
          <a:bodyPr wrap="square" rtlCol="0">
            <a:spAutoFit/>
          </a:bodyPr>
          <a:lstStyle/>
          <a:p>
            <a:r>
              <a:rPr lang="en-US" dirty="0"/>
              <a:t>Genetic disorders</a:t>
            </a:r>
          </a:p>
        </p:txBody>
      </p:sp>
      <p:sp>
        <p:nvSpPr>
          <p:cNvPr id="9" name="TextBox 8">
            <a:extLst>
              <a:ext uri="{FF2B5EF4-FFF2-40B4-BE49-F238E27FC236}">
                <a16:creationId xmlns:a16="http://schemas.microsoft.com/office/drawing/2014/main" xmlns="" id="{05B54E6D-BEA8-460D-ADCE-052771A9D6ED}"/>
              </a:ext>
            </a:extLst>
          </p:cNvPr>
          <p:cNvSpPr txBox="1"/>
          <p:nvPr/>
        </p:nvSpPr>
        <p:spPr>
          <a:xfrm>
            <a:off x="46793" y="2504759"/>
            <a:ext cx="4265240" cy="369332"/>
          </a:xfrm>
          <a:prstGeom prst="rect">
            <a:avLst/>
          </a:prstGeom>
          <a:noFill/>
        </p:spPr>
        <p:txBody>
          <a:bodyPr wrap="square" rtlCol="0">
            <a:spAutoFit/>
          </a:bodyPr>
          <a:lstStyle/>
          <a:p>
            <a:r>
              <a:rPr lang="en-US" sz="1800" dirty="0"/>
              <a:t>Autosomal dominant inheritance pattern</a:t>
            </a:r>
          </a:p>
        </p:txBody>
      </p:sp>
      <p:pic>
        <p:nvPicPr>
          <p:cNvPr id="10" name="Picture 2" descr="Illustration showing cell, chromosome, gene and DNA">
            <a:extLst>
              <a:ext uri="{FF2B5EF4-FFF2-40B4-BE49-F238E27FC236}">
                <a16:creationId xmlns:a16="http://schemas.microsoft.com/office/drawing/2014/main" xmlns="" id="{55572D44-87D0-413E-844D-AAB09666D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420" y="-46144"/>
            <a:ext cx="2273580" cy="1705185"/>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xmlns="" id="{274C4319-95FB-4119-A76F-F2FCB22B9B35}"/>
              </a:ext>
            </a:extLst>
          </p:cNvPr>
          <p:cNvSpPr/>
          <p:nvPr/>
        </p:nvSpPr>
        <p:spPr>
          <a:xfrm>
            <a:off x="6870420" y="1569396"/>
            <a:ext cx="2399086" cy="151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111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6E3B8C1D-537F-4788-BBB0-CE4751CBD095}"/>
              </a:ext>
            </a:extLst>
          </p:cNvPr>
          <p:cNvSpPr>
            <a:spLocks noGrp="1"/>
          </p:cNvSpPr>
          <p:nvPr>
            <p:ph type="ftr" sz="quarter" idx="11"/>
          </p:nvPr>
        </p:nvSpPr>
        <p:spPr/>
        <p:txBody>
          <a:bodyPr/>
          <a:lstStyle/>
          <a:p>
            <a:pPr>
              <a:defRPr/>
            </a:pPr>
            <a:endParaRPr lang="en-US" altLang="en-US">
              <a:solidFill>
                <a:srgbClr val="578963"/>
              </a:solidFill>
            </a:endParaRPr>
          </a:p>
        </p:txBody>
      </p:sp>
      <p:sp>
        <p:nvSpPr>
          <p:cNvPr id="3" name="מציין מיקום של מספר שקופית 2">
            <a:extLst>
              <a:ext uri="{FF2B5EF4-FFF2-40B4-BE49-F238E27FC236}">
                <a16:creationId xmlns:a16="http://schemas.microsoft.com/office/drawing/2014/main" xmlns="" id="{81258706-D8FB-4493-8EAC-CDCF1F2233C1}"/>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3</a:t>
            </a:fld>
            <a:endParaRPr lang="en-US" altLang="en-US">
              <a:solidFill>
                <a:srgbClr val="578963"/>
              </a:solidFill>
            </a:endParaRPr>
          </a:p>
        </p:txBody>
      </p:sp>
      <p:sp>
        <p:nvSpPr>
          <p:cNvPr id="6" name="TextBox 5">
            <a:extLst>
              <a:ext uri="{FF2B5EF4-FFF2-40B4-BE49-F238E27FC236}">
                <a16:creationId xmlns:a16="http://schemas.microsoft.com/office/drawing/2014/main" xmlns="" id="{367CD1CC-220B-4C8E-8BFD-8DDE630AE8F6}"/>
              </a:ext>
            </a:extLst>
          </p:cNvPr>
          <p:cNvSpPr txBox="1"/>
          <p:nvPr/>
        </p:nvSpPr>
        <p:spPr>
          <a:xfrm>
            <a:off x="233481" y="2315143"/>
            <a:ext cx="8677437" cy="3970318"/>
          </a:xfrm>
          <a:prstGeom prst="rect">
            <a:avLst/>
          </a:prstGeom>
          <a:noFill/>
        </p:spPr>
        <p:txBody>
          <a:bodyPr wrap="square" rtlCol="0">
            <a:spAutoFit/>
          </a:bodyPr>
          <a:lstStyle/>
          <a:p>
            <a:r>
              <a:rPr lang="en-US" sz="3600" dirty="0"/>
              <a:t>PGD allows patients</a:t>
            </a:r>
            <a:r>
              <a:rPr lang="he-IL" sz="3600" dirty="0"/>
              <a:t> </a:t>
            </a:r>
            <a:r>
              <a:rPr lang="en-US" sz="3600" dirty="0"/>
              <a:t>who are carriers of single-gene disorders or carriers of structural chromosome abnormalities (balanced translocations) to select unaffected embryos for transfer, and reduce the transmission of genetic disorders to the offspring.</a:t>
            </a:r>
          </a:p>
        </p:txBody>
      </p:sp>
      <p:sp>
        <p:nvSpPr>
          <p:cNvPr id="8" name="TextBox 7">
            <a:extLst>
              <a:ext uri="{FF2B5EF4-FFF2-40B4-BE49-F238E27FC236}">
                <a16:creationId xmlns:a16="http://schemas.microsoft.com/office/drawing/2014/main" xmlns="" id="{E84A08A2-EFB2-49A9-A335-B0887902680E}"/>
              </a:ext>
            </a:extLst>
          </p:cNvPr>
          <p:cNvSpPr txBox="1"/>
          <p:nvPr/>
        </p:nvSpPr>
        <p:spPr>
          <a:xfrm>
            <a:off x="233082" y="912219"/>
            <a:ext cx="8731406" cy="1384995"/>
          </a:xfrm>
          <a:prstGeom prst="rect">
            <a:avLst/>
          </a:prstGeom>
          <a:solidFill>
            <a:schemeClr val="bg1"/>
          </a:solidFill>
        </p:spPr>
        <p:txBody>
          <a:bodyPr wrap="square" rtlCol="0">
            <a:spAutoFit/>
          </a:bodyPr>
          <a:lstStyle/>
          <a:p>
            <a:pPr algn="ctr"/>
            <a:r>
              <a:rPr lang="en-US" sz="4400" dirty="0">
                <a:solidFill>
                  <a:srgbClr val="FF0000"/>
                </a:solidFill>
              </a:rPr>
              <a:t>Pre-implantation genetic diagnosis </a:t>
            </a:r>
            <a:r>
              <a:rPr lang="en-US" dirty="0">
                <a:solidFill>
                  <a:srgbClr val="FF0000"/>
                </a:solidFill>
              </a:rPr>
              <a:t>(PGD)</a:t>
            </a:r>
          </a:p>
        </p:txBody>
      </p:sp>
    </p:spTree>
    <p:extLst>
      <p:ext uri="{BB962C8B-B14F-4D97-AF65-F5344CB8AC3E}">
        <p14:creationId xmlns:p14="http://schemas.microsoft.com/office/powerpoint/2010/main" val="335314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6E3B8C1D-537F-4788-BBB0-CE4751CBD095}"/>
              </a:ext>
            </a:extLst>
          </p:cNvPr>
          <p:cNvSpPr>
            <a:spLocks noGrp="1"/>
          </p:cNvSpPr>
          <p:nvPr>
            <p:ph type="ftr" sz="quarter" idx="11"/>
          </p:nvPr>
        </p:nvSpPr>
        <p:spPr/>
        <p:txBody>
          <a:bodyPr/>
          <a:lstStyle/>
          <a:p>
            <a:pPr>
              <a:defRPr/>
            </a:pPr>
            <a:endParaRPr lang="en-US" altLang="en-US">
              <a:solidFill>
                <a:srgbClr val="578963"/>
              </a:solidFill>
            </a:endParaRPr>
          </a:p>
        </p:txBody>
      </p:sp>
      <p:sp>
        <p:nvSpPr>
          <p:cNvPr id="3" name="מציין מיקום של מספר שקופית 2">
            <a:extLst>
              <a:ext uri="{FF2B5EF4-FFF2-40B4-BE49-F238E27FC236}">
                <a16:creationId xmlns:a16="http://schemas.microsoft.com/office/drawing/2014/main" xmlns="" id="{81258706-D8FB-4493-8EAC-CDCF1F2233C1}"/>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4</a:t>
            </a:fld>
            <a:endParaRPr lang="en-US" altLang="en-US">
              <a:solidFill>
                <a:srgbClr val="578963"/>
              </a:solidFill>
            </a:endParaRPr>
          </a:p>
        </p:txBody>
      </p:sp>
      <p:sp>
        <p:nvSpPr>
          <p:cNvPr id="7" name="TextBox 6">
            <a:extLst>
              <a:ext uri="{FF2B5EF4-FFF2-40B4-BE49-F238E27FC236}">
                <a16:creationId xmlns:a16="http://schemas.microsoft.com/office/drawing/2014/main" xmlns="" id="{97855C5B-9399-46C1-832D-FE50D68D87C9}"/>
              </a:ext>
            </a:extLst>
          </p:cNvPr>
          <p:cNvSpPr txBox="1"/>
          <p:nvPr/>
        </p:nvSpPr>
        <p:spPr>
          <a:xfrm>
            <a:off x="179512" y="920815"/>
            <a:ext cx="8731406" cy="769441"/>
          </a:xfrm>
          <a:prstGeom prst="rect">
            <a:avLst/>
          </a:prstGeom>
          <a:solidFill>
            <a:schemeClr val="bg1"/>
          </a:solidFill>
        </p:spPr>
        <p:txBody>
          <a:bodyPr wrap="square" rtlCol="0">
            <a:spAutoFit/>
          </a:bodyPr>
          <a:lstStyle/>
          <a:p>
            <a:pPr algn="ctr"/>
            <a:r>
              <a:rPr lang="en-US" sz="4400" dirty="0">
                <a:solidFill>
                  <a:srgbClr val="FF0000"/>
                </a:solidFill>
              </a:rPr>
              <a:t>Pre-implantation genetic diagnosis</a:t>
            </a:r>
            <a:endParaRPr lang="en-US" dirty="0">
              <a:solidFill>
                <a:srgbClr val="FF0000"/>
              </a:solidFill>
            </a:endParaRPr>
          </a:p>
        </p:txBody>
      </p:sp>
      <p:sp>
        <p:nvSpPr>
          <p:cNvPr id="4" name="TextBox 3">
            <a:extLst>
              <a:ext uri="{FF2B5EF4-FFF2-40B4-BE49-F238E27FC236}">
                <a16:creationId xmlns:a16="http://schemas.microsoft.com/office/drawing/2014/main" xmlns="" id="{B02AAC4C-6B51-468C-B2BC-8645B208BE81}"/>
              </a:ext>
            </a:extLst>
          </p:cNvPr>
          <p:cNvSpPr txBox="1"/>
          <p:nvPr/>
        </p:nvSpPr>
        <p:spPr>
          <a:xfrm>
            <a:off x="395536" y="1997839"/>
            <a:ext cx="8964488" cy="4524315"/>
          </a:xfrm>
          <a:prstGeom prst="rect">
            <a:avLst/>
          </a:prstGeom>
          <a:noFill/>
        </p:spPr>
        <p:txBody>
          <a:bodyPr wrap="square" rtlCol="0">
            <a:spAutoFit/>
          </a:bodyPr>
          <a:lstStyle/>
          <a:p>
            <a:pPr marL="571500" indent="-571500">
              <a:buFont typeface="Wingdings" panose="05000000000000000000" pitchFamily="2" charset="2"/>
              <a:buChar char="Ø"/>
            </a:pPr>
            <a:r>
              <a:rPr lang="en-US" sz="3600" dirty="0"/>
              <a:t>PGD is considered in a similar fashion to prenatal diagnosis. </a:t>
            </a:r>
          </a:p>
          <a:p>
            <a:pPr marL="571500" indent="-571500">
              <a:buFont typeface="Wingdings" panose="05000000000000000000" pitchFamily="2" charset="2"/>
              <a:buChar char="Ø"/>
            </a:pPr>
            <a:r>
              <a:rPr lang="en-US" sz="3600" dirty="0"/>
              <a:t>PGD refers to the genetic profiling of embryos prior to implantation. </a:t>
            </a:r>
          </a:p>
          <a:p>
            <a:pPr marL="571500" indent="-571500">
              <a:buFont typeface="Wingdings" panose="05000000000000000000" pitchFamily="2" charset="2"/>
              <a:buChar char="Ø"/>
            </a:pPr>
            <a:r>
              <a:rPr lang="en-US" sz="3600" dirty="0"/>
              <a:t>PGD is an adjunct to assisted reproductive technology, and requires in vitro fertilization (IVF) to obtain oocytes or embryos for evaluation.  </a:t>
            </a:r>
          </a:p>
        </p:txBody>
      </p:sp>
    </p:spTree>
    <p:extLst>
      <p:ext uri="{BB962C8B-B14F-4D97-AF65-F5344CB8AC3E}">
        <p14:creationId xmlns:p14="http://schemas.microsoft.com/office/powerpoint/2010/main" val="1994966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36682" y="518073"/>
            <a:ext cx="7772400" cy="1143000"/>
          </a:xfrm>
        </p:spPr>
        <p:txBody>
          <a:bodyPr/>
          <a:lstStyle/>
          <a:p>
            <a:pPr algn="ctr">
              <a:defRPr/>
            </a:pPr>
            <a:r>
              <a:rPr lang="en-US" altLang="he-IL" sz="6000" b="1" dirty="0">
                <a:solidFill>
                  <a:srgbClr val="2D6140"/>
                </a:solidFill>
                <a:effectLst>
                  <a:outerShdw blurRad="38100" dist="38100" dir="2700000" algn="tl">
                    <a:srgbClr val="000000"/>
                  </a:outerShdw>
                </a:effectLst>
              </a:rPr>
              <a:t>IVF cycle</a:t>
            </a:r>
            <a:endParaRPr lang="de-DE" altLang="he-IL" sz="6000" b="1" dirty="0">
              <a:solidFill>
                <a:srgbClr val="2D6140"/>
              </a:solidFill>
              <a:effectLst>
                <a:outerShdw blurRad="38100" dist="38100" dir="2700000" algn="tl">
                  <a:srgbClr val="000000"/>
                </a:outerShdw>
              </a:effectLst>
            </a:endParaRPr>
          </a:p>
        </p:txBody>
      </p:sp>
      <p:graphicFrame>
        <p:nvGraphicFramePr>
          <p:cNvPr id="64531" name="Object 19"/>
          <p:cNvGraphicFramePr>
            <a:graphicFrameLocks noGrp="1" noChangeAspect="1"/>
          </p:cNvGraphicFramePr>
          <p:nvPr>
            <p:ph sz="half" idx="1"/>
            <p:extLst/>
          </p:nvPr>
        </p:nvGraphicFramePr>
        <p:xfrm>
          <a:off x="839788" y="1528763"/>
          <a:ext cx="2151062" cy="1441450"/>
        </p:xfrm>
        <a:graphic>
          <a:graphicData uri="http://schemas.openxmlformats.org/presentationml/2006/ole">
            <mc:AlternateContent xmlns:mc="http://schemas.openxmlformats.org/markup-compatibility/2006">
              <mc:Choice xmlns:v="urn:schemas-microsoft-com:vml" Requires="v">
                <p:oleObj spid="_x0000_s35865" name="Photo Editor Photo" r:id="rId4" imgW="4466667" imgH="2991268" progId="MSPhotoEd.3">
                  <p:embed/>
                </p:oleObj>
              </mc:Choice>
              <mc:Fallback>
                <p:oleObj name="Photo Editor Photo" r:id="rId4" imgW="4466667" imgH="2991268" progId="MSPhotoEd.3">
                  <p:embed/>
                  <p:pic>
                    <p:nvPicPr>
                      <p:cNvPr id="64531" name="Object 1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1528763"/>
                        <a:ext cx="21510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8676" name="Group 3"/>
          <p:cNvGrpSpPr>
            <a:grpSpLocks/>
          </p:cNvGrpSpPr>
          <p:nvPr/>
        </p:nvGrpSpPr>
        <p:grpSpPr bwMode="auto">
          <a:xfrm>
            <a:off x="-828675" y="4886325"/>
            <a:ext cx="8012113" cy="752070"/>
            <a:chOff x="770" y="2758"/>
            <a:chExt cx="4616" cy="421"/>
          </a:xfrm>
        </p:grpSpPr>
        <p:sp>
          <p:nvSpPr>
            <p:cNvPr id="28695" name="Text Box 4"/>
            <p:cNvSpPr txBox="1">
              <a:spLocks noChangeArrowheads="1"/>
            </p:cNvSpPr>
            <p:nvPr/>
          </p:nvSpPr>
          <p:spPr bwMode="grayWhite">
            <a:xfrm>
              <a:off x="1296" y="3024"/>
              <a:ext cx="4090" cy="155"/>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ctr">
                <a:spcBef>
                  <a:spcPct val="0"/>
                </a:spcBef>
                <a:buClrTx/>
                <a:buFontTx/>
                <a:buNone/>
              </a:pPr>
              <a:r>
                <a:rPr kumimoji="0" lang="de-DE" altLang="he-IL" sz="1200">
                  <a:solidFill>
                    <a:srgbClr val="2D6140"/>
                  </a:solidFill>
                  <a:latin typeface="Arial Narrow" panose="020B0606020202030204" pitchFamily="34" charset="0"/>
                </a:rPr>
                <a:t>agonist administration</a:t>
              </a:r>
            </a:p>
          </p:txBody>
        </p:sp>
        <p:sp>
          <p:nvSpPr>
            <p:cNvPr id="28696" name="Text Box 5"/>
            <p:cNvSpPr txBox="1">
              <a:spLocks noChangeArrowheads="1"/>
            </p:cNvSpPr>
            <p:nvPr/>
          </p:nvSpPr>
          <p:spPr bwMode="grayWhite">
            <a:xfrm>
              <a:off x="3030" y="2758"/>
              <a:ext cx="2356" cy="155"/>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ctr">
                <a:spcBef>
                  <a:spcPct val="0"/>
                </a:spcBef>
                <a:buClrTx/>
                <a:buFontTx/>
                <a:buNone/>
              </a:pPr>
              <a:r>
                <a:rPr kumimoji="0" lang="de-DE" altLang="he-IL" sz="1200">
                  <a:solidFill>
                    <a:srgbClr val="2D6140"/>
                  </a:solidFill>
                  <a:latin typeface="Arial Narrow" panose="020B0606020202030204" pitchFamily="34" charset="0"/>
                </a:rPr>
                <a:t>gonadotropin administration</a:t>
              </a:r>
            </a:p>
          </p:txBody>
        </p:sp>
        <p:sp>
          <p:nvSpPr>
            <p:cNvPr id="28697" name="Text Box 6"/>
            <p:cNvSpPr txBox="1">
              <a:spLocks noChangeArrowheads="1"/>
            </p:cNvSpPr>
            <p:nvPr/>
          </p:nvSpPr>
          <p:spPr bwMode="grayWhite">
            <a:xfrm>
              <a:off x="770" y="2869"/>
              <a:ext cx="10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ctr">
                <a:spcBef>
                  <a:spcPct val="0"/>
                </a:spcBef>
                <a:buClrTx/>
                <a:buFontTx/>
                <a:buNone/>
              </a:pPr>
              <a:endParaRPr kumimoji="0" lang="de-DE" altLang="he-IL" sz="1600" b="0">
                <a:solidFill>
                  <a:srgbClr val="2D6140"/>
                </a:solidFill>
                <a:latin typeface="Arial Narrow" panose="020B0606020202030204" pitchFamily="34" charset="0"/>
              </a:endParaRPr>
            </a:p>
          </p:txBody>
        </p:sp>
      </p:grpSp>
      <p:grpSp>
        <p:nvGrpSpPr>
          <p:cNvPr id="28677" name="Group 7"/>
          <p:cNvGrpSpPr>
            <a:grpSpLocks/>
          </p:cNvGrpSpPr>
          <p:nvPr/>
        </p:nvGrpSpPr>
        <p:grpSpPr bwMode="auto">
          <a:xfrm>
            <a:off x="0" y="2617788"/>
            <a:ext cx="6708775" cy="745687"/>
            <a:chOff x="1064" y="1488"/>
            <a:chExt cx="4226" cy="417"/>
          </a:xfrm>
        </p:grpSpPr>
        <p:sp>
          <p:nvSpPr>
            <p:cNvPr id="28692" name="Text Box 8"/>
            <p:cNvSpPr txBox="1">
              <a:spLocks noChangeArrowheads="1"/>
            </p:cNvSpPr>
            <p:nvPr/>
          </p:nvSpPr>
          <p:spPr bwMode="grayWhite">
            <a:xfrm>
              <a:off x="4128" y="1488"/>
              <a:ext cx="1152" cy="155"/>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ctr">
                <a:spcBef>
                  <a:spcPct val="0"/>
                </a:spcBef>
                <a:buClrTx/>
                <a:buFontTx/>
                <a:buNone/>
              </a:pPr>
              <a:r>
                <a:rPr kumimoji="0" lang="de-DE" altLang="he-IL" sz="1200">
                  <a:solidFill>
                    <a:srgbClr val="2D6140"/>
                  </a:solidFill>
                  <a:latin typeface="Arial Narrow" panose="020B0606020202030204" pitchFamily="34" charset="0"/>
                </a:rPr>
                <a:t>antagonist administration</a:t>
              </a:r>
            </a:p>
          </p:txBody>
        </p:sp>
        <p:sp>
          <p:nvSpPr>
            <p:cNvPr id="28693" name="Text Box 9"/>
            <p:cNvSpPr txBox="1">
              <a:spLocks noChangeArrowheads="1"/>
            </p:cNvSpPr>
            <p:nvPr/>
          </p:nvSpPr>
          <p:spPr bwMode="grayWhite">
            <a:xfrm>
              <a:off x="3040" y="1750"/>
              <a:ext cx="2250" cy="155"/>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ctr">
                <a:spcBef>
                  <a:spcPct val="0"/>
                </a:spcBef>
                <a:buClrTx/>
                <a:buFontTx/>
                <a:buNone/>
              </a:pPr>
              <a:r>
                <a:rPr kumimoji="0" lang="de-DE" altLang="he-IL" sz="1200">
                  <a:solidFill>
                    <a:srgbClr val="2D6140"/>
                  </a:solidFill>
                  <a:latin typeface="Arial Narrow" panose="020B0606020202030204" pitchFamily="34" charset="0"/>
                </a:rPr>
                <a:t>gonadotropin administration</a:t>
              </a:r>
            </a:p>
          </p:txBody>
        </p:sp>
        <p:sp>
          <p:nvSpPr>
            <p:cNvPr id="28694" name="Text Box 10"/>
            <p:cNvSpPr txBox="1">
              <a:spLocks noChangeArrowheads="1"/>
            </p:cNvSpPr>
            <p:nvPr/>
          </p:nvSpPr>
          <p:spPr bwMode="grayWhite">
            <a:xfrm>
              <a:off x="1064" y="1538"/>
              <a:ext cx="116"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r">
                <a:spcBef>
                  <a:spcPct val="0"/>
                </a:spcBef>
                <a:buClrTx/>
                <a:buFontTx/>
                <a:buNone/>
              </a:pPr>
              <a:endParaRPr kumimoji="0" lang="de-DE" altLang="he-IL" sz="1600" b="0">
                <a:solidFill>
                  <a:srgbClr val="2D6140"/>
                </a:solidFill>
              </a:endParaRPr>
            </a:p>
          </p:txBody>
        </p:sp>
      </p:grpSp>
      <p:sp>
        <p:nvSpPr>
          <p:cNvPr id="28678" name="Line 11"/>
          <p:cNvSpPr>
            <a:spLocks noChangeShapeType="1"/>
          </p:cNvSpPr>
          <p:nvPr/>
        </p:nvSpPr>
        <p:spPr bwMode="grayWhite">
          <a:xfrm>
            <a:off x="323850" y="6588125"/>
            <a:ext cx="2667000" cy="0"/>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a:solidFill>
                <a:srgbClr val="2D6140"/>
              </a:solidFill>
            </a:endParaRPr>
          </a:p>
        </p:txBody>
      </p:sp>
      <p:sp>
        <p:nvSpPr>
          <p:cNvPr id="28679" name="Line 12"/>
          <p:cNvSpPr>
            <a:spLocks noChangeShapeType="1"/>
          </p:cNvSpPr>
          <p:nvPr/>
        </p:nvSpPr>
        <p:spPr bwMode="grayWhite">
          <a:xfrm>
            <a:off x="3419475" y="6588125"/>
            <a:ext cx="3810000" cy="0"/>
          </a:xfrm>
          <a:prstGeom prst="line">
            <a:avLst/>
          </a:prstGeom>
          <a:noFill/>
          <a:ln w="1270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a:solidFill>
                <a:srgbClr val="2D6140"/>
              </a:solidFill>
            </a:endParaRPr>
          </a:p>
        </p:txBody>
      </p:sp>
      <p:sp>
        <p:nvSpPr>
          <p:cNvPr id="64525" name="Text Box 13"/>
          <p:cNvSpPr txBox="1">
            <a:spLocks noChangeArrowheads="1"/>
          </p:cNvSpPr>
          <p:nvPr/>
        </p:nvSpPr>
        <p:spPr bwMode="grayWhite">
          <a:xfrm>
            <a:off x="400050" y="6183313"/>
            <a:ext cx="1928813" cy="379412"/>
          </a:xfrm>
          <a:prstGeom prst="rect">
            <a:avLst/>
          </a:prstGeom>
          <a:noFill/>
          <a:ln w="12700">
            <a:solidFill>
              <a:schemeClr val="tx1"/>
            </a:solidFill>
            <a:miter lim="800000"/>
            <a:headEnd/>
            <a:tailEnd/>
          </a:ln>
          <a:effectLst/>
        </p:spPr>
        <p:txBody>
          <a:bodyPr wrap="none">
            <a:spAutoFit/>
          </a:bodyPr>
          <a:lstStyle/>
          <a:p>
            <a:pPr algn="ctr">
              <a:defRPr/>
            </a:pPr>
            <a:r>
              <a:rPr lang="de-DE" altLang="he-IL" sz="1800">
                <a:solidFill>
                  <a:srgbClr val="2D6140"/>
                </a:solidFill>
                <a:effectLst>
                  <a:outerShdw blurRad="38100" dist="38100" dir="2700000" algn="tl">
                    <a:srgbClr val="000000"/>
                  </a:outerShdw>
                </a:effectLst>
                <a:latin typeface="Arial Narrow" pitchFamily="34" charset="0"/>
                <a:ea typeface="Times New Roman (Hebrew)" charset="0"/>
                <a:cs typeface="Times New Roman (Hebrew)" charset="0"/>
              </a:rPr>
              <a:t>pre-treatment cycle</a:t>
            </a:r>
          </a:p>
        </p:txBody>
      </p:sp>
      <p:sp>
        <p:nvSpPr>
          <p:cNvPr id="64526" name="Text Box 14"/>
          <p:cNvSpPr txBox="1">
            <a:spLocks noChangeArrowheads="1"/>
          </p:cNvSpPr>
          <p:nvPr/>
        </p:nvSpPr>
        <p:spPr bwMode="grayWhite">
          <a:xfrm>
            <a:off x="4441825" y="6183313"/>
            <a:ext cx="1574800" cy="379412"/>
          </a:xfrm>
          <a:prstGeom prst="rect">
            <a:avLst/>
          </a:prstGeom>
          <a:noFill/>
          <a:ln w="12700">
            <a:solidFill>
              <a:schemeClr val="tx1"/>
            </a:solidFill>
            <a:miter lim="800000"/>
            <a:headEnd/>
            <a:tailEnd/>
          </a:ln>
          <a:effectLst/>
        </p:spPr>
        <p:txBody>
          <a:bodyPr wrap="none">
            <a:spAutoFit/>
          </a:bodyPr>
          <a:lstStyle/>
          <a:p>
            <a:pPr algn="ctr">
              <a:defRPr/>
            </a:pPr>
            <a:r>
              <a:rPr lang="de-DE" altLang="he-IL" sz="1800" dirty="0">
                <a:solidFill>
                  <a:srgbClr val="2D6140"/>
                </a:solidFill>
                <a:effectLst>
                  <a:outerShdw blurRad="38100" dist="38100" dir="2700000" algn="tl">
                    <a:srgbClr val="000000"/>
                  </a:outerShdw>
                </a:effectLst>
                <a:latin typeface="Arial Narrow" pitchFamily="34" charset="0"/>
                <a:ea typeface="Times New Roman (Hebrew)" charset="0"/>
                <a:cs typeface="Times New Roman (Hebrew)" charset="0"/>
              </a:rPr>
              <a:t>treatment cycle</a:t>
            </a:r>
          </a:p>
        </p:txBody>
      </p:sp>
      <p:sp>
        <p:nvSpPr>
          <p:cNvPr id="28682" name="Line 15"/>
          <p:cNvSpPr>
            <a:spLocks noChangeShapeType="1"/>
          </p:cNvSpPr>
          <p:nvPr/>
        </p:nvSpPr>
        <p:spPr bwMode="auto">
          <a:xfrm flipH="1" flipV="1">
            <a:off x="7164388" y="2420938"/>
            <a:ext cx="71437" cy="3313112"/>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D6140"/>
              </a:solidFill>
            </a:endParaRPr>
          </a:p>
        </p:txBody>
      </p:sp>
      <p:sp>
        <p:nvSpPr>
          <p:cNvPr id="28683" name="Text Box 16"/>
          <p:cNvSpPr txBox="1">
            <a:spLocks noChangeArrowheads="1"/>
          </p:cNvSpPr>
          <p:nvPr/>
        </p:nvSpPr>
        <p:spPr bwMode="auto">
          <a:xfrm>
            <a:off x="6526213" y="1985963"/>
            <a:ext cx="935037" cy="400110"/>
          </a:xfrm>
          <a:prstGeom prst="rect">
            <a:avLst/>
          </a:prstGeom>
          <a:noFill/>
          <a:ln w="38100" cmpd="dbl">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spcBef>
                <a:spcPct val="50000"/>
              </a:spcBef>
              <a:buClrTx/>
              <a:buFontTx/>
              <a:buNone/>
            </a:pPr>
            <a:r>
              <a:rPr kumimoji="0" lang="en-US" altLang="he-IL" sz="2000">
                <a:solidFill>
                  <a:srgbClr val="2D6140"/>
                </a:solidFill>
                <a:latin typeface="Times New Roman (Hebrew)" pitchFamily="18" charset="0"/>
              </a:rPr>
              <a:t>hCG</a:t>
            </a:r>
          </a:p>
        </p:txBody>
      </p:sp>
      <p:sp>
        <p:nvSpPr>
          <p:cNvPr id="28684" name="Line 17"/>
          <p:cNvSpPr>
            <a:spLocks noChangeShapeType="1"/>
          </p:cNvSpPr>
          <p:nvPr/>
        </p:nvSpPr>
        <p:spPr bwMode="auto">
          <a:xfrm flipH="1" flipV="1">
            <a:off x="7812088" y="1916113"/>
            <a:ext cx="71437" cy="3817937"/>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D6140"/>
              </a:solidFill>
            </a:endParaRPr>
          </a:p>
        </p:txBody>
      </p:sp>
      <p:sp>
        <p:nvSpPr>
          <p:cNvPr id="28685" name="Text Box 18"/>
          <p:cNvSpPr txBox="1">
            <a:spLocks noChangeArrowheads="1"/>
          </p:cNvSpPr>
          <p:nvPr/>
        </p:nvSpPr>
        <p:spPr bwMode="auto">
          <a:xfrm>
            <a:off x="7346950" y="1462088"/>
            <a:ext cx="863600" cy="40011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spcBef>
                <a:spcPct val="50000"/>
              </a:spcBef>
              <a:buClrTx/>
              <a:buFontTx/>
              <a:buNone/>
            </a:pPr>
            <a:r>
              <a:rPr kumimoji="0" lang="en-US" altLang="he-IL" sz="2000">
                <a:solidFill>
                  <a:srgbClr val="2D6140"/>
                </a:solidFill>
                <a:latin typeface="Times New Roman (Hebrew)" pitchFamily="18" charset="0"/>
              </a:rPr>
              <a:t>OPU</a:t>
            </a:r>
          </a:p>
        </p:txBody>
      </p:sp>
      <p:pic>
        <p:nvPicPr>
          <p:cNvPr id="32791" name="Picture 25" descr="P10100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5550" y="1533525"/>
            <a:ext cx="19621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Line 29"/>
          <p:cNvSpPr>
            <a:spLocks noChangeShapeType="1"/>
          </p:cNvSpPr>
          <p:nvPr/>
        </p:nvSpPr>
        <p:spPr bwMode="auto">
          <a:xfrm flipH="1" flipV="1">
            <a:off x="8388350" y="2617788"/>
            <a:ext cx="71438" cy="3116262"/>
          </a:xfrm>
          <a:prstGeom prst="line">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2D6140"/>
              </a:solidFill>
            </a:endParaRPr>
          </a:p>
        </p:txBody>
      </p:sp>
      <p:sp>
        <p:nvSpPr>
          <p:cNvPr id="28688" name="Text Box 30"/>
          <p:cNvSpPr txBox="1">
            <a:spLocks noChangeArrowheads="1"/>
          </p:cNvSpPr>
          <p:nvPr/>
        </p:nvSpPr>
        <p:spPr bwMode="auto">
          <a:xfrm>
            <a:off x="7956550" y="2090738"/>
            <a:ext cx="863600" cy="400110"/>
          </a:xfrm>
          <a:prstGeom prst="rect">
            <a:avLst/>
          </a:prstGeom>
          <a:solidFill>
            <a:srgbClr val="FFFFFF"/>
          </a:solidFill>
          <a:ln w="57150">
            <a:solidFill>
              <a:srgbClr val="FFFFFF"/>
            </a:solidFill>
            <a:miter lim="800000"/>
            <a:headEnd/>
            <a:tailEnd/>
          </a:ln>
        </p:spPr>
        <p:txBody>
          <a:bodyPr>
            <a:spAutoFit/>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spcBef>
                <a:spcPct val="50000"/>
              </a:spcBef>
              <a:buClrTx/>
              <a:buFontTx/>
              <a:buNone/>
            </a:pPr>
            <a:r>
              <a:rPr kumimoji="0" lang="en-US" altLang="he-IL" sz="2000">
                <a:solidFill>
                  <a:srgbClr val="2D6140"/>
                </a:solidFill>
                <a:latin typeface="Times New Roman (Hebrew)" pitchFamily="18" charset="0"/>
              </a:rPr>
              <a:t>  ET</a:t>
            </a:r>
          </a:p>
        </p:txBody>
      </p:sp>
      <p:pic>
        <p:nvPicPr>
          <p:cNvPr id="64545" name="Picture 33" descr="עובר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725" y="3355975"/>
            <a:ext cx="2560638"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7625" y="3429000"/>
            <a:ext cx="1965325"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8363" y="1511300"/>
            <a:ext cx="16256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626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4545"/>
                                        </p:tgtEl>
                                        <p:attrNameLst>
                                          <p:attrName>style.visibility</p:attrName>
                                        </p:attrNameLst>
                                      </p:cBhvr>
                                      <p:to>
                                        <p:strVal val="visible"/>
                                      </p:to>
                                    </p:set>
                                    <p:anim calcmode="lin" valueType="num">
                                      <p:cBhvr additive="base">
                                        <p:cTn id="21" dur="500" fill="hold"/>
                                        <p:tgtEl>
                                          <p:spTgt spid="64545"/>
                                        </p:tgtEl>
                                        <p:attrNameLst>
                                          <p:attrName>ppt_x</p:attrName>
                                        </p:attrNameLst>
                                      </p:cBhvr>
                                      <p:tavLst>
                                        <p:tav tm="0">
                                          <p:val>
                                            <p:strVal val="#ppt_x"/>
                                          </p:val>
                                        </p:tav>
                                        <p:tav tm="100000">
                                          <p:val>
                                            <p:strVal val="#ppt_x"/>
                                          </p:val>
                                        </p:tav>
                                      </p:tavLst>
                                    </p:anim>
                                    <p:anim calcmode="lin" valueType="num">
                                      <p:cBhvr additive="base">
                                        <p:cTn id="22" dur="500" fill="hold"/>
                                        <p:tgtEl>
                                          <p:spTgt spid="645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BB60C97-D46D-41CA-A130-3012FBA0E840}"/>
              </a:ext>
            </a:extLst>
          </p:cNvPr>
          <p:cNvSpPr>
            <a:spLocks noGrp="1"/>
          </p:cNvSpPr>
          <p:nvPr>
            <p:ph type="title"/>
          </p:nvPr>
        </p:nvSpPr>
        <p:spPr>
          <a:xfrm>
            <a:off x="757808" y="1149350"/>
            <a:ext cx="7772400" cy="1143000"/>
          </a:xfrm>
        </p:spPr>
        <p:txBody>
          <a:bodyPr/>
          <a:lstStyle/>
          <a:p>
            <a:r>
              <a:rPr lang="en-US" sz="6600" b="1" dirty="0">
                <a:effectLst>
                  <a:outerShdw blurRad="38100" dist="38100" dir="2700000" algn="tl">
                    <a:srgbClr val="000000">
                      <a:alpha val="43137"/>
                    </a:srgbClr>
                  </a:outerShdw>
                </a:effectLst>
              </a:rPr>
              <a:t>Fertilization</a:t>
            </a:r>
          </a:p>
        </p:txBody>
      </p:sp>
      <p:sp>
        <p:nvSpPr>
          <p:cNvPr id="6" name="מציין מיקום של מספר שקופית 5">
            <a:extLst>
              <a:ext uri="{FF2B5EF4-FFF2-40B4-BE49-F238E27FC236}">
                <a16:creationId xmlns:a16="http://schemas.microsoft.com/office/drawing/2014/main" xmlns="" id="{076638F9-9A72-498B-BED1-A85100DF49D0}"/>
              </a:ext>
            </a:extLst>
          </p:cNvPr>
          <p:cNvSpPr>
            <a:spLocks noGrp="1"/>
          </p:cNvSpPr>
          <p:nvPr>
            <p:ph type="sldNum" sz="quarter" idx="12"/>
          </p:nvPr>
        </p:nvSpPr>
        <p:spPr/>
        <p:txBody>
          <a:bodyPr/>
          <a:lstStyle/>
          <a:p>
            <a:pPr>
              <a:defRPr/>
            </a:pPr>
            <a:fld id="{881CDAA2-DB70-46B7-B4CE-5CE20AD0F308}" type="slidenum">
              <a:rPr lang="he-IL" altLang="en-US" smtClean="0"/>
              <a:pPr>
                <a:defRPr/>
              </a:pPr>
              <a:t>6</a:t>
            </a:fld>
            <a:endParaRPr lang="en-US" altLang="en-US"/>
          </a:p>
        </p:txBody>
      </p:sp>
      <p:pic>
        <p:nvPicPr>
          <p:cNvPr id="8" name="Picture 3" descr="w02_infertility5">
            <a:extLst>
              <a:ext uri="{FF2B5EF4-FFF2-40B4-BE49-F238E27FC236}">
                <a16:creationId xmlns:a16="http://schemas.microsoft.com/office/drawing/2014/main" xmlns="" id="{F3FDBD05-D089-4ED9-B3BE-E3B2762F2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718050"/>
            <a:ext cx="91440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BE164052-DC11-4577-AC3E-6024FBCA9319}"/>
              </a:ext>
            </a:extLst>
          </p:cNvPr>
          <p:cNvSpPr txBox="1"/>
          <p:nvPr/>
        </p:nvSpPr>
        <p:spPr>
          <a:xfrm>
            <a:off x="611560" y="2234372"/>
            <a:ext cx="1773052" cy="1938992"/>
          </a:xfrm>
          <a:prstGeom prst="rect">
            <a:avLst/>
          </a:prstGeom>
          <a:noFill/>
        </p:spPr>
        <p:txBody>
          <a:bodyPr wrap="square" rtlCol="0">
            <a:spAutoFit/>
          </a:bodyPr>
          <a:lstStyle/>
          <a:p>
            <a:r>
              <a:rPr lang="en-US" dirty="0"/>
              <a:t>IVF</a:t>
            </a:r>
            <a:endParaRPr lang="he-IL" dirty="0"/>
          </a:p>
          <a:p>
            <a:endParaRPr lang="he-IL" dirty="0"/>
          </a:p>
          <a:p>
            <a:r>
              <a:rPr lang="en-US" dirty="0"/>
              <a:t>ICSI</a:t>
            </a:r>
          </a:p>
        </p:txBody>
      </p:sp>
      <p:sp>
        <p:nvSpPr>
          <p:cNvPr id="10" name="חץ: ימינה 9">
            <a:extLst>
              <a:ext uri="{FF2B5EF4-FFF2-40B4-BE49-F238E27FC236}">
                <a16:creationId xmlns:a16="http://schemas.microsoft.com/office/drawing/2014/main" xmlns="" id="{B51484D9-9DD2-48B7-9489-F53C90AE8D92}"/>
              </a:ext>
            </a:extLst>
          </p:cNvPr>
          <p:cNvSpPr/>
          <p:nvPr/>
        </p:nvSpPr>
        <p:spPr>
          <a:xfrm>
            <a:off x="2026024" y="2420471"/>
            <a:ext cx="573741" cy="26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חץ: למטה 10">
            <a:extLst>
              <a:ext uri="{FF2B5EF4-FFF2-40B4-BE49-F238E27FC236}">
                <a16:creationId xmlns:a16="http://schemas.microsoft.com/office/drawing/2014/main" xmlns="" id="{762CB233-912E-498F-86AD-62EF8A78F6D3}"/>
              </a:ext>
            </a:extLst>
          </p:cNvPr>
          <p:cNvSpPr/>
          <p:nvPr/>
        </p:nvSpPr>
        <p:spPr>
          <a:xfrm>
            <a:off x="1093694" y="4101648"/>
            <a:ext cx="215153" cy="392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ggsprm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39987" y="2156554"/>
            <a:ext cx="3015403" cy="2261552"/>
          </a:xfrm>
          <a:prstGeom prst="rect">
            <a:avLst/>
          </a:prstGeom>
        </p:spPr>
      </p:pic>
    </p:spTree>
    <p:extLst>
      <p:ext uri="{BB962C8B-B14F-4D97-AF65-F5344CB8AC3E}">
        <p14:creationId xmlns:p14="http://schemas.microsoft.com/office/powerpoint/2010/main" val="853649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2CELL_2">
            <a:extLst>
              <a:ext uri="{FF2B5EF4-FFF2-40B4-BE49-F238E27FC236}">
                <a16:creationId xmlns:a16="http://schemas.microsoft.com/office/drawing/2014/main" xmlns="" id="{4055FF8B-83D8-4B40-9115-935CE784E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969" y="932329"/>
            <a:ext cx="1562559" cy="127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8CELL">
            <a:extLst>
              <a:ext uri="{FF2B5EF4-FFF2-40B4-BE49-F238E27FC236}">
                <a16:creationId xmlns:a16="http://schemas.microsoft.com/office/drawing/2014/main" xmlns="" id="{EAF7FCEF-11FD-429F-9E58-2FFBAE73B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923" y="932329"/>
            <a:ext cx="1562559" cy="1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613" name="Object 5">
            <a:extLst>
              <a:ext uri="{FF2B5EF4-FFF2-40B4-BE49-F238E27FC236}">
                <a16:creationId xmlns:a16="http://schemas.microsoft.com/office/drawing/2014/main" xmlns="" id="{CFFA0CD8-01EE-4C2E-8109-B468ECC5CD77}"/>
              </a:ext>
            </a:extLst>
          </p:cNvPr>
          <p:cNvGraphicFramePr>
            <a:graphicFrameLocks noChangeAspect="1"/>
          </p:cNvGraphicFramePr>
          <p:nvPr>
            <p:extLst>
              <p:ext uri="{D42A27DB-BD31-4B8C-83A1-F6EECF244321}">
                <p14:modId xmlns:p14="http://schemas.microsoft.com/office/powerpoint/2010/main" val="1216095341"/>
              </p:ext>
            </p:extLst>
          </p:nvPr>
        </p:nvGraphicFramePr>
        <p:xfrm>
          <a:off x="5124456" y="932329"/>
          <a:ext cx="1179512" cy="1277471"/>
        </p:xfrm>
        <a:graphic>
          <a:graphicData uri="http://schemas.openxmlformats.org/presentationml/2006/ole">
            <mc:AlternateContent xmlns:mc="http://schemas.openxmlformats.org/markup-compatibility/2006">
              <mc:Choice xmlns:v="urn:schemas-microsoft-com:vml" Requires="v">
                <p:oleObj spid="_x0000_s36889" name="Photo Editor Photo" r:id="rId7" imgW="5714286" imgH="6620799" progId="MSPhotoEd.3">
                  <p:embed/>
                </p:oleObj>
              </mc:Choice>
              <mc:Fallback>
                <p:oleObj name="Photo Editor Photo" r:id="rId7" imgW="5714286" imgH="6620799" progId="MSPhotoEd.3">
                  <p:embed/>
                  <p:pic>
                    <p:nvPicPr>
                      <p:cNvPr id="68613" name="Object 5">
                        <a:extLst>
                          <a:ext uri="{FF2B5EF4-FFF2-40B4-BE49-F238E27FC236}">
                            <a16:creationId xmlns:a16="http://schemas.microsoft.com/office/drawing/2014/main" xmlns="" id="{CFFA0CD8-01EE-4C2E-8109-B468ECC5CD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3262" b="3262"/>
                      <a:stretch>
                        <a:fillRect/>
                      </a:stretch>
                    </p:blipFill>
                    <p:spPr bwMode="auto">
                      <a:xfrm>
                        <a:off x="5124456" y="932329"/>
                        <a:ext cx="1179512" cy="1277471"/>
                      </a:xfrm>
                      <a:prstGeom prst="rect">
                        <a:avLst/>
                      </a:prstGeom>
                      <a:noFill/>
                      <a:ln>
                        <a:noFill/>
                      </a:ln>
                      <a:effectLst/>
                      <a:extLst/>
                    </p:spPr>
                  </p:pic>
                </p:oleObj>
              </mc:Fallback>
            </mc:AlternateContent>
          </a:graphicData>
        </a:graphic>
      </p:graphicFrame>
      <p:pic>
        <p:nvPicPr>
          <p:cNvPr id="68617" name="Picture 9" descr="בלסטוציסט1">
            <a:extLst>
              <a:ext uri="{FF2B5EF4-FFF2-40B4-BE49-F238E27FC236}">
                <a16:creationId xmlns:a16="http://schemas.microsoft.com/office/drawing/2014/main" xmlns="" id="{6083CBE9-971E-4459-AFB9-42A025F00E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22" y="990600"/>
            <a:ext cx="1295400" cy="123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WordArt 11">
            <a:extLst>
              <a:ext uri="{FF2B5EF4-FFF2-40B4-BE49-F238E27FC236}">
                <a16:creationId xmlns:a16="http://schemas.microsoft.com/office/drawing/2014/main" xmlns="" id="{FED96DF6-8241-4C87-93E9-A8EE8E222D8F}"/>
              </a:ext>
            </a:extLst>
          </p:cNvPr>
          <p:cNvSpPr>
            <a:spLocks noChangeArrowheads="1" noChangeShapeType="1" noTextEdit="1"/>
          </p:cNvSpPr>
          <p:nvPr/>
        </p:nvSpPr>
        <p:spPr bwMode="auto">
          <a:xfrm>
            <a:off x="304800" y="990600"/>
            <a:ext cx="1295400" cy="1219200"/>
          </a:xfrm>
          <a:prstGeom prst="rect">
            <a:avLst/>
          </a:prstGeom>
        </p:spPr>
        <p:txBody>
          <a:bodyPr wrap="none" fromWordArt="1">
            <a:prstTxWarp prst="textFadeUp">
              <a:avLst>
                <a:gd name="adj" fmla="val 9991"/>
              </a:avLst>
            </a:prstTxWarp>
          </a:bodyPr>
          <a:lstStyle/>
          <a:p>
            <a:pPr algn="ctr" rtl="0"/>
            <a:r>
              <a:rPr lang="en-US" sz="3600" kern="10" dirty="0">
                <a:ln w="1905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panose="020B0604020202020204" pitchFamily="34" charset="0"/>
                <a:cs typeface="Arial" panose="020B0604020202020204" pitchFamily="34" charset="0"/>
              </a:rPr>
              <a:t>IVF</a:t>
            </a:r>
          </a:p>
        </p:txBody>
      </p:sp>
      <p:pic>
        <p:nvPicPr>
          <p:cNvPr id="68621" name="Picture 15" descr="זיגוטה">
            <a:extLst>
              <a:ext uri="{FF2B5EF4-FFF2-40B4-BE49-F238E27FC236}">
                <a16:creationId xmlns:a16="http://schemas.microsoft.com/office/drawing/2014/main" xmlns="" id="{3D2D046B-3BBE-4D7E-AFFA-1F88F2BCDD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6529" y="932329"/>
            <a:ext cx="1277471" cy="127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lastocyst HD.wmv">
            <a:hlinkClick r:id="" action="ppaction://media"/>
            <a:extLst>
              <a:ext uri="{FF2B5EF4-FFF2-40B4-BE49-F238E27FC236}">
                <a16:creationId xmlns:a16="http://schemas.microsoft.com/office/drawing/2014/main" xmlns="" id="{01319A6F-17F3-4EED-8A3D-FDD5E69B25D5}"/>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045773" y="2319899"/>
            <a:ext cx="5820755" cy="4656604"/>
          </a:xfrm>
          <a:prstGeom prst="rect">
            <a:avLst/>
          </a:prstGeom>
        </p:spPr>
      </p:pic>
    </p:spTree>
    <p:extLst>
      <p:ext uri="{BB962C8B-B14F-4D97-AF65-F5344CB8AC3E}">
        <p14:creationId xmlns:p14="http://schemas.microsoft.com/office/powerpoint/2010/main" val="285378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Espace réservé du pied de page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defRPr sz="4000" b="1">
                <a:solidFill>
                  <a:schemeClr val="tx1"/>
                </a:solidFill>
                <a:latin typeface="Times New Roman (Hebrew)" pitchFamily="18" charset="0"/>
              </a:defRPr>
            </a:lvl1pPr>
            <a:lvl2pPr marL="742950" indent="-285750" algn="l" rtl="0" eaLnBrk="0" hangingPunct="0">
              <a:defRPr sz="4000" b="1">
                <a:solidFill>
                  <a:schemeClr val="tx1"/>
                </a:solidFill>
                <a:latin typeface="Times New Roman (Hebrew)" pitchFamily="18" charset="0"/>
              </a:defRPr>
            </a:lvl2pPr>
            <a:lvl3pPr marL="1143000" indent="-228600" algn="l" rtl="0" eaLnBrk="0" hangingPunct="0">
              <a:defRPr sz="4000" b="1">
                <a:solidFill>
                  <a:schemeClr val="tx1"/>
                </a:solidFill>
                <a:latin typeface="Times New Roman (Hebrew)" pitchFamily="18" charset="0"/>
              </a:defRPr>
            </a:lvl3pPr>
            <a:lvl4pPr marL="1600200" indent="-228600" algn="l" rtl="0" eaLnBrk="0" hangingPunct="0">
              <a:defRPr sz="4000" b="1">
                <a:solidFill>
                  <a:schemeClr val="tx1"/>
                </a:solidFill>
                <a:latin typeface="Times New Roman (Hebrew)" pitchFamily="18" charset="0"/>
              </a:defRPr>
            </a:lvl4pPr>
            <a:lvl5pPr marL="2057400" indent="-228600" algn="l" rtl="0" eaLnBrk="0" hangingPunct="0">
              <a:defRPr sz="4000" b="1">
                <a:solidFill>
                  <a:schemeClr val="tx1"/>
                </a:solidFill>
                <a:latin typeface="Times New Roman (Hebrew)" pitchFamily="18" charset="0"/>
              </a:defRPr>
            </a:lvl5pPr>
            <a:lvl6pPr marL="2514600" indent="-228600" algn="l" rtl="0" eaLnBrk="0" fontAlgn="base" hangingPunct="0">
              <a:spcBef>
                <a:spcPct val="0"/>
              </a:spcBef>
              <a:spcAft>
                <a:spcPct val="0"/>
              </a:spcAft>
              <a:defRPr sz="4000" b="1">
                <a:solidFill>
                  <a:schemeClr val="tx1"/>
                </a:solidFill>
                <a:latin typeface="Times New Roman (Hebrew)" pitchFamily="18" charset="0"/>
              </a:defRPr>
            </a:lvl6pPr>
            <a:lvl7pPr marL="2971800" indent="-228600" algn="l" rtl="0" eaLnBrk="0" fontAlgn="base" hangingPunct="0">
              <a:spcBef>
                <a:spcPct val="0"/>
              </a:spcBef>
              <a:spcAft>
                <a:spcPct val="0"/>
              </a:spcAft>
              <a:defRPr sz="4000" b="1">
                <a:solidFill>
                  <a:schemeClr val="tx1"/>
                </a:solidFill>
                <a:latin typeface="Times New Roman (Hebrew)" pitchFamily="18" charset="0"/>
              </a:defRPr>
            </a:lvl7pPr>
            <a:lvl8pPr marL="3429000" indent="-228600" algn="l" rtl="0" eaLnBrk="0" fontAlgn="base" hangingPunct="0">
              <a:spcBef>
                <a:spcPct val="0"/>
              </a:spcBef>
              <a:spcAft>
                <a:spcPct val="0"/>
              </a:spcAft>
              <a:defRPr sz="4000" b="1">
                <a:solidFill>
                  <a:schemeClr val="tx1"/>
                </a:solidFill>
                <a:latin typeface="Times New Roman (Hebrew)" pitchFamily="18" charset="0"/>
              </a:defRPr>
            </a:lvl8pPr>
            <a:lvl9pPr marL="3886200" indent="-228600" algn="l" rtl="0" eaLnBrk="0" fontAlgn="base" hangingPunct="0">
              <a:spcBef>
                <a:spcPct val="0"/>
              </a:spcBef>
              <a:spcAft>
                <a:spcPct val="0"/>
              </a:spcAft>
              <a:defRPr sz="4000" b="1">
                <a:solidFill>
                  <a:schemeClr val="tx1"/>
                </a:solidFill>
                <a:latin typeface="Times New Roman (Hebrew)" pitchFamily="18" charset="0"/>
              </a:defRPr>
            </a:lvl9pPr>
          </a:lstStyle>
          <a:p>
            <a:pPr algn="ctr">
              <a:defRPr/>
            </a:pPr>
            <a:endParaRPr lang="en-US" altLang="en-US" sz="1400" b="0">
              <a:solidFill>
                <a:schemeClr val="bg2"/>
              </a:solidFill>
            </a:endParaRPr>
          </a:p>
        </p:txBody>
      </p:sp>
      <p:sp>
        <p:nvSpPr>
          <p:cNvPr id="14349" name="Espace réservé du numéro de diapositive 3"/>
          <p:cNvSpPr>
            <a:spLocks noGrp="1"/>
          </p:cNvSpPr>
          <p:nvPr>
            <p:ph type="sldNum" sz="quarter" idx="12"/>
          </p:nvPr>
        </p:nvSpPr>
        <p:spPr>
          <a:xfrm>
            <a:off x="2743419" y="6356350"/>
            <a:ext cx="43204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spcBef>
                <a:spcPct val="50000"/>
              </a:spcBef>
              <a:buClrTx/>
              <a:buFontTx/>
              <a:buNone/>
            </a:pPr>
            <a:fld id="{B91FEE9F-D2EA-446F-A7F6-8E6E27E1FDDA}" type="slidenum">
              <a:rPr kumimoji="0" lang="he-IL" altLang="en-US" sz="1400" smtClean="0">
                <a:solidFill>
                  <a:schemeClr val="bg2"/>
                </a:solidFill>
                <a:latin typeface="Times New Roman (Hebrew)" pitchFamily="18" charset="0"/>
              </a:rPr>
              <a:pPr>
                <a:spcBef>
                  <a:spcPct val="50000"/>
                </a:spcBef>
                <a:buClrTx/>
                <a:buFontTx/>
                <a:buNone/>
              </a:pPr>
              <a:t>8</a:t>
            </a:fld>
            <a:endParaRPr kumimoji="0" lang="en-US" altLang="en-US" sz="1400">
              <a:solidFill>
                <a:schemeClr val="bg2"/>
              </a:solidFill>
              <a:latin typeface="Times New Roman (Hebrew)" pitchFamily="18" charset="0"/>
            </a:endParaRPr>
          </a:p>
        </p:txBody>
      </p:sp>
      <p:pic>
        <p:nvPicPr>
          <p:cNvPr id="16" name="Picture 1">
            <a:extLst>
              <a:ext uri="{FF2B5EF4-FFF2-40B4-BE49-F238E27FC236}">
                <a16:creationId xmlns:a16="http://schemas.microsoft.com/office/drawing/2014/main" xmlns="" id="{D69F8F69-343E-4835-90C8-C223C1F078A3}"/>
              </a:ext>
            </a:extLst>
          </p:cNvPr>
          <p:cNvPicPr>
            <a:picLocks noChangeAspect="1"/>
          </p:cNvPicPr>
          <p:nvPr/>
        </p:nvPicPr>
        <p:blipFill>
          <a:blip r:embed="rId3"/>
          <a:stretch>
            <a:fillRect/>
          </a:stretch>
        </p:blipFill>
        <p:spPr>
          <a:xfrm>
            <a:off x="2743419" y="920161"/>
            <a:ext cx="6264757" cy="2741916"/>
          </a:xfrm>
          <a:prstGeom prst="rect">
            <a:avLst/>
          </a:prstGeom>
          <a:solidFill>
            <a:srgbClr val="FFFFFF"/>
          </a:solidFill>
        </p:spPr>
      </p:pic>
      <p:pic>
        <p:nvPicPr>
          <p:cNvPr id="18" name="Picture 2">
            <a:extLst>
              <a:ext uri="{FF2B5EF4-FFF2-40B4-BE49-F238E27FC236}">
                <a16:creationId xmlns:a16="http://schemas.microsoft.com/office/drawing/2014/main" xmlns="" id="{9778648E-0EAC-4364-81A7-6D36512AB2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029" y="3765178"/>
            <a:ext cx="4861367" cy="3646284"/>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http://www.safefertilitycenter.com/wp-content/uploads/2014/11/Process_aCGH.gif">
            <a:extLst>
              <a:ext uri="{FF2B5EF4-FFF2-40B4-BE49-F238E27FC236}">
                <a16:creationId xmlns:a16="http://schemas.microsoft.com/office/drawing/2014/main" xmlns="" id="{1874FC43-8A35-4125-A3D8-24A0802918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24" y="1166675"/>
            <a:ext cx="4768218" cy="3646284"/>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2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כותרת תחתונה 1">
            <a:extLst>
              <a:ext uri="{FF2B5EF4-FFF2-40B4-BE49-F238E27FC236}">
                <a16:creationId xmlns:a16="http://schemas.microsoft.com/office/drawing/2014/main" xmlns="" id="{F1A658F8-6DFA-445D-A4D1-4C99F08AEA42}"/>
              </a:ext>
            </a:extLst>
          </p:cNvPr>
          <p:cNvSpPr>
            <a:spLocks noGrp="1"/>
          </p:cNvSpPr>
          <p:nvPr>
            <p:ph type="ftr" sz="quarter" idx="11"/>
          </p:nvPr>
        </p:nvSpPr>
        <p:spPr/>
        <p:txBody>
          <a:bodyPr/>
          <a:lstStyle/>
          <a:p>
            <a:pPr>
              <a:defRPr/>
            </a:pPr>
            <a:endParaRPr lang="en-US" altLang="en-US">
              <a:solidFill>
                <a:srgbClr val="578963"/>
              </a:solidFill>
            </a:endParaRPr>
          </a:p>
        </p:txBody>
      </p:sp>
      <p:sp>
        <p:nvSpPr>
          <p:cNvPr id="3" name="מציין מיקום של מספר שקופית 2">
            <a:extLst>
              <a:ext uri="{FF2B5EF4-FFF2-40B4-BE49-F238E27FC236}">
                <a16:creationId xmlns:a16="http://schemas.microsoft.com/office/drawing/2014/main" xmlns="" id="{5B45D0C3-4BF1-48BA-823F-90CAD5E9034F}"/>
              </a:ext>
            </a:extLst>
          </p:cNvPr>
          <p:cNvSpPr>
            <a:spLocks noGrp="1"/>
          </p:cNvSpPr>
          <p:nvPr>
            <p:ph type="sldNum" sz="quarter" idx="12"/>
          </p:nvPr>
        </p:nvSpPr>
        <p:spPr/>
        <p:txBody>
          <a:bodyPr/>
          <a:lstStyle/>
          <a:p>
            <a:pPr>
              <a:defRPr/>
            </a:pPr>
            <a:fld id="{FD7C98F3-34F2-4079-A188-8083E4105552}" type="slidenum">
              <a:rPr lang="he-IL" altLang="en-US" smtClean="0">
                <a:solidFill>
                  <a:srgbClr val="578963"/>
                </a:solidFill>
              </a:rPr>
              <a:pPr>
                <a:defRPr/>
              </a:pPr>
              <a:t>9</a:t>
            </a:fld>
            <a:endParaRPr lang="en-US" altLang="en-US">
              <a:solidFill>
                <a:srgbClr val="578963"/>
              </a:solidFill>
            </a:endParaRPr>
          </a:p>
        </p:txBody>
      </p:sp>
      <p:pic>
        <p:nvPicPr>
          <p:cNvPr id="4" name="תמונה 3">
            <a:extLst>
              <a:ext uri="{FF2B5EF4-FFF2-40B4-BE49-F238E27FC236}">
                <a16:creationId xmlns:a16="http://schemas.microsoft.com/office/drawing/2014/main" xmlns="" id="{6E09E60E-865E-468A-BAEB-32863E414CD6}"/>
              </a:ext>
            </a:extLst>
          </p:cNvPr>
          <p:cNvPicPr>
            <a:picLocks noChangeAspect="1"/>
          </p:cNvPicPr>
          <p:nvPr/>
        </p:nvPicPr>
        <p:blipFill>
          <a:blip r:embed="rId3"/>
          <a:stretch>
            <a:fillRect/>
          </a:stretch>
        </p:blipFill>
        <p:spPr>
          <a:xfrm>
            <a:off x="261891" y="3908146"/>
            <a:ext cx="3280864" cy="194318"/>
          </a:xfrm>
          <a:prstGeom prst="rect">
            <a:avLst/>
          </a:prstGeom>
        </p:spPr>
      </p:pic>
      <p:sp>
        <p:nvSpPr>
          <p:cNvPr id="5" name="TextBox 4">
            <a:extLst>
              <a:ext uri="{FF2B5EF4-FFF2-40B4-BE49-F238E27FC236}">
                <a16:creationId xmlns:a16="http://schemas.microsoft.com/office/drawing/2014/main" xmlns="" id="{A7B0374F-D708-4DEB-ABB0-14A12BB648D7}"/>
              </a:ext>
            </a:extLst>
          </p:cNvPr>
          <p:cNvSpPr txBox="1"/>
          <p:nvPr/>
        </p:nvSpPr>
        <p:spPr>
          <a:xfrm>
            <a:off x="1578006" y="1255058"/>
            <a:ext cx="8713476" cy="830997"/>
          </a:xfrm>
          <a:prstGeom prst="rect">
            <a:avLst/>
          </a:prstGeom>
          <a:noFill/>
        </p:spPr>
        <p:txBody>
          <a:bodyPr wrap="square" rtlCol="0">
            <a:spAutoFit/>
          </a:bodyPr>
          <a:lstStyle/>
          <a:p>
            <a:r>
              <a:rPr lang="en-US" sz="4800" dirty="0"/>
              <a:t>Pregnancy outcome</a:t>
            </a:r>
          </a:p>
        </p:txBody>
      </p:sp>
      <p:pic>
        <p:nvPicPr>
          <p:cNvPr id="6" name="תמונה 5">
            <a:extLst>
              <a:ext uri="{FF2B5EF4-FFF2-40B4-BE49-F238E27FC236}">
                <a16:creationId xmlns:a16="http://schemas.microsoft.com/office/drawing/2014/main" xmlns="" id="{1EAB00CC-DBF9-4B1F-9DDA-76D625C24ADE}"/>
              </a:ext>
            </a:extLst>
          </p:cNvPr>
          <p:cNvPicPr>
            <a:picLocks noChangeAspect="1"/>
          </p:cNvPicPr>
          <p:nvPr/>
        </p:nvPicPr>
        <p:blipFill>
          <a:blip r:embed="rId4"/>
          <a:stretch>
            <a:fillRect/>
          </a:stretch>
        </p:blipFill>
        <p:spPr>
          <a:xfrm>
            <a:off x="215370" y="4120393"/>
            <a:ext cx="3085291" cy="422400"/>
          </a:xfrm>
          <a:prstGeom prst="rect">
            <a:avLst/>
          </a:prstGeom>
        </p:spPr>
      </p:pic>
      <p:pic>
        <p:nvPicPr>
          <p:cNvPr id="7" name="תמונה 6">
            <a:extLst>
              <a:ext uri="{FF2B5EF4-FFF2-40B4-BE49-F238E27FC236}">
                <a16:creationId xmlns:a16="http://schemas.microsoft.com/office/drawing/2014/main" xmlns="" id="{86DE2CD6-3F51-4582-A000-8E54C9571489}"/>
              </a:ext>
            </a:extLst>
          </p:cNvPr>
          <p:cNvPicPr>
            <a:picLocks noChangeAspect="1"/>
          </p:cNvPicPr>
          <p:nvPr/>
        </p:nvPicPr>
        <p:blipFill>
          <a:blip r:embed="rId5"/>
          <a:stretch>
            <a:fillRect/>
          </a:stretch>
        </p:blipFill>
        <p:spPr>
          <a:xfrm>
            <a:off x="179512" y="2912205"/>
            <a:ext cx="3085291" cy="996600"/>
          </a:xfrm>
          <a:prstGeom prst="rect">
            <a:avLst/>
          </a:prstGeom>
        </p:spPr>
      </p:pic>
      <p:pic>
        <p:nvPicPr>
          <p:cNvPr id="12" name="תמונה 11">
            <a:extLst>
              <a:ext uri="{FF2B5EF4-FFF2-40B4-BE49-F238E27FC236}">
                <a16:creationId xmlns:a16="http://schemas.microsoft.com/office/drawing/2014/main" xmlns="" id="{D466634A-8980-45C2-9419-096C39D97ADD}"/>
              </a:ext>
            </a:extLst>
          </p:cNvPr>
          <p:cNvPicPr>
            <a:picLocks noChangeAspect="1"/>
          </p:cNvPicPr>
          <p:nvPr/>
        </p:nvPicPr>
        <p:blipFill>
          <a:blip r:embed="rId6"/>
          <a:stretch>
            <a:fillRect/>
          </a:stretch>
        </p:blipFill>
        <p:spPr>
          <a:xfrm>
            <a:off x="4047346" y="2912205"/>
            <a:ext cx="4948518" cy="1477154"/>
          </a:xfrm>
          <a:prstGeom prst="rect">
            <a:avLst/>
          </a:prstGeom>
        </p:spPr>
      </p:pic>
      <p:pic>
        <p:nvPicPr>
          <p:cNvPr id="13" name="תמונה 12">
            <a:extLst>
              <a:ext uri="{FF2B5EF4-FFF2-40B4-BE49-F238E27FC236}">
                <a16:creationId xmlns:a16="http://schemas.microsoft.com/office/drawing/2014/main" xmlns="" id="{66D4D6C0-381C-4924-8BEE-3A701FD50DC1}"/>
              </a:ext>
            </a:extLst>
          </p:cNvPr>
          <p:cNvPicPr>
            <a:picLocks noChangeAspect="1"/>
          </p:cNvPicPr>
          <p:nvPr/>
        </p:nvPicPr>
        <p:blipFill>
          <a:blip r:embed="rId7"/>
          <a:stretch>
            <a:fillRect/>
          </a:stretch>
        </p:blipFill>
        <p:spPr>
          <a:xfrm>
            <a:off x="7953851" y="3601477"/>
            <a:ext cx="665494" cy="235964"/>
          </a:xfrm>
          <a:prstGeom prst="rect">
            <a:avLst/>
          </a:prstGeom>
        </p:spPr>
      </p:pic>
      <p:sp>
        <p:nvSpPr>
          <p:cNvPr id="14" name="TextBox 13">
            <a:extLst>
              <a:ext uri="{FF2B5EF4-FFF2-40B4-BE49-F238E27FC236}">
                <a16:creationId xmlns:a16="http://schemas.microsoft.com/office/drawing/2014/main" xmlns="" id="{A497F1BE-6F96-4470-80EC-1D9891B85F6C}"/>
              </a:ext>
            </a:extLst>
          </p:cNvPr>
          <p:cNvSpPr txBox="1"/>
          <p:nvPr/>
        </p:nvSpPr>
        <p:spPr>
          <a:xfrm>
            <a:off x="276064" y="4833382"/>
            <a:ext cx="8735888" cy="1631216"/>
          </a:xfrm>
          <a:prstGeom prst="rect">
            <a:avLst/>
          </a:prstGeom>
          <a:noFill/>
        </p:spPr>
        <p:txBody>
          <a:bodyPr wrap="square" rtlCol="0">
            <a:spAutoFit/>
          </a:bodyPr>
          <a:lstStyle/>
          <a:p>
            <a:r>
              <a:rPr lang="en-US" sz="2000" b="0" dirty="0"/>
              <a:t>995 children</a:t>
            </a:r>
          </a:p>
          <a:p>
            <a:r>
              <a:rPr lang="en-US" sz="2000" b="0" dirty="0"/>
              <a:t>No differences regarding mean term, prematurity (term &lt;32 w and &lt;37 w), mean birthweight, very low birthweight (&lt;1500 g), perinatal death, major malformations and neonatal hospitalizations in singletons and multiples born following PGD versus ICSI were observed. </a:t>
            </a:r>
            <a:endParaRPr lang="en-US" sz="2000" dirty="0"/>
          </a:p>
        </p:txBody>
      </p:sp>
    </p:spTree>
    <p:extLst>
      <p:ext uri="{BB962C8B-B14F-4D97-AF65-F5344CB8AC3E}">
        <p14:creationId xmlns:p14="http://schemas.microsoft.com/office/powerpoint/2010/main" val="10559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12900</TotalTime>
  <Words>1075</Words>
  <Application>Microsoft Office PowerPoint</Application>
  <PresentationFormat>‫הצגה על המסך (4:3)</PresentationFormat>
  <Paragraphs>80</Paragraphs>
  <Slides>14</Slides>
  <Notes>8</Notes>
  <HiddenSlides>0</HiddenSlides>
  <MMClips>2</MMClips>
  <ScaleCrop>false</ScaleCrop>
  <HeadingPairs>
    <vt:vector size="6" baseType="variant">
      <vt:variant>
        <vt:lpstr>ערכת נושא</vt:lpstr>
      </vt:variant>
      <vt:variant>
        <vt:i4>1</vt:i4>
      </vt:variant>
      <vt:variant>
        <vt:lpstr>שרתי OLE מוטבעים</vt:lpstr>
      </vt:variant>
      <vt:variant>
        <vt:i4>1</vt:i4>
      </vt:variant>
      <vt:variant>
        <vt:lpstr>כותרות שקופיות</vt:lpstr>
      </vt:variant>
      <vt:variant>
        <vt:i4>14</vt:i4>
      </vt:variant>
    </vt:vector>
  </HeadingPairs>
  <TitlesOfParts>
    <vt:vector size="16" baseType="lpstr">
      <vt:lpstr>1_Tema di Office</vt:lpstr>
      <vt:lpstr>Photo Editor Photo</vt:lpstr>
      <vt:lpstr>מצגת של PowerPoint</vt:lpstr>
      <vt:lpstr>מצגת של PowerPoint</vt:lpstr>
      <vt:lpstr>מצגת של PowerPoint</vt:lpstr>
      <vt:lpstr>מצגת של PowerPoint</vt:lpstr>
      <vt:lpstr>IVF cycle</vt:lpstr>
      <vt:lpstr>Fertilization</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ללא כותרת שקופית</dc:title>
  <dc:creator>RAOUL ORVIETO</dc:creator>
  <cp:lastModifiedBy>Lenovo</cp:lastModifiedBy>
  <cp:revision>761</cp:revision>
  <dcterms:created xsi:type="dcterms:W3CDTF">1999-11-06T06:18:38Z</dcterms:created>
  <dcterms:modified xsi:type="dcterms:W3CDTF">2018-01-05T08:27:41Z</dcterms:modified>
</cp:coreProperties>
</file>