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6.xml" ContentType="application/vnd.openxmlformats-officedocument.presentationml.notesSlide+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 id="2147483685" r:id="rId2"/>
  </p:sldMasterIdLst>
  <p:notesMasterIdLst>
    <p:notesMasterId r:id="rId45"/>
  </p:notesMasterIdLst>
  <p:sldIdLst>
    <p:sldId id="256" r:id="rId3"/>
    <p:sldId id="269" r:id="rId4"/>
    <p:sldId id="308" r:id="rId5"/>
    <p:sldId id="311" r:id="rId6"/>
    <p:sldId id="282" r:id="rId7"/>
    <p:sldId id="309" r:id="rId8"/>
    <p:sldId id="322" r:id="rId9"/>
    <p:sldId id="284" r:id="rId10"/>
    <p:sldId id="288" r:id="rId11"/>
    <p:sldId id="289" r:id="rId12"/>
    <p:sldId id="286" r:id="rId13"/>
    <p:sldId id="323" r:id="rId14"/>
    <p:sldId id="292" r:id="rId15"/>
    <p:sldId id="293" r:id="rId16"/>
    <p:sldId id="294" r:id="rId17"/>
    <p:sldId id="276" r:id="rId18"/>
    <p:sldId id="312" r:id="rId19"/>
    <p:sldId id="264" r:id="rId20"/>
    <p:sldId id="263" r:id="rId21"/>
    <p:sldId id="266" r:id="rId22"/>
    <p:sldId id="267" r:id="rId23"/>
    <p:sldId id="301" r:id="rId24"/>
    <p:sldId id="297" r:id="rId25"/>
    <p:sldId id="298" r:id="rId26"/>
    <p:sldId id="290" r:id="rId27"/>
    <p:sldId id="304" r:id="rId28"/>
    <p:sldId id="316" r:id="rId29"/>
    <p:sldId id="317" r:id="rId30"/>
    <p:sldId id="324" r:id="rId31"/>
    <p:sldId id="318" r:id="rId32"/>
    <p:sldId id="320" r:id="rId33"/>
    <p:sldId id="260" r:id="rId34"/>
    <p:sldId id="259" r:id="rId35"/>
    <p:sldId id="257" r:id="rId36"/>
    <p:sldId id="258" r:id="rId37"/>
    <p:sldId id="279" r:id="rId38"/>
    <p:sldId id="281" r:id="rId39"/>
    <p:sldId id="295" r:id="rId40"/>
    <p:sldId id="305" r:id="rId41"/>
    <p:sldId id="291" r:id="rId42"/>
    <p:sldId id="296" r:id="rId43"/>
    <p:sldId id="325" r:id="rId4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F9DB66-FF08-4AC1-8391-CFE62032EF27}">
          <p14:sldIdLst>
            <p14:sldId id="256"/>
            <p14:sldId id="269"/>
            <p14:sldId id="308"/>
            <p14:sldId id="311"/>
            <p14:sldId id="282"/>
            <p14:sldId id="309"/>
            <p14:sldId id="322"/>
            <p14:sldId id="284"/>
            <p14:sldId id="288"/>
            <p14:sldId id="289"/>
            <p14:sldId id="286"/>
            <p14:sldId id="323"/>
            <p14:sldId id="292"/>
            <p14:sldId id="293"/>
            <p14:sldId id="294"/>
            <p14:sldId id="276"/>
            <p14:sldId id="312"/>
            <p14:sldId id="264"/>
            <p14:sldId id="263"/>
            <p14:sldId id="266"/>
            <p14:sldId id="267"/>
            <p14:sldId id="301"/>
            <p14:sldId id="297"/>
            <p14:sldId id="298"/>
            <p14:sldId id="290"/>
            <p14:sldId id="304"/>
            <p14:sldId id="316"/>
            <p14:sldId id="317"/>
            <p14:sldId id="324"/>
            <p14:sldId id="318"/>
            <p14:sldId id="320"/>
            <p14:sldId id="260"/>
            <p14:sldId id="259"/>
            <p14:sldId id="257"/>
            <p14:sldId id="258"/>
            <p14:sldId id="279"/>
            <p14:sldId id="281"/>
            <p14:sldId id="295"/>
            <p14:sldId id="305"/>
            <p14:sldId id="291"/>
            <p14:sldId id="296"/>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837" autoAdjust="0"/>
    <p:restoredTop sz="88636" autoAdjust="0"/>
  </p:normalViewPr>
  <p:slideViewPr>
    <p:cSldViewPr>
      <p:cViewPr varScale="1">
        <p:scale>
          <a:sx n="56" d="100"/>
          <a:sy n="56" d="100"/>
        </p:scale>
        <p:origin x="13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file:///D:\RAMONA%20THESIS\PH.D\stz\thrombin%20activation\19.09.06-diabetic%20sciatic.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4%2015_1_15%20&#1508;&#1500;&#1496;&#1492;%204%20&#1511;&#1493;&#1502;&#1491;&#1497;&#1503;%202%20&#1513;&#1506;&#1493;&#1514;%20&#1504;&#1497;&#1514;&#1493;&#1495;%20&#1514;&#1493;&#1510;&#1488;&#1493;&#1514;.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4%2015_1_15%20&#1508;&#1500;&#1496;&#1492;%204%20&#1511;&#1493;&#1502;&#1491;&#1497;&#1503;%202%20&#1513;&#1506;&#1493;&#1514;%20&#1504;&#1497;&#1514;&#1493;&#1495;%20&#1514;&#1493;&#1510;&#1488;&#1493;&#1514;.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5%206_3_15\&#1502;&#1506;&#1493;&#1489;&#1491;\1%206_3_15%20exp5%20xtt%20&#1502;&#1506;&#1493;&#1489;&#1491;.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5%206_3_15\&#1502;&#1506;&#1493;&#1489;&#1491;\5%2015_3_6%20&#1508;&#1500;&#1496;&#1492;%201%20&#1511;&#1493;&#1502;&#1491;&#1497;&#1503;%203%20&#1497;&#1502;&#1497;&#1501;%20&#1504;&#1497;&#1514;&#1493;&#1495;%20&#1514;&#1493;&#1510;&#1488;&#1493;&#1514;.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5%206_3_15\&#1502;&#1506;&#1493;&#1489;&#1491;\5%2015_3_6%20&#1508;&#1500;&#1496;&#1492;%201%20&#1511;&#1493;&#1502;&#1491;&#1497;&#1503;%203%20&#1497;&#1502;&#1497;&#1501;%20&#1504;&#1497;&#1514;&#1493;&#1495;%20&#1514;&#1493;&#1510;&#1488;&#1493;&#1514;.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ZieberL\Desktop\&#1514;&#1500;%20&#1488;&#1489;&#1497;&#1489;%202013\&#1513;&#1504;&#1492;%20&#1490;%202014%202015\&#1508;&#1512;&#1493;&#1497;&#1497;&#1511;&#1496;%20&#1495;&#1509;\&#1504;&#1497;&#1505;&#1493;&#1497;&#1497;&#1501;\&#1514;&#1493;&#1510;&#1488;&#1493;&#1514;\6%20JURKAT\3\&#1514;&#1493;&#1510;&#1488;&#1493;&#1514;%20&#1504;&#1497;&#1505;&#1493;&#1497;%203%20&#1488;&#1493;&#1511;&#1496;&#1493;&#1489;&#1512;%20201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ZieberL\Desktop\&#1514;&#1500;%20&#1488;&#1489;&#1497;&#1489;%202013\&#1513;&#1504;&#1492;%20&#1490;%202014%202015\&#1508;&#1512;&#1493;&#1497;&#1497;&#1511;&#1496;%20&#1495;&#1509;\&#1504;&#1497;&#1505;&#1493;&#1497;&#1497;&#1501;\&#1514;&#1493;&#1510;&#1488;&#1493;&#1514;\6%20JURKAT\2\2%2020_8_15\New%20Folderfcs%20result\&#1514;&#1493;&#1510;&#1488;&#1493;&#1514;.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5%206_3_15\&#1502;&#1506;&#1493;&#1489;&#1491;\5%2015_3_6%20&#1508;&#1500;&#1496;&#1492;%201%20&#1511;&#1493;&#1502;&#1491;&#1497;&#1503;%203%20&#1497;&#1502;&#1497;&#1501;%20&#1504;&#1497;&#1514;&#1493;&#1495;%20&#1514;&#1493;&#1510;&#1488;&#1493;&#1514;.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5%206_3_15\&#1502;&#1506;&#1493;&#1489;&#1491;\5%2015_3_6%20&#1508;&#1500;&#1496;&#1492;%201%20&#1511;&#1493;&#1502;&#1491;&#1497;&#1503;%203%20&#1497;&#1502;&#1497;&#1501;%20&#1504;&#1497;&#1514;&#1493;&#1495;%20&#1514;&#1493;&#1510;&#1488;&#1493;&#1514;.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2%2015_1_15%202%20ethanol%2014_1_15%202hours%20%20%20&#1504;&#1497;&#1514;&#1493;&#1495;%20&#1514;&#1493;&#1510;&#1488;&#1493;&#1514;.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ehab\Desktop\&#1505;&#1497;&#1499;&#1493;&#1501;%20&#1500;&#1497;&#1493;&#1488;&#1489;\thrombin%20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hab\Desktop\&#1505;&#1497;&#1499;&#1493;&#1501;%20&#1500;&#1497;&#1493;&#1488;&#1489;\&#1505;&#1497;&#1499;&#1493;&#1501;%20&#1492;&#1514;&#1504;&#1492;&#1490;&#1493;&#1514;%20(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2%2015_1_15%202%20ethanol%2014_1_15%202hours%20%20%20&#1504;&#1497;&#1514;&#1493;&#1495;%20&#1514;&#1493;&#1510;&#1488;&#1493;&#151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1%2015_1_15%20&#1508;&#1500;&#1496;&#1492;%201%20&#1488;&#1500;&#1499;&#1493;&#1492;&#1493;&#1500;%204%20&#1513;&#1506;&#1493;&#1514;%20&#1504;&#1497;&#1514;&#1493;&#1495;%20&#1514;&#1493;&#1510;&#1488;&#1493;&#1514;.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3%2015_1_15%20&#1508;&#1500;&#1496;&#1492;%203%20&#1511;&#1493;&#1502;&#1491;&#1497;&#1503;%204%20&#1513;&#1506;&#1493;&#1514;%20&#1504;&#1497;&#1514;&#1493;&#1495;%20&#1514;&#1493;&#1510;&#1488;&#1493;&#1514;.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2%2015_1_15%202%20ethanol%2014_1_15%202hours%20%20%20&#1504;&#1497;&#1514;&#1493;&#1495;%20&#1514;&#1493;&#1510;&#1488;&#1493;&#1514;.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2%2015_1_15%202%20ethanol%2014_1_15%202hours%20%20%20&#1504;&#1497;&#1514;&#1493;&#1495;%20&#1514;&#1493;&#1510;&#1488;&#1493;&#1514;.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zilir\Desktop\&#1514;&#1500;%20&#1488;&#1489;&#1497;&#1489;%202013\&#1513;&#1504;&#1492;%20&#1490;%202014%202015\&#1508;&#1512;&#1493;&#1497;&#1497;&#1511;&#1496;%20&#1495;&#1509;\&#1504;&#1497;&#1505;&#1493;&#1497;&#1497;&#1501;\&#1514;&#1493;&#1510;&#1488;&#1493;&#1514;\4%2014_1_15\&#1514;&#1493;&#1510;&#1488;&#1493;&#1514;%20&#1502;&#1504;&#1493;&#1514;&#1495;&#1493;&#1514;\&#1506;&#1491;&#1499;&#1504;&#1497;\4%2015_1_15%20&#1508;&#1500;&#1496;&#1492;%204%20&#1511;&#1493;&#1502;&#1491;&#1497;&#1503;%202%20&#1513;&#1506;&#1493;&#1514;%20&#1504;&#1497;&#1514;&#1493;&#1495;%20&#1514;&#1493;&#1510;&#1488;&#1493;&#15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583566823076714"/>
          <c:y val="0.14019487428222741"/>
          <c:w val="0.68416433176923275"/>
          <c:h val="0.74941442976327743"/>
        </c:manualLayout>
      </c:layout>
      <c:barChart>
        <c:barDir val="col"/>
        <c:grouping val="clustered"/>
        <c:varyColors val="0"/>
        <c:ser>
          <c:idx val="0"/>
          <c:order val="0"/>
          <c:spPr>
            <a:solidFill>
              <a:schemeClr val="bg1">
                <a:lumMod val="65000"/>
              </a:schemeClr>
            </a:solidFill>
            <a:ln w="12700">
              <a:solidFill>
                <a:prstClr val="black"/>
              </a:solidFill>
            </a:ln>
          </c:spPr>
          <c:invertIfNegative val="0"/>
          <c:dPt>
            <c:idx val="1"/>
            <c:invertIfNegative val="0"/>
            <c:bubble3D val="0"/>
            <c:spPr>
              <a:solidFill>
                <a:schemeClr val="tx1">
                  <a:lumMod val="85000"/>
                  <a:lumOff val="15000"/>
                </a:schemeClr>
              </a:solidFill>
              <a:ln w="12700">
                <a:solidFill>
                  <a:prstClr val="black"/>
                </a:solidFill>
              </a:ln>
            </c:spPr>
            <c:extLst>
              <c:ext xmlns:c16="http://schemas.microsoft.com/office/drawing/2014/chart" uri="{C3380CC4-5D6E-409C-BE32-E72D297353CC}">
                <c16:uniqueId val="{00000000-0704-4DEC-BD12-7DC201CB320D}"/>
              </c:ext>
            </c:extLst>
          </c:dPt>
          <c:dLbls>
            <c:dLbl>
              <c:idx val="0"/>
              <c:delete val="1"/>
              <c:extLst>
                <c:ext xmlns:c15="http://schemas.microsoft.com/office/drawing/2012/chart" uri="{CE6537A1-D6FC-4f65-9D91-7224C49458BB}"/>
                <c:ext xmlns:c16="http://schemas.microsoft.com/office/drawing/2014/chart" uri="{C3380CC4-5D6E-409C-BE32-E72D297353CC}">
                  <c16:uniqueId val="{00000001-0704-4DEC-BD12-7DC201CB320D}"/>
                </c:ext>
              </c:extLst>
            </c:dLbl>
            <c:dLbl>
              <c:idx val="1"/>
              <c:layout>
                <c:manualLayout>
                  <c:x val="1.0185067526416567E-16"/>
                  <c:y val="-6.787878787878808E-2"/>
                </c:manualLayout>
              </c:layout>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04-4DEC-BD12-7DC201CB320D}"/>
                </c:ext>
              </c:extLst>
            </c:dLbl>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Sheet2!$I$122:$J$122</c:f>
                <c:numCache>
                  <c:formatCode>General</c:formatCode>
                  <c:ptCount val="2"/>
                  <c:pt idx="0">
                    <c:v>2.4640000000000138E-4</c:v>
                  </c:pt>
                  <c:pt idx="1">
                    <c:v>8.7100000000000068E-4</c:v>
                  </c:pt>
                </c:numCache>
              </c:numRef>
            </c:plus>
            <c:minus>
              <c:numLit>
                <c:formatCode>General</c:formatCode>
                <c:ptCount val="1"/>
                <c:pt idx="0">
                  <c:v>1</c:v>
                </c:pt>
              </c:numLit>
            </c:minus>
          </c:errBars>
          <c:cat>
            <c:strRef>
              <c:f>Sheet2!$I$120:$J$120</c:f>
              <c:strCache>
                <c:ptCount val="2"/>
                <c:pt idx="0">
                  <c:v>Controls</c:v>
                </c:pt>
                <c:pt idx="1">
                  <c:v>Diabetics</c:v>
                </c:pt>
              </c:strCache>
            </c:strRef>
          </c:cat>
          <c:val>
            <c:numRef>
              <c:f>Sheet2!$I$121:$J$121</c:f>
              <c:numCache>
                <c:formatCode>General</c:formatCode>
                <c:ptCount val="2"/>
                <c:pt idx="0">
                  <c:v>1.9200000000000332E-3</c:v>
                </c:pt>
                <c:pt idx="1">
                  <c:v>4.9800000000000894E-3</c:v>
                </c:pt>
              </c:numCache>
            </c:numRef>
          </c:val>
          <c:extLst>
            <c:ext xmlns:c16="http://schemas.microsoft.com/office/drawing/2014/chart" uri="{C3380CC4-5D6E-409C-BE32-E72D297353CC}">
              <c16:uniqueId val="{00000002-0704-4DEC-BD12-7DC201CB320D}"/>
            </c:ext>
          </c:extLst>
        </c:ser>
        <c:dLbls>
          <c:showLegendKey val="0"/>
          <c:showVal val="0"/>
          <c:showCatName val="0"/>
          <c:showSerName val="0"/>
          <c:showPercent val="0"/>
          <c:showBubbleSize val="0"/>
        </c:dLbls>
        <c:gapWidth val="150"/>
        <c:axId val="97363456"/>
        <c:axId val="97364992"/>
      </c:barChart>
      <c:catAx>
        <c:axId val="97363456"/>
        <c:scaling>
          <c:orientation val="minMax"/>
        </c:scaling>
        <c:delete val="0"/>
        <c:axPos val="b"/>
        <c:numFmt formatCode="General" sourceLinked="0"/>
        <c:majorTickMark val="in"/>
        <c:minorTickMark val="none"/>
        <c:tickLblPos val="nextTo"/>
        <c:spPr>
          <a:ln w="12700">
            <a:solidFill>
              <a:prstClr val="black"/>
            </a:solidFill>
          </a:ln>
        </c:spPr>
        <c:txPr>
          <a:bodyPr/>
          <a:lstStyle/>
          <a:p>
            <a:pPr>
              <a:defRPr lang="en-US" b="1"/>
            </a:pPr>
            <a:endParaRPr lang="en-US"/>
          </a:p>
        </c:txPr>
        <c:crossAx val="97364992"/>
        <c:crosses val="autoZero"/>
        <c:auto val="1"/>
        <c:lblAlgn val="ctr"/>
        <c:lblOffset val="100"/>
        <c:noMultiLvlLbl val="0"/>
      </c:catAx>
      <c:valAx>
        <c:axId val="97364992"/>
        <c:scaling>
          <c:orientation val="minMax"/>
        </c:scaling>
        <c:delete val="0"/>
        <c:axPos val="l"/>
        <c:title>
          <c:tx>
            <c:rich>
              <a:bodyPr rot="-5400000" vert="horz"/>
              <a:lstStyle/>
              <a:p>
                <a:pPr>
                  <a:defRPr lang="en-US" b="1"/>
                </a:pPr>
                <a:r>
                  <a:rPr lang="en-US" b="1"/>
                  <a:t>Thrombin-like</a:t>
                </a:r>
                <a:r>
                  <a:rPr lang="en-US" b="1" baseline="0"/>
                  <a:t> activity (U/ml)</a:t>
                </a:r>
                <a:endParaRPr lang="he-IL" b="1"/>
              </a:p>
            </c:rich>
          </c:tx>
          <c:overlay val="0"/>
        </c:title>
        <c:numFmt formatCode="General" sourceLinked="1"/>
        <c:majorTickMark val="in"/>
        <c:minorTickMark val="none"/>
        <c:tickLblPos val="nextTo"/>
        <c:spPr>
          <a:ln w="12700">
            <a:solidFill>
              <a:prstClr val="black"/>
            </a:solidFill>
          </a:ln>
        </c:spPr>
        <c:txPr>
          <a:bodyPr/>
          <a:lstStyle/>
          <a:p>
            <a:pPr>
              <a:defRPr lang="en-US"/>
            </a:pPr>
            <a:endParaRPr lang="en-US"/>
          </a:p>
        </c:txPr>
        <c:crossAx val="97363456"/>
        <c:crosses val="autoZero"/>
        <c:crossBetween val="between"/>
      </c:valAx>
    </c:plotArea>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dirty="0"/>
              <a:t>Thrombin-like activity in C6 cells</a:t>
            </a:r>
            <a:endParaRPr lang="he-IL" sz="1600" dirty="0"/>
          </a:p>
        </c:rich>
      </c:tx>
      <c:layout>
        <c:manualLayout>
          <c:xMode val="edge"/>
          <c:yMode val="edge"/>
          <c:x val="0.26486217207399032"/>
          <c:y val="9.3880736756382567E-4"/>
        </c:manualLayout>
      </c:layout>
      <c:overlay val="1"/>
    </c:title>
    <c:autoTitleDeleted val="0"/>
    <c:plotArea>
      <c:layout>
        <c:manualLayout>
          <c:layoutTarget val="inner"/>
          <c:xMode val="edge"/>
          <c:yMode val="edge"/>
          <c:x val="0.23183604129959423"/>
          <c:y val="3.4087426753555021E-2"/>
          <c:w val="0.67193751111978495"/>
          <c:h val="0.75028803354987905"/>
        </c:manualLayout>
      </c:layout>
      <c:barChart>
        <c:barDir val="col"/>
        <c:grouping val="clustered"/>
        <c:varyColors val="0"/>
        <c:ser>
          <c:idx val="0"/>
          <c:order val="0"/>
          <c:invertIfNegative val="0"/>
          <c:errBars>
            <c:errBarType val="both"/>
            <c:errValType val="cust"/>
            <c:noEndCap val="0"/>
            <c:plus>
              <c:numRef>
                <c:f>'עיבוד+זריקת נקודות+STDEV (2)'!$AL$181:$AL$187</c:f>
                <c:numCache>
                  <c:formatCode>General</c:formatCode>
                  <c:ptCount val="7"/>
                  <c:pt idx="0">
                    <c:v>0.16471495311323056</c:v>
                  </c:pt>
                  <c:pt idx="1">
                    <c:v>1.7437776953751229</c:v>
                  </c:pt>
                  <c:pt idx="2">
                    <c:v>1.9992024636417189</c:v>
                  </c:pt>
                  <c:pt idx="3">
                    <c:v>2.0133391061886607</c:v>
                  </c:pt>
                  <c:pt idx="4">
                    <c:v>1.7783108966009951</c:v>
                  </c:pt>
                  <c:pt idx="5">
                    <c:v>1.2646212528716654</c:v>
                  </c:pt>
                  <c:pt idx="6">
                    <c:v>0.82521552979294988</c:v>
                  </c:pt>
                </c:numCache>
              </c:numRef>
            </c:plus>
            <c:minus>
              <c:numRef>
                <c:f>'עיבוד+זריקת נקודות+STDEV (2)'!$AL$181:$AL$187</c:f>
                <c:numCache>
                  <c:formatCode>General</c:formatCode>
                  <c:ptCount val="7"/>
                  <c:pt idx="0">
                    <c:v>0.16471495311323056</c:v>
                  </c:pt>
                  <c:pt idx="1">
                    <c:v>1.7437776953751229</c:v>
                  </c:pt>
                  <c:pt idx="2">
                    <c:v>1.9992024636417189</c:v>
                  </c:pt>
                  <c:pt idx="3">
                    <c:v>2.0133391061886607</c:v>
                  </c:pt>
                  <c:pt idx="4">
                    <c:v>1.7783108966009951</c:v>
                  </c:pt>
                  <c:pt idx="5">
                    <c:v>1.2646212528716654</c:v>
                  </c:pt>
                  <c:pt idx="6">
                    <c:v>0.82521552979294988</c:v>
                  </c:pt>
                </c:numCache>
              </c:numRef>
            </c:minus>
          </c:errBars>
          <c:cat>
            <c:strRef>
              <c:f>'עיבוד+זריקת נקודות+STDEV (2)'!$H$214:$H$220</c:f>
              <c:strCache>
                <c:ptCount val="7"/>
                <c:pt idx="0">
                  <c:v>0.1M</c:v>
                </c:pt>
                <c:pt idx="1">
                  <c:v>0.01M</c:v>
                </c:pt>
                <c:pt idx="2">
                  <c:v>1mM</c:v>
                </c:pt>
                <c:pt idx="3">
                  <c:v>0.1mM</c:v>
                </c:pt>
                <c:pt idx="4">
                  <c:v>0.01mM</c:v>
                </c:pt>
                <c:pt idx="5">
                  <c:v>1µM</c:v>
                </c:pt>
                <c:pt idx="6">
                  <c:v>0M</c:v>
                </c:pt>
              </c:strCache>
            </c:strRef>
          </c:cat>
          <c:val>
            <c:numRef>
              <c:f>'עיבוד+זריקת נקודות+STDEV (2)'!$AY$181:$AY$187</c:f>
              <c:numCache>
                <c:formatCode>0.00</c:formatCode>
                <c:ptCount val="7"/>
                <c:pt idx="0">
                  <c:v>1.8312499999999996</c:v>
                </c:pt>
                <c:pt idx="1">
                  <c:v>27.577211538461526</c:v>
                </c:pt>
                <c:pt idx="2">
                  <c:v>35.587499999999991</c:v>
                </c:pt>
                <c:pt idx="3">
                  <c:v>36.712884615384539</c:v>
                </c:pt>
                <c:pt idx="4">
                  <c:v>36.017211538461524</c:v>
                </c:pt>
                <c:pt idx="5">
                  <c:v>39.368493589743508</c:v>
                </c:pt>
                <c:pt idx="6">
                  <c:v>37.278108974359064</c:v>
                </c:pt>
              </c:numCache>
            </c:numRef>
          </c:val>
          <c:extLst>
            <c:ext xmlns:c16="http://schemas.microsoft.com/office/drawing/2014/chart" uri="{C3380CC4-5D6E-409C-BE32-E72D297353CC}">
              <c16:uniqueId val="{00000000-6EDB-4AB7-95FC-A96E78A7CB6F}"/>
            </c:ext>
          </c:extLst>
        </c:ser>
        <c:dLbls>
          <c:showLegendKey val="0"/>
          <c:showVal val="0"/>
          <c:showCatName val="0"/>
          <c:showSerName val="0"/>
          <c:showPercent val="0"/>
          <c:showBubbleSize val="0"/>
        </c:dLbls>
        <c:gapWidth val="150"/>
        <c:axId val="144398208"/>
        <c:axId val="144400384"/>
      </c:barChart>
      <c:catAx>
        <c:axId val="144398208"/>
        <c:scaling>
          <c:orientation val="maxMin"/>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Warfarin concentration</a:t>
                </a:r>
              </a:p>
            </c:rich>
          </c:tx>
          <c:overlay val="0"/>
        </c:title>
        <c:numFmt formatCode="General" sourceLinked="1"/>
        <c:majorTickMark val="none"/>
        <c:minorTickMark val="none"/>
        <c:tickLblPos val="nextTo"/>
        <c:txPr>
          <a:bodyPr/>
          <a:lstStyle/>
          <a:p>
            <a:pPr>
              <a:defRPr strike="noStrike" baseline="30000"/>
            </a:pPr>
            <a:endParaRPr lang="en-US"/>
          </a:p>
        </c:txPr>
        <c:crossAx val="144400384"/>
        <c:crosses val="autoZero"/>
        <c:auto val="0"/>
        <c:lblAlgn val="ctr"/>
        <c:lblOffset val="100"/>
        <c:noMultiLvlLbl val="0"/>
      </c:catAx>
      <c:valAx>
        <c:axId val="144400384"/>
        <c:scaling>
          <c:orientation val="minMax"/>
          <c:min val="0"/>
        </c:scaling>
        <c:delete val="0"/>
        <c:axPos val="l"/>
        <c:title>
          <c:tx>
            <c:rich>
              <a:bodyPr/>
              <a:lstStyle/>
              <a:p>
                <a:pPr>
                  <a:defRPr/>
                </a:pPr>
                <a:r>
                  <a:rPr lang="en-US" sz="1800" b="1" i="0" baseline="0"/>
                  <a:t>Thrombin-like activity (Fl)</a:t>
                </a:r>
                <a:endParaRPr lang="he-IL" sz="1800" b="1" i="0" baseline="0"/>
              </a:p>
            </c:rich>
          </c:tx>
          <c:overlay val="0"/>
        </c:title>
        <c:numFmt formatCode="0.00" sourceLinked="1"/>
        <c:majorTickMark val="out"/>
        <c:minorTickMark val="none"/>
        <c:tickLblPos val="nextTo"/>
        <c:crossAx val="144398208"/>
        <c:crosses val="max"/>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Coumadin inhibition</a:t>
            </a:r>
          </a:p>
        </c:rich>
      </c:tx>
      <c:layout>
        <c:manualLayout>
          <c:xMode val="edge"/>
          <c:yMode val="edge"/>
          <c:x val="0.36605081973449138"/>
          <c:y val="2.1260628135768744E-2"/>
        </c:manualLayout>
      </c:layout>
      <c:overlay val="1"/>
    </c:title>
    <c:autoTitleDeleted val="0"/>
    <c:plotArea>
      <c:layout/>
      <c:scatterChart>
        <c:scatterStyle val="smoothMarker"/>
        <c:varyColors val="0"/>
        <c:ser>
          <c:idx val="0"/>
          <c:order val="0"/>
          <c:tx>
            <c:strRef>
              <c:f>'עיבוד+זריקת נקודות+STDEV (2)'!$A$181</c:f>
              <c:strCache>
                <c:ptCount val="1"/>
                <c:pt idx="0">
                  <c:v>0.1M</c:v>
                </c:pt>
              </c:strCache>
            </c:strRef>
          </c:tx>
          <c:trendline>
            <c:trendlineType val="linear"/>
            <c:dispRSqr val="1"/>
            <c:dispEq val="1"/>
            <c:trendlineLbl>
              <c:layout>
                <c:manualLayout>
                  <c:x val="0.16118068748193409"/>
                  <c:y val="-6.2395448307639913E-2"/>
                </c:manualLayout>
              </c:layout>
              <c:numFmt formatCode="General" sourceLinked="0"/>
            </c:trendlineLbl>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(2)'!$B$181:$Z$181</c:f>
              <c:numCache>
                <c:formatCode>General</c:formatCode>
                <c:ptCount val="25"/>
                <c:pt idx="0">
                  <c:v>97.75</c:v>
                </c:pt>
                <c:pt idx="1">
                  <c:v>100.75</c:v>
                </c:pt>
                <c:pt idx="2">
                  <c:v>100</c:v>
                </c:pt>
                <c:pt idx="3">
                  <c:v>100.75</c:v>
                </c:pt>
                <c:pt idx="4">
                  <c:v>106.75</c:v>
                </c:pt>
                <c:pt idx="5">
                  <c:v>103</c:v>
                </c:pt>
                <c:pt idx="6">
                  <c:v>110.5</c:v>
                </c:pt>
                <c:pt idx="7">
                  <c:v>115.5</c:v>
                </c:pt>
                <c:pt idx="8">
                  <c:v>113</c:v>
                </c:pt>
                <c:pt idx="9">
                  <c:v>119.5</c:v>
                </c:pt>
                <c:pt idx="10">
                  <c:v>121.5</c:v>
                </c:pt>
                <c:pt idx="11">
                  <c:v>122.25</c:v>
                </c:pt>
                <c:pt idx="12">
                  <c:v>127.75</c:v>
                </c:pt>
                <c:pt idx="13">
                  <c:v>125</c:v>
                </c:pt>
                <c:pt idx="14">
                  <c:v>134.25</c:v>
                </c:pt>
                <c:pt idx="15">
                  <c:v>139.25</c:v>
                </c:pt>
                <c:pt idx="16">
                  <c:v>145</c:v>
                </c:pt>
                <c:pt idx="17">
                  <c:v>150.25</c:v>
                </c:pt>
                <c:pt idx="18">
                  <c:v>151</c:v>
                </c:pt>
                <c:pt idx="19">
                  <c:v>163.25</c:v>
                </c:pt>
                <c:pt idx="20">
                  <c:v>163.25</c:v>
                </c:pt>
                <c:pt idx="21">
                  <c:v>166.25</c:v>
                </c:pt>
                <c:pt idx="22">
                  <c:v>175.25</c:v>
                </c:pt>
                <c:pt idx="23">
                  <c:v>182.5</c:v>
                </c:pt>
                <c:pt idx="24">
                  <c:v>182.25</c:v>
                </c:pt>
              </c:numCache>
            </c:numRef>
          </c:yVal>
          <c:smooth val="1"/>
          <c:extLst>
            <c:ext xmlns:c16="http://schemas.microsoft.com/office/drawing/2014/chart" uri="{C3380CC4-5D6E-409C-BE32-E72D297353CC}">
              <c16:uniqueId val="{00000000-7280-4335-A932-21484A6A467F}"/>
            </c:ext>
          </c:extLst>
        </c:ser>
        <c:ser>
          <c:idx val="1"/>
          <c:order val="1"/>
          <c:tx>
            <c:strRef>
              <c:f>'עיבוד+זריקת נקודות+STDEV (2)'!$A$182</c:f>
              <c:strCache>
                <c:ptCount val="1"/>
                <c:pt idx="0">
                  <c:v>0.010000</c:v>
                </c:pt>
              </c:strCache>
            </c:strRef>
          </c:tx>
          <c:trendline>
            <c:trendlineType val="linear"/>
            <c:dispRSqr val="1"/>
            <c:dispEq val="1"/>
            <c:trendlineLbl>
              <c:layout>
                <c:manualLayout>
                  <c:x val="0.17400476689339925"/>
                  <c:y val="0.13763181345100672"/>
                </c:manualLayout>
              </c:layout>
              <c:numFmt formatCode="General" sourceLinked="0"/>
            </c:trendlineLbl>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(2)'!$B$182:$Z$182</c:f>
              <c:numCache>
                <c:formatCode>General</c:formatCode>
                <c:ptCount val="25"/>
                <c:pt idx="0">
                  <c:v>167.5</c:v>
                </c:pt>
                <c:pt idx="1">
                  <c:v>248.75</c:v>
                </c:pt>
                <c:pt idx="2">
                  <c:v>304</c:v>
                </c:pt>
                <c:pt idx="3">
                  <c:v>359.75</c:v>
                </c:pt>
                <c:pt idx="4">
                  <c:v>410.25</c:v>
                </c:pt>
                <c:pt idx="5">
                  <c:v>453.75</c:v>
                </c:pt>
                <c:pt idx="6">
                  <c:v>515.25</c:v>
                </c:pt>
                <c:pt idx="7">
                  <c:v>563.25</c:v>
                </c:pt>
                <c:pt idx="8">
                  <c:v>617.25</c:v>
                </c:pt>
                <c:pt idx="9">
                  <c:v>676.25</c:v>
                </c:pt>
                <c:pt idx="10">
                  <c:v>730</c:v>
                </c:pt>
                <c:pt idx="11">
                  <c:v>783.5</c:v>
                </c:pt>
                <c:pt idx="12">
                  <c:v>834.25</c:v>
                </c:pt>
                <c:pt idx="13">
                  <c:v>875.75</c:v>
                </c:pt>
                <c:pt idx="14">
                  <c:v>940.25</c:v>
                </c:pt>
                <c:pt idx="15">
                  <c:v>996.5</c:v>
                </c:pt>
                <c:pt idx="16">
                  <c:v>1048.5</c:v>
                </c:pt>
                <c:pt idx="17">
                  <c:v>1111.75</c:v>
                </c:pt>
                <c:pt idx="18">
                  <c:v>1162.25</c:v>
                </c:pt>
                <c:pt idx="19">
                  <c:v>1235.75</c:v>
                </c:pt>
                <c:pt idx="20">
                  <c:v>1285</c:v>
                </c:pt>
                <c:pt idx="21">
                  <c:v>1343.5</c:v>
                </c:pt>
                <c:pt idx="22">
                  <c:v>1408.75</c:v>
                </c:pt>
                <c:pt idx="23">
                  <c:v>1461.25</c:v>
                </c:pt>
                <c:pt idx="24">
                  <c:v>1514.75</c:v>
                </c:pt>
              </c:numCache>
            </c:numRef>
          </c:yVal>
          <c:smooth val="1"/>
          <c:extLst>
            <c:ext xmlns:c16="http://schemas.microsoft.com/office/drawing/2014/chart" uri="{C3380CC4-5D6E-409C-BE32-E72D297353CC}">
              <c16:uniqueId val="{00000001-7280-4335-A932-21484A6A467F}"/>
            </c:ext>
          </c:extLst>
        </c:ser>
        <c:ser>
          <c:idx val="3"/>
          <c:order val="2"/>
          <c:tx>
            <c:strRef>
              <c:f>'עיבוד+זריקת נקודות+STDEV (2)'!$A$183</c:f>
              <c:strCache>
                <c:ptCount val="1"/>
                <c:pt idx="0">
                  <c:v>0.001000</c:v>
                </c:pt>
              </c:strCache>
            </c:strRef>
          </c:tx>
          <c:trendline>
            <c:trendlineType val="linear"/>
            <c:dispRSqr val="1"/>
            <c:dispEq val="1"/>
            <c:trendlineLbl>
              <c:layout>
                <c:manualLayout>
                  <c:x val="0.17400476689339925"/>
                  <c:y val="0.11178244173830254"/>
                </c:manualLayout>
              </c:layout>
              <c:numFmt formatCode="General" sourceLinked="0"/>
            </c:trendlineLbl>
          </c:trendline>
          <c:trendline>
            <c:trendlineType val="linear"/>
            <c:dispRSqr val="0"/>
            <c:dispEq val="0"/>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(2)'!$B$183:$Z$183</c:f>
              <c:numCache>
                <c:formatCode>General</c:formatCode>
                <c:ptCount val="25"/>
                <c:pt idx="0">
                  <c:v>311</c:v>
                </c:pt>
                <c:pt idx="1">
                  <c:v>366</c:v>
                </c:pt>
                <c:pt idx="2">
                  <c:v>424.25</c:v>
                </c:pt>
                <c:pt idx="3">
                  <c:v>499.75</c:v>
                </c:pt>
                <c:pt idx="4">
                  <c:v>565.75</c:v>
                </c:pt>
                <c:pt idx="5">
                  <c:v>630.25</c:v>
                </c:pt>
                <c:pt idx="6">
                  <c:v>695.25</c:v>
                </c:pt>
                <c:pt idx="7">
                  <c:v>762.5</c:v>
                </c:pt>
                <c:pt idx="8">
                  <c:v>826.25</c:v>
                </c:pt>
                <c:pt idx="9">
                  <c:v>905.75</c:v>
                </c:pt>
                <c:pt idx="10">
                  <c:v>982.25</c:v>
                </c:pt>
                <c:pt idx="11">
                  <c:v>1047</c:v>
                </c:pt>
                <c:pt idx="12">
                  <c:v>1109.25</c:v>
                </c:pt>
                <c:pt idx="13">
                  <c:v>1181.75</c:v>
                </c:pt>
                <c:pt idx="14">
                  <c:v>1257</c:v>
                </c:pt>
                <c:pt idx="15">
                  <c:v>1341.5</c:v>
                </c:pt>
                <c:pt idx="16">
                  <c:v>1401.75</c:v>
                </c:pt>
                <c:pt idx="17">
                  <c:v>1472.5</c:v>
                </c:pt>
                <c:pt idx="18">
                  <c:v>1550.5</c:v>
                </c:pt>
                <c:pt idx="19">
                  <c:v>1632.25</c:v>
                </c:pt>
                <c:pt idx="20">
                  <c:v>1703</c:v>
                </c:pt>
                <c:pt idx="21">
                  <c:v>1778.75</c:v>
                </c:pt>
                <c:pt idx="22">
                  <c:v>1847.25</c:v>
                </c:pt>
                <c:pt idx="23">
                  <c:v>1939.5</c:v>
                </c:pt>
                <c:pt idx="24">
                  <c:v>2010.25</c:v>
                </c:pt>
              </c:numCache>
            </c:numRef>
          </c:yVal>
          <c:smooth val="1"/>
          <c:extLst>
            <c:ext xmlns:c16="http://schemas.microsoft.com/office/drawing/2014/chart" uri="{C3380CC4-5D6E-409C-BE32-E72D297353CC}">
              <c16:uniqueId val="{00000002-7280-4335-A932-21484A6A467F}"/>
            </c:ext>
          </c:extLst>
        </c:ser>
        <c:ser>
          <c:idx val="4"/>
          <c:order val="3"/>
          <c:tx>
            <c:strRef>
              <c:f>'עיבוד+זריקת נקודות+STDEV (2)'!$A$184</c:f>
              <c:strCache>
                <c:ptCount val="1"/>
                <c:pt idx="0">
                  <c:v>0.000100</c:v>
                </c:pt>
              </c:strCache>
            </c:strRef>
          </c:tx>
          <c:trendline>
            <c:trendlineType val="linear"/>
            <c:dispRSqr val="1"/>
            <c:dispEq val="1"/>
            <c:trendlineLbl>
              <c:layout>
                <c:manualLayout>
                  <c:x val="0.17400476689339925"/>
                  <c:y val="0.10349588844362669"/>
                </c:manualLayout>
              </c:layout>
              <c:numFmt formatCode="General" sourceLinked="0"/>
            </c:trendlineLbl>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(2)'!$B$184:$Z$184</c:f>
              <c:numCache>
                <c:formatCode>General</c:formatCode>
                <c:ptCount val="25"/>
                <c:pt idx="0">
                  <c:v>296</c:v>
                </c:pt>
                <c:pt idx="1">
                  <c:v>379.75</c:v>
                </c:pt>
                <c:pt idx="2">
                  <c:v>453.75</c:v>
                </c:pt>
                <c:pt idx="3">
                  <c:v>526.75</c:v>
                </c:pt>
                <c:pt idx="4">
                  <c:v>592</c:v>
                </c:pt>
                <c:pt idx="5">
                  <c:v>649.5</c:v>
                </c:pt>
                <c:pt idx="6">
                  <c:v>727.5</c:v>
                </c:pt>
                <c:pt idx="7">
                  <c:v>792.5</c:v>
                </c:pt>
                <c:pt idx="8">
                  <c:v>861.25</c:v>
                </c:pt>
                <c:pt idx="9">
                  <c:v>934.75</c:v>
                </c:pt>
                <c:pt idx="10">
                  <c:v>1015.5</c:v>
                </c:pt>
                <c:pt idx="11">
                  <c:v>1085.25</c:v>
                </c:pt>
                <c:pt idx="12">
                  <c:v>1149.5</c:v>
                </c:pt>
                <c:pt idx="13">
                  <c:v>1219.5</c:v>
                </c:pt>
                <c:pt idx="14">
                  <c:v>1298</c:v>
                </c:pt>
                <c:pt idx="15">
                  <c:v>1378.5</c:v>
                </c:pt>
                <c:pt idx="16">
                  <c:v>1454.5</c:v>
                </c:pt>
                <c:pt idx="17">
                  <c:v>1537.5</c:v>
                </c:pt>
                <c:pt idx="18">
                  <c:v>1612.25</c:v>
                </c:pt>
                <c:pt idx="19">
                  <c:v>1690.25</c:v>
                </c:pt>
                <c:pt idx="20">
                  <c:v>1768.5</c:v>
                </c:pt>
                <c:pt idx="21">
                  <c:v>1836.5</c:v>
                </c:pt>
                <c:pt idx="22">
                  <c:v>1913.5</c:v>
                </c:pt>
                <c:pt idx="23">
                  <c:v>2002.75</c:v>
                </c:pt>
                <c:pt idx="24">
                  <c:v>2052.75</c:v>
                </c:pt>
              </c:numCache>
            </c:numRef>
          </c:yVal>
          <c:smooth val="1"/>
          <c:extLst>
            <c:ext xmlns:c16="http://schemas.microsoft.com/office/drawing/2014/chart" uri="{C3380CC4-5D6E-409C-BE32-E72D297353CC}">
              <c16:uniqueId val="{00000003-7280-4335-A932-21484A6A467F}"/>
            </c:ext>
          </c:extLst>
        </c:ser>
        <c:ser>
          <c:idx val="7"/>
          <c:order val="4"/>
          <c:tx>
            <c:strRef>
              <c:f>'עיבוד+זריקת נקודות+STDEV (2)'!$A$185</c:f>
              <c:strCache>
                <c:ptCount val="1"/>
                <c:pt idx="0">
                  <c:v>0.000010</c:v>
                </c:pt>
              </c:strCache>
            </c:strRef>
          </c:tx>
          <c:trendline>
            <c:trendlineType val="linear"/>
            <c:dispRSqr val="1"/>
            <c:dispEq val="1"/>
            <c:trendlineLbl>
              <c:layout>
                <c:manualLayout>
                  <c:x val="0.17598302263186141"/>
                  <c:y val="-1.8111588977528886E-2"/>
                </c:manualLayout>
              </c:layout>
              <c:numFmt formatCode="General" sourceLinked="0"/>
            </c:trendlineLbl>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(2)'!$B$185:$Z$185</c:f>
              <c:numCache>
                <c:formatCode>General</c:formatCode>
                <c:ptCount val="25"/>
                <c:pt idx="0">
                  <c:v>319.89999999999969</c:v>
                </c:pt>
                <c:pt idx="1">
                  <c:v>412.29999999999944</c:v>
                </c:pt>
                <c:pt idx="2">
                  <c:v>471.90000000000009</c:v>
                </c:pt>
                <c:pt idx="3">
                  <c:v>545.54999999999939</c:v>
                </c:pt>
                <c:pt idx="4">
                  <c:v>618.20000000000005</c:v>
                </c:pt>
                <c:pt idx="5">
                  <c:v>671.349999999999</c:v>
                </c:pt>
                <c:pt idx="6">
                  <c:v>745.15000000000009</c:v>
                </c:pt>
                <c:pt idx="7">
                  <c:v>812.7</c:v>
                </c:pt>
                <c:pt idx="8">
                  <c:v>878.09999999999991</c:v>
                </c:pt>
                <c:pt idx="9">
                  <c:v>956.849999999999</c:v>
                </c:pt>
                <c:pt idx="10">
                  <c:v>1029.9000000000001</c:v>
                </c:pt>
                <c:pt idx="11">
                  <c:v>1095.9000000000001</c:v>
                </c:pt>
                <c:pt idx="12">
                  <c:v>1166.4000000000001</c:v>
                </c:pt>
                <c:pt idx="13">
                  <c:v>1234.3</c:v>
                </c:pt>
                <c:pt idx="14">
                  <c:v>1315.1</c:v>
                </c:pt>
                <c:pt idx="15">
                  <c:v>1380</c:v>
                </c:pt>
                <c:pt idx="16">
                  <c:v>1463.6499999999999</c:v>
                </c:pt>
                <c:pt idx="17">
                  <c:v>1536.6499999999999</c:v>
                </c:pt>
                <c:pt idx="18">
                  <c:v>1609.35</c:v>
                </c:pt>
                <c:pt idx="19">
                  <c:v>1697.45</c:v>
                </c:pt>
                <c:pt idx="20">
                  <c:v>1769.0500000000002</c:v>
                </c:pt>
                <c:pt idx="21">
                  <c:v>1830.1999999999998</c:v>
                </c:pt>
                <c:pt idx="22">
                  <c:v>1912.85</c:v>
                </c:pt>
                <c:pt idx="23">
                  <c:v>1993.6</c:v>
                </c:pt>
                <c:pt idx="24">
                  <c:v>2050.25</c:v>
                </c:pt>
              </c:numCache>
            </c:numRef>
          </c:yVal>
          <c:smooth val="1"/>
          <c:extLst>
            <c:ext xmlns:c16="http://schemas.microsoft.com/office/drawing/2014/chart" uri="{C3380CC4-5D6E-409C-BE32-E72D297353CC}">
              <c16:uniqueId val="{00000004-7280-4335-A932-21484A6A467F}"/>
            </c:ext>
          </c:extLst>
        </c:ser>
        <c:ser>
          <c:idx val="5"/>
          <c:order val="5"/>
          <c:tx>
            <c:strRef>
              <c:f>'עיבוד+זריקת נקודות+STDEV (2)'!$A$186</c:f>
              <c:strCache>
                <c:ptCount val="1"/>
                <c:pt idx="0">
                  <c:v>0.000001</c:v>
                </c:pt>
              </c:strCache>
            </c:strRef>
          </c:tx>
          <c:trendline>
            <c:trendlineType val="linear"/>
            <c:dispRSqr val="1"/>
            <c:dispEq val="1"/>
            <c:trendlineLbl>
              <c:layout>
                <c:manualLayout>
                  <c:x val="-1.3018940590105638E-2"/>
                  <c:y val="1.7589726638018274E-2"/>
                </c:manualLayout>
              </c:layout>
              <c:numFmt formatCode="General" sourceLinked="0"/>
            </c:trendlineLbl>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(2)'!$B$186:$Z$186</c:f>
              <c:numCache>
                <c:formatCode>General</c:formatCode>
                <c:ptCount val="25"/>
                <c:pt idx="0">
                  <c:v>444.16666666666708</c:v>
                </c:pt>
                <c:pt idx="1">
                  <c:v>515.16666666666674</c:v>
                </c:pt>
                <c:pt idx="2">
                  <c:v>585.5</c:v>
                </c:pt>
                <c:pt idx="3">
                  <c:v>651.75</c:v>
                </c:pt>
                <c:pt idx="4">
                  <c:v>723</c:v>
                </c:pt>
                <c:pt idx="5">
                  <c:v>805.08333333333462</c:v>
                </c:pt>
                <c:pt idx="6">
                  <c:v>875.41666666666674</c:v>
                </c:pt>
                <c:pt idx="7">
                  <c:v>944.16666666666674</c:v>
                </c:pt>
                <c:pt idx="8">
                  <c:v>1019.1666666666667</c:v>
                </c:pt>
                <c:pt idx="9">
                  <c:v>1107.5833333333301</c:v>
                </c:pt>
                <c:pt idx="10">
                  <c:v>1186.1666666666667</c:v>
                </c:pt>
                <c:pt idx="11">
                  <c:v>1263.1666666666667</c:v>
                </c:pt>
                <c:pt idx="12">
                  <c:v>1334.6666666666667</c:v>
                </c:pt>
                <c:pt idx="13">
                  <c:v>1411.1666666666665</c:v>
                </c:pt>
                <c:pt idx="14">
                  <c:v>1490.5</c:v>
                </c:pt>
                <c:pt idx="15">
                  <c:v>1584.3333333333301</c:v>
                </c:pt>
                <c:pt idx="16">
                  <c:v>1668.25</c:v>
                </c:pt>
                <c:pt idx="17">
                  <c:v>1731.9166666666695</c:v>
                </c:pt>
                <c:pt idx="18">
                  <c:v>1834.0833333333301</c:v>
                </c:pt>
                <c:pt idx="19">
                  <c:v>1914.25</c:v>
                </c:pt>
                <c:pt idx="20">
                  <c:v>2004.25</c:v>
                </c:pt>
                <c:pt idx="21">
                  <c:v>2067</c:v>
                </c:pt>
                <c:pt idx="22">
                  <c:v>2160.9166666666647</c:v>
                </c:pt>
                <c:pt idx="23">
                  <c:v>2239.6666666666601</c:v>
                </c:pt>
                <c:pt idx="24">
                  <c:v>2311.5833333333399</c:v>
                </c:pt>
              </c:numCache>
            </c:numRef>
          </c:yVal>
          <c:smooth val="1"/>
          <c:extLst>
            <c:ext xmlns:c16="http://schemas.microsoft.com/office/drawing/2014/chart" uri="{C3380CC4-5D6E-409C-BE32-E72D297353CC}">
              <c16:uniqueId val="{00000005-7280-4335-A932-21484A6A467F}"/>
            </c:ext>
          </c:extLst>
        </c:ser>
        <c:ser>
          <c:idx val="6"/>
          <c:order val="6"/>
          <c:tx>
            <c:strRef>
              <c:f>'עיבוד+זריקת נקודות+STDEV (2)'!$A$187</c:f>
              <c:strCache>
                <c:ptCount val="1"/>
                <c:pt idx="0">
                  <c:v>0.000000</c:v>
                </c:pt>
              </c:strCache>
            </c:strRef>
          </c:tx>
          <c:trendline>
            <c:trendlineType val="linear"/>
            <c:dispRSqr val="1"/>
            <c:dispEq val="1"/>
            <c:trendlineLbl>
              <c:layout>
                <c:manualLayout>
                  <c:x val="0.17598302263186141"/>
                  <c:y val="-2.7362713574175739E-2"/>
                </c:manualLayout>
              </c:layout>
              <c:numFmt formatCode="General" sourceLinked="0"/>
            </c:trendlineLbl>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(2)'!$B$187:$Z$187</c:f>
              <c:numCache>
                <c:formatCode>General</c:formatCode>
                <c:ptCount val="25"/>
                <c:pt idx="0">
                  <c:v>418.16666666666708</c:v>
                </c:pt>
                <c:pt idx="1">
                  <c:v>493.5</c:v>
                </c:pt>
                <c:pt idx="2">
                  <c:v>558.5</c:v>
                </c:pt>
                <c:pt idx="3">
                  <c:v>638.41666666666674</c:v>
                </c:pt>
                <c:pt idx="4">
                  <c:v>704.66666666666674</c:v>
                </c:pt>
                <c:pt idx="5">
                  <c:v>768.75</c:v>
                </c:pt>
                <c:pt idx="6">
                  <c:v>845.41666666666674</c:v>
                </c:pt>
                <c:pt idx="7">
                  <c:v>918.16666666666674</c:v>
                </c:pt>
                <c:pt idx="8">
                  <c:v>986.8333333333336</c:v>
                </c:pt>
                <c:pt idx="9">
                  <c:v>1058.25</c:v>
                </c:pt>
                <c:pt idx="10">
                  <c:v>1137.1666666666667</c:v>
                </c:pt>
                <c:pt idx="11">
                  <c:v>1207.8333333333301</c:v>
                </c:pt>
                <c:pt idx="12">
                  <c:v>1274.3333333333301</c:v>
                </c:pt>
                <c:pt idx="13">
                  <c:v>1336.8333333333301</c:v>
                </c:pt>
                <c:pt idx="14">
                  <c:v>1433.1666666666665</c:v>
                </c:pt>
                <c:pt idx="15">
                  <c:v>1504.6666666666665</c:v>
                </c:pt>
                <c:pt idx="16">
                  <c:v>1586.25</c:v>
                </c:pt>
                <c:pt idx="17">
                  <c:v>1668.9166666666695</c:v>
                </c:pt>
                <c:pt idx="18">
                  <c:v>1737.75</c:v>
                </c:pt>
                <c:pt idx="19">
                  <c:v>1829.25</c:v>
                </c:pt>
                <c:pt idx="20">
                  <c:v>1898.9166666666695</c:v>
                </c:pt>
                <c:pt idx="21">
                  <c:v>1973.3333333333301</c:v>
                </c:pt>
                <c:pt idx="22">
                  <c:v>2048.5833333333399</c:v>
                </c:pt>
                <c:pt idx="23">
                  <c:v>2135.6666666666601</c:v>
                </c:pt>
                <c:pt idx="24">
                  <c:v>2201.5833333333399</c:v>
                </c:pt>
              </c:numCache>
            </c:numRef>
          </c:yVal>
          <c:smooth val="1"/>
          <c:extLst>
            <c:ext xmlns:c16="http://schemas.microsoft.com/office/drawing/2014/chart" uri="{C3380CC4-5D6E-409C-BE32-E72D297353CC}">
              <c16:uniqueId val="{00000006-7280-4335-A932-21484A6A467F}"/>
            </c:ext>
          </c:extLst>
        </c:ser>
        <c:dLbls>
          <c:showLegendKey val="0"/>
          <c:showVal val="0"/>
          <c:showCatName val="0"/>
          <c:showSerName val="0"/>
          <c:showPercent val="0"/>
          <c:showBubbleSize val="0"/>
        </c:dLbls>
        <c:axId val="144501376"/>
        <c:axId val="144528128"/>
      </c:scatterChart>
      <c:valAx>
        <c:axId val="144501376"/>
        <c:scaling>
          <c:orientation val="minMax"/>
        </c:scaling>
        <c:delete val="0"/>
        <c:axPos val="b"/>
        <c:title>
          <c:tx>
            <c:rich>
              <a:bodyPr/>
              <a:lstStyle/>
              <a:p>
                <a:pPr>
                  <a:defRPr/>
                </a:pPr>
                <a:r>
                  <a:rPr lang="en-US" sz="1800" b="1" i="0" baseline="0"/>
                  <a:t>Time (min)</a:t>
                </a:r>
                <a:endParaRPr lang="he-IL" sz="1800" b="1" i="0" baseline="0"/>
              </a:p>
            </c:rich>
          </c:tx>
          <c:overlay val="0"/>
        </c:title>
        <c:numFmt formatCode="General" sourceLinked="1"/>
        <c:majorTickMark val="out"/>
        <c:minorTickMark val="none"/>
        <c:tickLblPos val="nextTo"/>
        <c:txPr>
          <a:bodyPr rot="0" vert="horz"/>
          <a:lstStyle/>
          <a:p>
            <a:pPr>
              <a:defRPr/>
            </a:pPr>
            <a:endParaRPr lang="en-US"/>
          </a:p>
        </c:txPr>
        <c:crossAx val="144528128"/>
        <c:crosses val="autoZero"/>
        <c:crossBetween val="midCat"/>
      </c:valAx>
      <c:valAx>
        <c:axId val="144528128"/>
        <c:scaling>
          <c:orientation val="minMax"/>
        </c:scaling>
        <c:delete val="0"/>
        <c:axPos val="l"/>
        <c:title>
          <c:tx>
            <c:rich>
              <a:bodyPr rot="-5400000" vert="horz"/>
              <a:lstStyle/>
              <a:p>
                <a:pPr>
                  <a:defRPr/>
                </a:pPr>
                <a:r>
                  <a:rPr lang="en-US" sz="1400" b="1" i="0" baseline="0" dirty="0"/>
                  <a:t>Thrombin-like activity (Fl, arbitrary units)     </a:t>
                </a:r>
                <a:endParaRPr lang="he-IL" sz="1400" b="1" i="0" baseline="0" dirty="0"/>
              </a:p>
            </c:rich>
          </c:tx>
          <c:overlay val="0"/>
        </c:title>
        <c:numFmt formatCode="General" sourceLinked="1"/>
        <c:majorTickMark val="out"/>
        <c:minorTickMark val="none"/>
        <c:tickLblPos val="nextTo"/>
        <c:crossAx val="144501376"/>
        <c:crosses val="autoZero"/>
        <c:crossBetween val="midCat"/>
      </c:valAx>
      <c:spPr>
        <a:noFill/>
      </c:spPr>
    </c:plotArea>
    <c:legend>
      <c:legendPos val="l"/>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overlay val="0"/>
    </c:legend>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errBars>
            <c:errBarType val="both"/>
            <c:errValType val="cust"/>
            <c:noEndCap val="0"/>
            <c:plus>
              <c:numRef>
                <c:f>Sheet2!$F$74:$F$80</c:f>
                <c:numCache>
                  <c:formatCode>General</c:formatCode>
                  <c:ptCount val="7"/>
                  <c:pt idx="0">
                    <c:v>0.27205397327158398</c:v>
                  </c:pt>
                  <c:pt idx="1">
                    <c:v>0.47881680065851706</c:v>
                  </c:pt>
                  <c:pt idx="2">
                    <c:v>0.38198280358824149</c:v>
                  </c:pt>
                  <c:pt idx="3">
                    <c:v>0.29747301718991204</c:v>
                  </c:pt>
                  <c:pt idx="4">
                    <c:v>0.58061750172660509</c:v>
                  </c:pt>
                  <c:pt idx="5">
                    <c:v>0.29849339702781552</c:v>
                  </c:pt>
                  <c:pt idx="6">
                    <c:v>3.2616091988617001E-2</c:v>
                  </c:pt>
                </c:numCache>
              </c:numRef>
            </c:plus>
            <c:minus>
              <c:numRef>
                <c:f>Sheet2!$F$74:$F$80</c:f>
                <c:numCache>
                  <c:formatCode>General</c:formatCode>
                  <c:ptCount val="7"/>
                  <c:pt idx="0">
                    <c:v>0.27205397327158398</c:v>
                  </c:pt>
                  <c:pt idx="1">
                    <c:v>0.47881680065851706</c:v>
                  </c:pt>
                  <c:pt idx="2">
                    <c:v>0.38198280358824149</c:v>
                  </c:pt>
                  <c:pt idx="3">
                    <c:v>0.29747301718991204</c:v>
                  </c:pt>
                  <c:pt idx="4">
                    <c:v>0.58061750172660509</c:v>
                  </c:pt>
                  <c:pt idx="5">
                    <c:v>0.29849339702781552</c:v>
                  </c:pt>
                  <c:pt idx="6">
                    <c:v>3.2616091988617001E-2</c:v>
                  </c:pt>
                </c:numCache>
              </c:numRef>
            </c:minus>
          </c:errBars>
          <c:cat>
            <c:strRef>
              <c:f>Sheet2!$B$74:$B$80</c:f>
              <c:strCache>
                <c:ptCount val="7"/>
                <c:pt idx="0">
                  <c:v>0M</c:v>
                </c:pt>
                <c:pt idx="1">
                  <c:v>1µM</c:v>
                </c:pt>
                <c:pt idx="2">
                  <c:v>0.01mM</c:v>
                </c:pt>
                <c:pt idx="3">
                  <c:v>0.1mM</c:v>
                </c:pt>
                <c:pt idx="4">
                  <c:v>1mM</c:v>
                </c:pt>
                <c:pt idx="5">
                  <c:v>0.01M</c:v>
                </c:pt>
                <c:pt idx="6">
                  <c:v>0.1M</c:v>
                </c:pt>
              </c:strCache>
            </c:strRef>
          </c:cat>
          <c:val>
            <c:numRef>
              <c:f>Sheet2!$C$74:$C$80</c:f>
              <c:numCache>
                <c:formatCode>#,##0.00</c:formatCode>
                <c:ptCount val="7"/>
                <c:pt idx="0" formatCode="0.00">
                  <c:v>3.0784749686717992</c:v>
                </c:pt>
                <c:pt idx="1">
                  <c:v>2.6230250149965286</c:v>
                </c:pt>
                <c:pt idx="2">
                  <c:v>2.5631625056266802</c:v>
                </c:pt>
                <c:pt idx="3">
                  <c:v>2.6932125091552734</c:v>
                </c:pt>
                <c:pt idx="4">
                  <c:v>2.1036500036716461</c:v>
                </c:pt>
                <c:pt idx="5">
                  <c:v>1.3569875359535244</c:v>
                </c:pt>
                <c:pt idx="6">
                  <c:v>0.23012500256299989</c:v>
                </c:pt>
              </c:numCache>
            </c:numRef>
          </c:val>
          <c:extLst>
            <c:ext xmlns:c16="http://schemas.microsoft.com/office/drawing/2014/chart" uri="{C3380CC4-5D6E-409C-BE32-E72D297353CC}">
              <c16:uniqueId val="{00000000-C479-4CD7-9C1F-0549A09E242E}"/>
            </c:ext>
          </c:extLst>
        </c:ser>
        <c:dLbls>
          <c:showLegendKey val="0"/>
          <c:showVal val="0"/>
          <c:showCatName val="0"/>
          <c:showSerName val="0"/>
          <c:showPercent val="0"/>
          <c:showBubbleSize val="0"/>
        </c:dLbls>
        <c:gapWidth val="150"/>
        <c:axId val="144902784"/>
        <c:axId val="144950016"/>
      </c:barChart>
      <c:catAx>
        <c:axId val="144902784"/>
        <c:scaling>
          <c:orientation val="minMax"/>
        </c:scaling>
        <c:delete val="0"/>
        <c:axPos val="b"/>
        <c:title>
          <c:tx>
            <c:rich>
              <a:bodyPr/>
              <a:lstStyle/>
              <a:p>
                <a:pPr>
                  <a:defRPr/>
                </a:pPr>
                <a:r>
                  <a:rPr lang="en-US"/>
                  <a:t>Warfarin</a:t>
                </a:r>
                <a:r>
                  <a:rPr lang="en-US" baseline="0"/>
                  <a:t> concentration</a:t>
                </a:r>
                <a:endParaRPr lang="en-US"/>
              </a:p>
            </c:rich>
          </c:tx>
          <c:overlay val="0"/>
        </c:title>
        <c:numFmt formatCode="General" sourceLinked="1"/>
        <c:majorTickMark val="none"/>
        <c:minorTickMark val="none"/>
        <c:tickLblPos val="nextTo"/>
        <c:txPr>
          <a:bodyPr/>
          <a:lstStyle/>
          <a:p>
            <a:pPr>
              <a:defRPr strike="noStrike" baseline="30000"/>
            </a:pPr>
            <a:endParaRPr lang="en-US"/>
          </a:p>
        </c:txPr>
        <c:crossAx val="144950016"/>
        <c:crosses val="autoZero"/>
        <c:auto val="0"/>
        <c:lblAlgn val="ctr"/>
        <c:lblOffset val="100"/>
        <c:noMultiLvlLbl val="0"/>
      </c:catAx>
      <c:valAx>
        <c:axId val="144950016"/>
        <c:scaling>
          <c:orientation val="minMax"/>
        </c:scaling>
        <c:delete val="0"/>
        <c:axPos val="l"/>
        <c:title>
          <c:tx>
            <c:rich>
              <a:bodyPr/>
              <a:lstStyle/>
              <a:p>
                <a:pPr>
                  <a:defRPr/>
                </a:pPr>
                <a:r>
                  <a:rPr lang="en-US"/>
                  <a:t>Proliferation</a:t>
                </a:r>
                <a:r>
                  <a:rPr lang="en-US" baseline="0"/>
                  <a:t> (XTT)</a:t>
                </a:r>
                <a:endParaRPr lang="en-US"/>
              </a:p>
            </c:rich>
          </c:tx>
          <c:overlay val="0"/>
        </c:title>
        <c:numFmt formatCode="0.00" sourceLinked="1"/>
        <c:majorTickMark val="out"/>
        <c:minorTickMark val="none"/>
        <c:tickLblPos val="nextTo"/>
        <c:crossAx val="14490278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t>Coumadin inhibition</a:t>
            </a:r>
          </a:p>
        </c:rich>
      </c:tx>
      <c:layout>
        <c:manualLayout>
          <c:xMode val="edge"/>
          <c:yMode val="edge"/>
          <c:x val="0.42124646641774138"/>
          <c:y val="3.4900414461661602E-3"/>
        </c:manualLayout>
      </c:layout>
      <c:overlay val="1"/>
    </c:title>
    <c:autoTitleDeleted val="0"/>
    <c:plotArea>
      <c:layout/>
      <c:scatterChart>
        <c:scatterStyle val="smoothMarker"/>
        <c:varyColors val="0"/>
        <c:ser>
          <c:idx val="0"/>
          <c:order val="0"/>
          <c:tx>
            <c:strRef>
              <c:f>'העתק מקור עם עיבוד עקומת כיול'!$H$197</c:f>
              <c:strCache>
                <c:ptCount val="1"/>
                <c:pt idx="0">
                  <c:v>0.1M</c:v>
                </c:pt>
              </c:strCache>
            </c:strRef>
          </c:tx>
          <c:trendline>
            <c:trendlineType val="linear"/>
            <c:dispRSqr val="0"/>
            <c:dispEq val="0"/>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כיול'!$B$181:$Z$181</c:f>
              <c:numCache>
                <c:formatCode>General</c:formatCode>
                <c:ptCount val="25"/>
                <c:pt idx="0">
                  <c:v>197</c:v>
                </c:pt>
                <c:pt idx="1">
                  <c:v>187.25</c:v>
                </c:pt>
                <c:pt idx="2">
                  <c:v>191</c:v>
                </c:pt>
                <c:pt idx="3">
                  <c:v>198</c:v>
                </c:pt>
                <c:pt idx="4">
                  <c:v>209.75</c:v>
                </c:pt>
                <c:pt idx="5">
                  <c:v>222.25</c:v>
                </c:pt>
                <c:pt idx="6">
                  <c:v>236</c:v>
                </c:pt>
                <c:pt idx="7">
                  <c:v>216.25</c:v>
                </c:pt>
                <c:pt idx="8">
                  <c:v>215.25</c:v>
                </c:pt>
                <c:pt idx="9">
                  <c:v>206.25</c:v>
                </c:pt>
                <c:pt idx="10">
                  <c:v>202</c:v>
                </c:pt>
                <c:pt idx="11">
                  <c:v>210.5</c:v>
                </c:pt>
                <c:pt idx="12">
                  <c:v>216.5</c:v>
                </c:pt>
                <c:pt idx="13">
                  <c:v>182.75</c:v>
                </c:pt>
                <c:pt idx="14">
                  <c:v>196.25</c:v>
                </c:pt>
                <c:pt idx="15">
                  <c:v>195.25</c:v>
                </c:pt>
                <c:pt idx="16">
                  <c:v>200.5</c:v>
                </c:pt>
                <c:pt idx="17">
                  <c:v>197.75</c:v>
                </c:pt>
                <c:pt idx="18">
                  <c:v>186.5</c:v>
                </c:pt>
                <c:pt idx="19">
                  <c:v>190.25</c:v>
                </c:pt>
                <c:pt idx="20">
                  <c:v>226</c:v>
                </c:pt>
                <c:pt idx="21">
                  <c:v>207</c:v>
                </c:pt>
                <c:pt idx="22">
                  <c:v>224.25</c:v>
                </c:pt>
                <c:pt idx="23">
                  <c:v>210.5</c:v>
                </c:pt>
                <c:pt idx="24">
                  <c:v>195.5</c:v>
                </c:pt>
              </c:numCache>
            </c:numRef>
          </c:yVal>
          <c:smooth val="1"/>
          <c:extLst>
            <c:ext xmlns:c16="http://schemas.microsoft.com/office/drawing/2014/chart" uri="{C3380CC4-5D6E-409C-BE32-E72D297353CC}">
              <c16:uniqueId val="{00000000-34B8-49D3-BF88-B44CC97E432D}"/>
            </c:ext>
          </c:extLst>
        </c:ser>
        <c:ser>
          <c:idx val="1"/>
          <c:order val="1"/>
          <c:tx>
            <c:strRef>
              <c:f>'העתק מקור עם עיבוד עקומת כיול'!$H$198</c:f>
              <c:strCache>
                <c:ptCount val="1"/>
                <c:pt idx="0">
                  <c:v>0.01M</c:v>
                </c:pt>
              </c:strCache>
            </c:strRef>
          </c:tx>
          <c:trendline>
            <c:trendlineType val="linear"/>
            <c:dispRSqr val="0"/>
            <c:dispEq val="0"/>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כיול'!$B$182:$Z$182</c:f>
              <c:numCache>
                <c:formatCode>General</c:formatCode>
                <c:ptCount val="25"/>
                <c:pt idx="0">
                  <c:v>213.9</c:v>
                </c:pt>
                <c:pt idx="1">
                  <c:v>241.9</c:v>
                </c:pt>
                <c:pt idx="2">
                  <c:v>263.04999999999995</c:v>
                </c:pt>
                <c:pt idx="3">
                  <c:v>282.54999999999995</c:v>
                </c:pt>
                <c:pt idx="4">
                  <c:v>308.39999999999969</c:v>
                </c:pt>
                <c:pt idx="5">
                  <c:v>331.1</c:v>
                </c:pt>
                <c:pt idx="6">
                  <c:v>353.25</c:v>
                </c:pt>
                <c:pt idx="7">
                  <c:v>388.15000000000032</c:v>
                </c:pt>
                <c:pt idx="8">
                  <c:v>407.20000000000005</c:v>
                </c:pt>
                <c:pt idx="9">
                  <c:v>439.5</c:v>
                </c:pt>
                <c:pt idx="10">
                  <c:v>460.25</c:v>
                </c:pt>
                <c:pt idx="11">
                  <c:v>487.95000000000005</c:v>
                </c:pt>
                <c:pt idx="12">
                  <c:v>514.04999999999939</c:v>
                </c:pt>
                <c:pt idx="13">
                  <c:v>540.40000000000009</c:v>
                </c:pt>
                <c:pt idx="14">
                  <c:v>573.25</c:v>
                </c:pt>
                <c:pt idx="15">
                  <c:v>601.94999999999948</c:v>
                </c:pt>
                <c:pt idx="16">
                  <c:v>630.04999999999939</c:v>
                </c:pt>
                <c:pt idx="17">
                  <c:v>652.75</c:v>
                </c:pt>
                <c:pt idx="18">
                  <c:v>682.7</c:v>
                </c:pt>
                <c:pt idx="19">
                  <c:v>708.349999999999</c:v>
                </c:pt>
                <c:pt idx="20">
                  <c:v>733.849999999999</c:v>
                </c:pt>
                <c:pt idx="21">
                  <c:v>759.8</c:v>
                </c:pt>
                <c:pt idx="22">
                  <c:v>776.44999999999948</c:v>
                </c:pt>
                <c:pt idx="23">
                  <c:v>805.94999999999948</c:v>
                </c:pt>
                <c:pt idx="24">
                  <c:v>826.3</c:v>
                </c:pt>
              </c:numCache>
            </c:numRef>
          </c:yVal>
          <c:smooth val="1"/>
          <c:extLst>
            <c:ext xmlns:c16="http://schemas.microsoft.com/office/drawing/2014/chart" uri="{C3380CC4-5D6E-409C-BE32-E72D297353CC}">
              <c16:uniqueId val="{00000001-34B8-49D3-BF88-B44CC97E432D}"/>
            </c:ext>
          </c:extLst>
        </c:ser>
        <c:ser>
          <c:idx val="3"/>
          <c:order val="2"/>
          <c:tx>
            <c:strRef>
              <c:f>'העתק מקור עם עיבוד עקומת כיול'!$H$199</c:f>
              <c:strCache>
                <c:ptCount val="1"/>
                <c:pt idx="0">
                  <c:v>1mM</c:v>
                </c:pt>
              </c:strCache>
            </c:strRef>
          </c:tx>
          <c:trendline>
            <c:trendlineType val="linear"/>
            <c:dispRSqr val="0"/>
            <c:dispEq val="0"/>
          </c:trendline>
          <c:trendline>
            <c:trendlineType val="linear"/>
            <c:dispRSqr val="0"/>
            <c:dispEq val="0"/>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כיול'!$B$183:$Z$183</c:f>
              <c:numCache>
                <c:formatCode>General</c:formatCode>
                <c:ptCount val="25"/>
                <c:pt idx="0">
                  <c:v>463.90000000000009</c:v>
                </c:pt>
                <c:pt idx="1">
                  <c:v>505.90000000000009</c:v>
                </c:pt>
                <c:pt idx="2">
                  <c:v>544.849999999999</c:v>
                </c:pt>
                <c:pt idx="3">
                  <c:v>581.349999999999</c:v>
                </c:pt>
                <c:pt idx="4">
                  <c:v>633.79999999999995</c:v>
                </c:pt>
                <c:pt idx="5">
                  <c:v>680.5</c:v>
                </c:pt>
                <c:pt idx="6">
                  <c:v>737.849999999999</c:v>
                </c:pt>
                <c:pt idx="7">
                  <c:v>792.75</c:v>
                </c:pt>
                <c:pt idx="8">
                  <c:v>831</c:v>
                </c:pt>
                <c:pt idx="9">
                  <c:v>898.3</c:v>
                </c:pt>
                <c:pt idx="10">
                  <c:v>944.25</c:v>
                </c:pt>
                <c:pt idx="11">
                  <c:v>990.55</c:v>
                </c:pt>
                <c:pt idx="12">
                  <c:v>1042.6499999999999</c:v>
                </c:pt>
                <c:pt idx="13">
                  <c:v>1100.4000000000001</c:v>
                </c:pt>
                <c:pt idx="14">
                  <c:v>1155.6499999999999</c:v>
                </c:pt>
                <c:pt idx="15">
                  <c:v>1218.95</c:v>
                </c:pt>
                <c:pt idx="16">
                  <c:v>1266.45</c:v>
                </c:pt>
                <c:pt idx="17">
                  <c:v>1315.1499999999999</c:v>
                </c:pt>
                <c:pt idx="18">
                  <c:v>1368.3</c:v>
                </c:pt>
                <c:pt idx="19">
                  <c:v>1421.75</c:v>
                </c:pt>
                <c:pt idx="20">
                  <c:v>1460.25</c:v>
                </c:pt>
                <c:pt idx="21">
                  <c:v>1511.4</c:v>
                </c:pt>
                <c:pt idx="22">
                  <c:v>1556.45</c:v>
                </c:pt>
                <c:pt idx="23">
                  <c:v>1601.75</c:v>
                </c:pt>
                <c:pt idx="24">
                  <c:v>1647.5</c:v>
                </c:pt>
              </c:numCache>
            </c:numRef>
          </c:yVal>
          <c:smooth val="1"/>
          <c:extLst>
            <c:ext xmlns:c16="http://schemas.microsoft.com/office/drawing/2014/chart" uri="{C3380CC4-5D6E-409C-BE32-E72D297353CC}">
              <c16:uniqueId val="{00000002-34B8-49D3-BF88-B44CC97E432D}"/>
            </c:ext>
          </c:extLst>
        </c:ser>
        <c:ser>
          <c:idx val="4"/>
          <c:order val="3"/>
          <c:tx>
            <c:strRef>
              <c:f>'העתק מקור עם עיבוד עקומת כיול'!$H$200</c:f>
              <c:strCache>
                <c:ptCount val="1"/>
                <c:pt idx="0">
                  <c:v>0.1mM</c:v>
                </c:pt>
              </c:strCache>
            </c:strRef>
          </c:tx>
          <c:trendline>
            <c:trendlineType val="linear"/>
            <c:dispRSqr val="0"/>
            <c:dispEq val="0"/>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כיול'!$B$184:$Z$184</c:f>
              <c:numCache>
                <c:formatCode>General</c:formatCode>
                <c:ptCount val="25"/>
                <c:pt idx="0">
                  <c:v>418.1</c:v>
                </c:pt>
                <c:pt idx="1">
                  <c:v>445.29999999999944</c:v>
                </c:pt>
                <c:pt idx="2">
                  <c:v>485.84999999999991</c:v>
                </c:pt>
                <c:pt idx="3">
                  <c:v>526.349999999999</c:v>
                </c:pt>
                <c:pt idx="4">
                  <c:v>574</c:v>
                </c:pt>
                <c:pt idx="5">
                  <c:v>617.5</c:v>
                </c:pt>
                <c:pt idx="6">
                  <c:v>658.05</c:v>
                </c:pt>
                <c:pt idx="7">
                  <c:v>707.94999999999948</c:v>
                </c:pt>
                <c:pt idx="8">
                  <c:v>759.40000000000009</c:v>
                </c:pt>
                <c:pt idx="9">
                  <c:v>811.3</c:v>
                </c:pt>
                <c:pt idx="10">
                  <c:v>853.44999999999948</c:v>
                </c:pt>
                <c:pt idx="11">
                  <c:v>895.94999999999948</c:v>
                </c:pt>
                <c:pt idx="12">
                  <c:v>951.849999999999</c:v>
                </c:pt>
                <c:pt idx="13">
                  <c:v>1010.5999999999999</c:v>
                </c:pt>
                <c:pt idx="14">
                  <c:v>1058.05</c:v>
                </c:pt>
                <c:pt idx="15">
                  <c:v>1119.3499999999999</c:v>
                </c:pt>
                <c:pt idx="16">
                  <c:v>1169.05</c:v>
                </c:pt>
                <c:pt idx="17">
                  <c:v>1216.95</c:v>
                </c:pt>
                <c:pt idx="18">
                  <c:v>1263.0999999999999</c:v>
                </c:pt>
                <c:pt idx="19">
                  <c:v>1299.95</c:v>
                </c:pt>
                <c:pt idx="20">
                  <c:v>1352.05</c:v>
                </c:pt>
                <c:pt idx="21">
                  <c:v>1402</c:v>
                </c:pt>
                <c:pt idx="22">
                  <c:v>1431.45</c:v>
                </c:pt>
                <c:pt idx="23">
                  <c:v>1487.1499999999999</c:v>
                </c:pt>
                <c:pt idx="24">
                  <c:v>1523.3000000000002</c:v>
                </c:pt>
              </c:numCache>
            </c:numRef>
          </c:yVal>
          <c:smooth val="1"/>
          <c:extLst>
            <c:ext xmlns:c16="http://schemas.microsoft.com/office/drawing/2014/chart" uri="{C3380CC4-5D6E-409C-BE32-E72D297353CC}">
              <c16:uniqueId val="{00000003-34B8-49D3-BF88-B44CC97E432D}"/>
            </c:ext>
          </c:extLst>
        </c:ser>
        <c:ser>
          <c:idx val="7"/>
          <c:order val="4"/>
          <c:tx>
            <c:strRef>
              <c:f>'העתק מקור עם עיבוד עקומת כיול'!$H$201</c:f>
              <c:strCache>
                <c:ptCount val="1"/>
                <c:pt idx="0">
                  <c:v>0.01mM</c:v>
                </c:pt>
              </c:strCache>
            </c:strRef>
          </c:tx>
          <c:trendline>
            <c:trendlineType val="linear"/>
            <c:dispRSqr val="0"/>
            <c:dispEq val="0"/>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כיול'!$B$185:$Z$185</c:f>
              <c:numCache>
                <c:formatCode>General</c:formatCode>
                <c:ptCount val="25"/>
                <c:pt idx="0">
                  <c:v>362.9</c:v>
                </c:pt>
                <c:pt idx="1">
                  <c:v>401.1</c:v>
                </c:pt>
                <c:pt idx="2">
                  <c:v>439.25</c:v>
                </c:pt>
                <c:pt idx="3">
                  <c:v>482.15000000000032</c:v>
                </c:pt>
                <c:pt idx="4">
                  <c:v>533</c:v>
                </c:pt>
                <c:pt idx="5">
                  <c:v>584.09999999999991</c:v>
                </c:pt>
                <c:pt idx="6">
                  <c:v>627.04999999999939</c:v>
                </c:pt>
                <c:pt idx="7">
                  <c:v>676.15000000000009</c:v>
                </c:pt>
                <c:pt idx="8">
                  <c:v>732.59999999999991</c:v>
                </c:pt>
                <c:pt idx="9">
                  <c:v>789.5</c:v>
                </c:pt>
                <c:pt idx="10">
                  <c:v>831.05</c:v>
                </c:pt>
                <c:pt idx="11">
                  <c:v>880.94999999999948</c:v>
                </c:pt>
                <c:pt idx="12">
                  <c:v>934.44999999999948</c:v>
                </c:pt>
                <c:pt idx="13">
                  <c:v>991.2</c:v>
                </c:pt>
                <c:pt idx="14">
                  <c:v>1048.6499999999999</c:v>
                </c:pt>
                <c:pt idx="15">
                  <c:v>1105.55</c:v>
                </c:pt>
                <c:pt idx="16">
                  <c:v>1156.05</c:v>
                </c:pt>
                <c:pt idx="17">
                  <c:v>1207.1499999999999</c:v>
                </c:pt>
                <c:pt idx="18">
                  <c:v>1253.5</c:v>
                </c:pt>
                <c:pt idx="19">
                  <c:v>1308.55</c:v>
                </c:pt>
                <c:pt idx="20">
                  <c:v>1357.6499999999999</c:v>
                </c:pt>
                <c:pt idx="21">
                  <c:v>1401.6</c:v>
                </c:pt>
                <c:pt idx="22">
                  <c:v>1440.85</c:v>
                </c:pt>
                <c:pt idx="23">
                  <c:v>1486.5500000000002</c:v>
                </c:pt>
                <c:pt idx="24">
                  <c:v>1525.6999999999998</c:v>
                </c:pt>
              </c:numCache>
            </c:numRef>
          </c:yVal>
          <c:smooth val="1"/>
          <c:extLst>
            <c:ext xmlns:c16="http://schemas.microsoft.com/office/drawing/2014/chart" uri="{C3380CC4-5D6E-409C-BE32-E72D297353CC}">
              <c16:uniqueId val="{00000004-34B8-49D3-BF88-B44CC97E432D}"/>
            </c:ext>
          </c:extLst>
        </c:ser>
        <c:ser>
          <c:idx val="5"/>
          <c:order val="5"/>
          <c:tx>
            <c:strRef>
              <c:f>'העתק מקור עם עיבוד עקומת כיול'!$H$202</c:f>
              <c:strCache>
                <c:ptCount val="1"/>
                <c:pt idx="0">
                  <c:v>1µM</c:v>
                </c:pt>
              </c:strCache>
            </c:strRef>
          </c:tx>
          <c:trendline>
            <c:trendlineType val="linear"/>
            <c:dispRSqr val="0"/>
            <c:dispEq val="0"/>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כיול'!$B$186:$Z$186</c:f>
              <c:numCache>
                <c:formatCode>General</c:formatCode>
                <c:ptCount val="25"/>
                <c:pt idx="0">
                  <c:v>317.25</c:v>
                </c:pt>
                <c:pt idx="1">
                  <c:v>354.5</c:v>
                </c:pt>
                <c:pt idx="2">
                  <c:v>369.5</c:v>
                </c:pt>
                <c:pt idx="3">
                  <c:v>397.25</c:v>
                </c:pt>
                <c:pt idx="4">
                  <c:v>424</c:v>
                </c:pt>
                <c:pt idx="5">
                  <c:v>457.75</c:v>
                </c:pt>
                <c:pt idx="6">
                  <c:v>488.5</c:v>
                </c:pt>
                <c:pt idx="7">
                  <c:v>527</c:v>
                </c:pt>
                <c:pt idx="8">
                  <c:v>558</c:v>
                </c:pt>
                <c:pt idx="9">
                  <c:v>602.5</c:v>
                </c:pt>
                <c:pt idx="10">
                  <c:v>623.25</c:v>
                </c:pt>
                <c:pt idx="11">
                  <c:v>660.25</c:v>
                </c:pt>
                <c:pt idx="12">
                  <c:v>700</c:v>
                </c:pt>
                <c:pt idx="13">
                  <c:v>731.25</c:v>
                </c:pt>
                <c:pt idx="14">
                  <c:v>776</c:v>
                </c:pt>
                <c:pt idx="15">
                  <c:v>820.5</c:v>
                </c:pt>
                <c:pt idx="16">
                  <c:v>853.5</c:v>
                </c:pt>
                <c:pt idx="17">
                  <c:v>888.75</c:v>
                </c:pt>
                <c:pt idx="18">
                  <c:v>930.75</c:v>
                </c:pt>
                <c:pt idx="19">
                  <c:v>956.75</c:v>
                </c:pt>
                <c:pt idx="20">
                  <c:v>987.25</c:v>
                </c:pt>
                <c:pt idx="21">
                  <c:v>1020.75</c:v>
                </c:pt>
                <c:pt idx="22">
                  <c:v>1053</c:v>
                </c:pt>
                <c:pt idx="23">
                  <c:v>1079.75</c:v>
                </c:pt>
                <c:pt idx="24">
                  <c:v>1112</c:v>
                </c:pt>
              </c:numCache>
            </c:numRef>
          </c:yVal>
          <c:smooth val="1"/>
          <c:extLst>
            <c:ext xmlns:c16="http://schemas.microsoft.com/office/drawing/2014/chart" uri="{C3380CC4-5D6E-409C-BE32-E72D297353CC}">
              <c16:uniqueId val="{00000005-34B8-49D3-BF88-B44CC97E432D}"/>
            </c:ext>
          </c:extLst>
        </c:ser>
        <c:ser>
          <c:idx val="6"/>
          <c:order val="6"/>
          <c:tx>
            <c:strRef>
              <c:f>'העתק מקור עם עיבוד עקומת כיול'!$H$203</c:f>
              <c:strCache>
                <c:ptCount val="1"/>
                <c:pt idx="0">
                  <c:v>0M</c:v>
                </c:pt>
              </c:strCache>
            </c:strRef>
          </c:tx>
          <c:trendline>
            <c:trendlineType val="linear"/>
            <c:dispRSqr val="0"/>
            <c:dispEq val="0"/>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כיול'!$B$187:$Z$187</c:f>
              <c:numCache>
                <c:formatCode>General</c:formatCode>
                <c:ptCount val="25"/>
                <c:pt idx="0">
                  <c:v>310</c:v>
                </c:pt>
                <c:pt idx="1">
                  <c:v>340.75</c:v>
                </c:pt>
                <c:pt idx="2">
                  <c:v>372.25</c:v>
                </c:pt>
                <c:pt idx="3">
                  <c:v>397.75</c:v>
                </c:pt>
                <c:pt idx="4">
                  <c:v>440</c:v>
                </c:pt>
                <c:pt idx="5">
                  <c:v>477.25</c:v>
                </c:pt>
                <c:pt idx="6">
                  <c:v>509.5</c:v>
                </c:pt>
                <c:pt idx="7">
                  <c:v>546.75</c:v>
                </c:pt>
                <c:pt idx="8">
                  <c:v>582.25</c:v>
                </c:pt>
                <c:pt idx="9">
                  <c:v>627.5</c:v>
                </c:pt>
                <c:pt idx="10">
                  <c:v>661</c:v>
                </c:pt>
                <c:pt idx="11">
                  <c:v>701.5</c:v>
                </c:pt>
                <c:pt idx="12">
                  <c:v>738.5</c:v>
                </c:pt>
                <c:pt idx="13">
                  <c:v>785</c:v>
                </c:pt>
                <c:pt idx="14">
                  <c:v>832.25</c:v>
                </c:pt>
                <c:pt idx="15">
                  <c:v>877.25</c:v>
                </c:pt>
                <c:pt idx="16">
                  <c:v>913.25</c:v>
                </c:pt>
                <c:pt idx="17">
                  <c:v>949.25</c:v>
                </c:pt>
                <c:pt idx="18">
                  <c:v>985</c:v>
                </c:pt>
                <c:pt idx="19">
                  <c:v>1026.75</c:v>
                </c:pt>
                <c:pt idx="20">
                  <c:v>1069</c:v>
                </c:pt>
                <c:pt idx="21">
                  <c:v>1093.5</c:v>
                </c:pt>
                <c:pt idx="22">
                  <c:v>1135</c:v>
                </c:pt>
                <c:pt idx="23">
                  <c:v>1166.5</c:v>
                </c:pt>
                <c:pt idx="24">
                  <c:v>1201</c:v>
                </c:pt>
              </c:numCache>
            </c:numRef>
          </c:yVal>
          <c:smooth val="1"/>
          <c:extLst>
            <c:ext xmlns:c16="http://schemas.microsoft.com/office/drawing/2014/chart" uri="{C3380CC4-5D6E-409C-BE32-E72D297353CC}">
              <c16:uniqueId val="{00000006-34B8-49D3-BF88-B44CC97E432D}"/>
            </c:ext>
          </c:extLst>
        </c:ser>
        <c:dLbls>
          <c:showLegendKey val="0"/>
          <c:showVal val="0"/>
          <c:showCatName val="0"/>
          <c:showSerName val="0"/>
          <c:showPercent val="0"/>
          <c:showBubbleSize val="0"/>
        </c:dLbls>
        <c:axId val="145088896"/>
        <c:axId val="145090816"/>
      </c:scatterChart>
      <c:valAx>
        <c:axId val="145088896"/>
        <c:scaling>
          <c:orientation val="minMax"/>
        </c:scaling>
        <c:delete val="0"/>
        <c:axPos val="b"/>
        <c:title>
          <c:tx>
            <c:rich>
              <a:bodyPr/>
              <a:lstStyle/>
              <a:p>
                <a:pPr>
                  <a:defRPr/>
                </a:pPr>
                <a:r>
                  <a:rPr lang="en-US" sz="1800" b="1" i="0" baseline="0"/>
                  <a:t>Time (min)</a:t>
                </a:r>
                <a:endParaRPr lang="he-IL"/>
              </a:p>
            </c:rich>
          </c:tx>
          <c:overlay val="0"/>
        </c:title>
        <c:numFmt formatCode="General" sourceLinked="1"/>
        <c:majorTickMark val="out"/>
        <c:minorTickMark val="none"/>
        <c:tickLblPos val="nextTo"/>
        <c:txPr>
          <a:bodyPr rot="0" vert="horz"/>
          <a:lstStyle/>
          <a:p>
            <a:pPr>
              <a:defRPr/>
            </a:pPr>
            <a:endParaRPr lang="en-US"/>
          </a:p>
        </c:txPr>
        <c:crossAx val="145090816"/>
        <c:crosses val="autoZero"/>
        <c:crossBetween val="midCat"/>
      </c:valAx>
      <c:valAx>
        <c:axId val="145090816"/>
        <c:scaling>
          <c:orientation val="minMax"/>
        </c:scaling>
        <c:delete val="0"/>
        <c:axPos val="l"/>
        <c:title>
          <c:tx>
            <c:rich>
              <a:bodyPr rot="-5400000" vert="horz"/>
              <a:lstStyle/>
              <a:p>
                <a:pPr>
                  <a:defRPr/>
                </a:pPr>
                <a:r>
                  <a:rPr lang="en-US" sz="1300" b="1" i="0" baseline="0" dirty="0"/>
                  <a:t>Thrombin-like activity (</a:t>
                </a:r>
                <a:r>
                  <a:rPr lang="en-US" sz="1300" b="1" i="0" baseline="0" dirty="0" err="1"/>
                  <a:t>Fl,arbitrary</a:t>
                </a:r>
                <a:r>
                  <a:rPr lang="en-US" sz="1300" b="1" i="0" baseline="0" dirty="0"/>
                  <a:t> units) </a:t>
                </a:r>
                <a:endParaRPr lang="he-IL" sz="1300" dirty="0"/>
              </a:p>
            </c:rich>
          </c:tx>
          <c:layout>
            <c:manualLayout>
              <c:xMode val="edge"/>
              <c:yMode val="edge"/>
              <c:x val="0.19775230155250884"/>
              <c:y val="8.9874654032255807E-2"/>
            </c:manualLayout>
          </c:layout>
          <c:overlay val="0"/>
        </c:title>
        <c:numFmt formatCode="General" sourceLinked="1"/>
        <c:majorTickMark val="out"/>
        <c:minorTickMark val="none"/>
        <c:tickLblPos val="nextTo"/>
        <c:crossAx val="145088896"/>
        <c:crosses val="autoZero"/>
        <c:crossBetween val="midCat"/>
      </c:valAx>
      <c:spPr>
        <a:noFill/>
      </c:spPr>
    </c:plotArea>
    <c:legend>
      <c:legendPos val="l"/>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ayout>
        <c:manualLayout>
          <c:xMode val="edge"/>
          <c:yMode val="edge"/>
          <c:x val="5.2795876101646329E-2"/>
          <c:y val="0.22192616929401587"/>
          <c:w val="0.16820286163474468"/>
          <c:h val="0.52771463992768608"/>
        </c:manualLayout>
      </c:layout>
      <c:overlay val="0"/>
    </c:legend>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t>Thrombin-like activity in C6 cells</a:t>
            </a:r>
            <a:endParaRPr lang="he-IL"/>
          </a:p>
        </c:rich>
      </c:tx>
      <c:layout>
        <c:manualLayout>
          <c:xMode val="edge"/>
          <c:yMode val="edge"/>
          <c:x val="0.27411750857013523"/>
          <c:y val="1.5729985766480523E-2"/>
        </c:manualLayout>
      </c:layout>
      <c:overlay val="1"/>
    </c:title>
    <c:autoTitleDeleted val="0"/>
    <c:plotArea>
      <c:layout/>
      <c:barChart>
        <c:barDir val="col"/>
        <c:grouping val="clustered"/>
        <c:varyColors val="0"/>
        <c:ser>
          <c:idx val="0"/>
          <c:order val="0"/>
          <c:invertIfNegative val="0"/>
          <c:errBars>
            <c:errBarType val="both"/>
            <c:errValType val="cust"/>
            <c:noEndCap val="0"/>
            <c:plus>
              <c:numRef>
                <c:f>'העתק מקור עם עיבוד עקומת כיול'!$AL$181:$AL$187</c:f>
                <c:numCache>
                  <c:formatCode>General</c:formatCode>
                  <c:ptCount val="7"/>
                  <c:pt idx="0">
                    <c:v>0.72938170399204749</c:v>
                  </c:pt>
                  <c:pt idx="1">
                    <c:v>2.4504838184081303</c:v>
                  </c:pt>
                  <c:pt idx="2">
                    <c:v>2.1968738631769731</c:v>
                  </c:pt>
                  <c:pt idx="3">
                    <c:v>2.9827914955651385</c:v>
                  </c:pt>
                  <c:pt idx="4">
                    <c:v>2.9113961622239417</c:v>
                  </c:pt>
                  <c:pt idx="5">
                    <c:v>2.7836762188552417</c:v>
                  </c:pt>
                  <c:pt idx="6">
                    <c:v>2.1649049543891072</c:v>
                  </c:pt>
                </c:numCache>
              </c:numRef>
            </c:plus>
            <c:minus>
              <c:numRef>
                <c:f>'העתק מקור עם עיבוד עקומת כיול'!$AL$181:$AL$187</c:f>
                <c:numCache>
                  <c:formatCode>General</c:formatCode>
                  <c:ptCount val="7"/>
                  <c:pt idx="0">
                    <c:v>0.72938170399204749</c:v>
                  </c:pt>
                  <c:pt idx="1">
                    <c:v>2.4504838184081303</c:v>
                  </c:pt>
                  <c:pt idx="2">
                    <c:v>2.1968738631769731</c:v>
                  </c:pt>
                  <c:pt idx="3">
                    <c:v>2.9827914955651385</c:v>
                  </c:pt>
                  <c:pt idx="4">
                    <c:v>2.9113961622239417</c:v>
                  </c:pt>
                  <c:pt idx="5">
                    <c:v>2.7836762188552417</c:v>
                  </c:pt>
                  <c:pt idx="6">
                    <c:v>2.1649049543891072</c:v>
                  </c:pt>
                </c:numCache>
              </c:numRef>
            </c:minus>
          </c:errBars>
          <c:cat>
            <c:strRef>
              <c:f>'העתק מקור עם עיבוד עקומת כיול'!$H$197:$H$203</c:f>
              <c:strCache>
                <c:ptCount val="7"/>
                <c:pt idx="0">
                  <c:v>0.1M</c:v>
                </c:pt>
                <c:pt idx="1">
                  <c:v>0.01M</c:v>
                </c:pt>
                <c:pt idx="2">
                  <c:v>1mM</c:v>
                </c:pt>
                <c:pt idx="3">
                  <c:v>0.1mM</c:v>
                </c:pt>
                <c:pt idx="4">
                  <c:v>0.01mM</c:v>
                </c:pt>
                <c:pt idx="5">
                  <c:v>1µM</c:v>
                </c:pt>
                <c:pt idx="6">
                  <c:v>0M</c:v>
                </c:pt>
              </c:strCache>
            </c:strRef>
          </c:cat>
          <c:val>
            <c:numRef>
              <c:f>'העתק מקור עם עיבוד עקומת כיול'!$AY$181:$AY$187</c:f>
              <c:numCache>
                <c:formatCode>0.00</c:formatCode>
                <c:ptCount val="7"/>
                <c:pt idx="0">
                  <c:v>1.403846153846154E-2</c:v>
                </c:pt>
                <c:pt idx="1">
                  <c:v>13.07071153846155</c:v>
                </c:pt>
                <c:pt idx="2">
                  <c:v>25.452096153846146</c:v>
                </c:pt>
                <c:pt idx="3">
                  <c:v>23.970403846153797</c:v>
                </c:pt>
                <c:pt idx="4">
                  <c:v>25.174634615384615</c:v>
                </c:pt>
                <c:pt idx="5">
                  <c:v>17.167307692307688</c:v>
                </c:pt>
                <c:pt idx="6">
                  <c:v>19.1952884615385</c:v>
                </c:pt>
              </c:numCache>
            </c:numRef>
          </c:val>
          <c:extLst>
            <c:ext xmlns:c16="http://schemas.microsoft.com/office/drawing/2014/chart" uri="{C3380CC4-5D6E-409C-BE32-E72D297353CC}">
              <c16:uniqueId val="{00000000-B38E-4A70-A247-41738C465B44}"/>
            </c:ext>
          </c:extLst>
        </c:ser>
        <c:dLbls>
          <c:showLegendKey val="0"/>
          <c:showVal val="0"/>
          <c:showCatName val="0"/>
          <c:showSerName val="0"/>
          <c:showPercent val="0"/>
          <c:showBubbleSize val="0"/>
        </c:dLbls>
        <c:gapWidth val="150"/>
        <c:axId val="145151872"/>
        <c:axId val="145158144"/>
      </c:barChart>
      <c:catAx>
        <c:axId val="145151872"/>
        <c:scaling>
          <c:orientation val="maxMin"/>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dirty="0" err="1"/>
                  <a:t>Warfarin</a:t>
                </a:r>
                <a:r>
                  <a:rPr lang="en-US" sz="1800" b="1" i="0" baseline="0" dirty="0"/>
                  <a:t> concentration</a:t>
                </a:r>
              </a:p>
            </c:rich>
          </c:tx>
          <c:overlay val="0"/>
        </c:title>
        <c:numFmt formatCode="General" sourceLinked="1"/>
        <c:majorTickMark val="none"/>
        <c:minorTickMark val="none"/>
        <c:tickLblPos val="nextTo"/>
        <c:txPr>
          <a:bodyPr/>
          <a:lstStyle/>
          <a:p>
            <a:pPr>
              <a:defRPr strike="noStrike" baseline="30000"/>
            </a:pPr>
            <a:endParaRPr lang="en-US"/>
          </a:p>
        </c:txPr>
        <c:crossAx val="145158144"/>
        <c:crosses val="autoZero"/>
        <c:auto val="0"/>
        <c:lblAlgn val="ctr"/>
        <c:lblOffset val="100"/>
        <c:noMultiLvlLbl val="0"/>
      </c:catAx>
      <c:valAx>
        <c:axId val="145158144"/>
        <c:scaling>
          <c:orientation val="minMax"/>
          <c:min val="0"/>
        </c:scaling>
        <c:delete val="0"/>
        <c:axPos val="l"/>
        <c:title>
          <c:tx>
            <c:rich>
              <a:bodyPr/>
              <a:lstStyle/>
              <a:p>
                <a:pPr>
                  <a:defRPr/>
                </a:pPr>
                <a:r>
                  <a:rPr lang="en-US" sz="1800" b="1" i="0" baseline="0"/>
                  <a:t>Thrombin-like activity (Fl)</a:t>
                </a:r>
                <a:endParaRPr lang="he-IL" sz="1800" b="1" i="0" baseline="0"/>
              </a:p>
            </c:rich>
          </c:tx>
          <c:overlay val="0"/>
        </c:title>
        <c:numFmt formatCode="0.00" sourceLinked="1"/>
        <c:majorTickMark val="out"/>
        <c:minorTickMark val="none"/>
        <c:tickLblPos val="nextTo"/>
        <c:crossAx val="145151872"/>
        <c:crosses val="max"/>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baseline="0" dirty="0">
                <a:effectLst/>
              </a:rPr>
              <a:t>Figure </a:t>
            </a:r>
            <a:r>
              <a:rPr lang="he-IL" sz="1800" b="1" i="0" baseline="0" dirty="0">
                <a:effectLst/>
              </a:rPr>
              <a:t>2</a:t>
            </a:r>
            <a:r>
              <a:rPr lang="en-GB" sz="1800" b="1" i="0" baseline="0" dirty="0">
                <a:effectLst/>
              </a:rPr>
              <a:t> -</a:t>
            </a:r>
            <a:r>
              <a:rPr lang="he-IL" sz="1800" b="1" i="0" baseline="0" dirty="0">
                <a:effectLst/>
              </a:rPr>
              <a:t> </a:t>
            </a:r>
            <a:r>
              <a:rPr lang="en-US" sz="1800" b="1" i="0" baseline="0" dirty="0">
                <a:effectLst/>
              </a:rPr>
              <a:t>FACS</a:t>
            </a:r>
            <a:r>
              <a:rPr lang="en-GB" sz="1800" b="1" i="0" baseline="0" dirty="0">
                <a:effectLst/>
              </a:rPr>
              <a:t> Treatment effect</a:t>
            </a:r>
            <a:endParaRPr lang="en-US" dirty="0">
              <a:effectLst/>
            </a:endParaRPr>
          </a:p>
        </c:rich>
      </c:tx>
      <c:overlay val="0"/>
    </c:title>
    <c:autoTitleDeleted val="0"/>
    <c:plotArea>
      <c:layout/>
      <c:barChart>
        <c:barDir val="col"/>
        <c:grouping val="clustered"/>
        <c:varyColors val="0"/>
        <c:ser>
          <c:idx val="0"/>
          <c:order val="0"/>
          <c:tx>
            <c:v>PAR-1 agonsit</c:v>
          </c:tx>
          <c:invertIfNegative val="0"/>
          <c:errBars>
            <c:errBarType val="both"/>
            <c:errValType val="cust"/>
            <c:noEndCap val="0"/>
            <c:plus>
              <c:numRef>
                <c:f>'Sheet1 (2)'!$H$19</c:f>
                <c:numCache>
                  <c:formatCode>General</c:formatCode>
                  <c:ptCount val="1"/>
                  <c:pt idx="0">
                    <c:v>0.33151168908501516</c:v>
                  </c:pt>
                </c:numCache>
                <c:extLst/>
              </c:numRef>
            </c:plus>
            <c:minus>
              <c:numRef>
                <c:f>'Sheet1 (2)'!$H$19</c:f>
                <c:numCache>
                  <c:formatCode>General</c:formatCode>
                  <c:ptCount val="1"/>
                  <c:pt idx="0">
                    <c:v>0.33151168908501516</c:v>
                  </c:pt>
                </c:numCache>
                <c:extLst/>
              </c:numRef>
            </c:minus>
          </c:errBars>
          <c:cat>
            <c:strLit>
              <c:ptCount val="1"/>
              <c:pt idx="0">
                <c:v>anti IFNAR1</c:v>
              </c:pt>
            </c:strLit>
          </c:cat>
          <c:val>
            <c:numRef>
              <c:f>'Sheet1 (2)'!$H$21</c:f>
              <c:numCache>
                <c:formatCode>General</c:formatCode>
                <c:ptCount val="1"/>
                <c:pt idx="0">
                  <c:v>0.72416666666666707</c:v>
                </c:pt>
              </c:numCache>
              <c:extLst/>
            </c:numRef>
          </c:val>
          <c:extLst>
            <c:ext xmlns:c16="http://schemas.microsoft.com/office/drawing/2014/chart" uri="{C3380CC4-5D6E-409C-BE32-E72D297353CC}">
              <c16:uniqueId val="{00000000-E492-4D1C-AC0E-A5A1197FFCB7}"/>
            </c:ext>
          </c:extLst>
        </c:ser>
        <c:ser>
          <c:idx val="2"/>
          <c:order val="1"/>
          <c:tx>
            <c:v>None</c:v>
          </c:tx>
          <c:invertIfNegative val="0"/>
          <c:errBars>
            <c:errBarType val="both"/>
            <c:errValType val="cust"/>
            <c:noEndCap val="0"/>
            <c:plus>
              <c:numRef>
                <c:f>'Sheet1 (2)'!$J$19</c:f>
                <c:numCache>
                  <c:formatCode>General</c:formatCode>
                  <c:ptCount val="1"/>
                  <c:pt idx="0">
                    <c:v>0.22810816147900839</c:v>
                  </c:pt>
                </c:numCache>
                <c:extLst/>
              </c:numRef>
            </c:plus>
            <c:minus>
              <c:numRef>
                <c:f>'Sheet1 (2)'!$J$19</c:f>
                <c:numCache>
                  <c:formatCode>General</c:formatCode>
                  <c:ptCount val="1"/>
                  <c:pt idx="0">
                    <c:v>0.22810816147900839</c:v>
                  </c:pt>
                </c:numCache>
                <c:extLst/>
              </c:numRef>
            </c:minus>
          </c:errBars>
          <c:cat>
            <c:strLit>
              <c:ptCount val="1"/>
              <c:pt idx="0">
                <c:v>anti IFNAR1</c:v>
              </c:pt>
            </c:strLit>
          </c:cat>
          <c:val>
            <c:numRef>
              <c:f>'Sheet1 (2)'!$J$21</c:f>
              <c:numCache>
                <c:formatCode>General</c:formatCode>
                <c:ptCount val="1"/>
                <c:pt idx="0">
                  <c:v>0.43750000000000089</c:v>
                </c:pt>
              </c:numCache>
              <c:extLst/>
            </c:numRef>
          </c:val>
          <c:extLst>
            <c:ext xmlns:c16="http://schemas.microsoft.com/office/drawing/2014/chart" uri="{C3380CC4-5D6E-409C-BE32-E72D297353CC}">
              <c16:uniqueId val="{00000001-E492-4D1C-AC0E-A5A1197FFCB7}"/>
            </c:ext>
          </c:extLst>
        </c:ser>
        <c:ser>
          <c:idx val="1"/>
          <c:order val="2"/>
          <c:tx>
            <c:v>REBIF</c:v>
          </c:tx>
          <c:invertIfNegative val="0"/>
          <c:errBars>
            <c:errBarType val="both"/>
            <c:errValType val="cust"/>
            <c:noEndCap val="0"/>
            <c:plus>
              <c:numRef>
                <c:f>'Sheet1 (2)'!$F$19</c:f>
                <c:numCache>
                  <c:formatCode>General</c:formatCode>
                  <c:ptCount val="1"/>
                  <c:pt idx="0">
                    <c:v>6.0827625302981921E-2</c:v>
                  </c:pt>
                </c:numCache>
                <c:extLst/>
              </c:numRef>
            </c:plus>
            <c:minus>
              <c:numRef>
                <c:f>'Sheet1 (2)'!$F$19</c:f>
                <c:numCache>
                  <c:formatCode>General</c:formatCode>
                  <c:ptCount val="1"/>
                  <c:pt idx="0">
                    <c:v>6.0827625302981921E-2</c:v>
                  </c:pt>
                </c:numCache>
                <c:extLst/>
              </c:numRef>
            </c:minus>
          </c:errBars>
          <c:cat>
            <c:strLit>
              <c:ptCount val="1"/>
              <c:pt idx="0">
                <c:v>anti IFNAR1</c:v>
              </c:pt>
            </c:strLit>
          </c:cat>
          <c:val>
            <c:numRef>
              <c:f>'Sheet1 (2)'!$F$21</c:f>
              <c:numCache>
                <c:formatCode>General</c:formatCode>
                <c:ptCount val="1"/>
                <c:pt idx="0">
                  <c:v>0.54416666666666735</c:v>
                </c:pt>
              </c:numCache>
              <c:extLst/>
            </c:numRef>
          </c:val>
          <c:extLst>
            <c:ext xmlns:c16="http://schemas.microsoft.com/office/drawing/2014/chart" uri="{C3380CC4-5D6E-409C-BE32-E72D297353CC}">
              <c16:uniqueId val="{00000002-E492-4D1C-AC0E-A5A1197FFCB7}"/>
            </c:ext>
          </c:extLst>
        </c:ser>
        <c:dLbls>
          <c:showLegendKey val="0"/>
          <c:showVal val="0"/>
          <c:showCatName val="0"/>
          <c:showSerName val="0"/>
          <c:showPercent val="0"/>
          <c:showBubbleSize val="0"/>
        </c:dLbls>
        <c:gapWidth val="150"/>
        <c:axId val="104037760"/>
        <c:axId val="104044416"/>
      </c:barChart>
      <c:catAx>
        <c:axId val="104037760"/>
        <c:scaling>
          <c:orientation val="maxMin"/>
        </c:scaling>
        <c:delete val="0"/>
        <c:axPos val="b"/>
        <c:title>
          <c:tx>
            <c:rich>
              <a:bodyPr/>
              <a:lstStyle/>
              <a:p>
                <a:pPr>
                  <a:defRPr/>
                </a:pPr>
                <a:r>
                  <a:rPr lang="en-US" sz="1000" b="1" i="0" u="none" strike="noStrike" baseline="0"/>
                  <a:t>Antibody type</a:t>
                </a:r>
                <a:endParaRPr lang="en-GB"/>
              </a:p>
            </c:rich>
          </c:tx>
          <c:overlay val="0"/>
        </c:title>
        <c:numFmt formatCode="General" sourceLinked="0"/>
        <c:majorTickMark val="none"/>
        <c:minorTickMark val="none"/>
        <c:tickLblPos val="nextTo"/>
        <c:crossAx val="104044416"/>
        <c:crosses val="autoZero"/>
        <c:auto val="1"/>
        <c:lblAlgn val="ctr"/>
        <c:lblOffset val="100"/>
        <c:noMultiLvlLbl val="0"/>
      </c:catAx>
      <c:valAx>
        <c:axId val="104044416"/>
        <c:scaling>
          <c:orientation val="minMax"/>
        </c:scaling>
        <c:delete val="0"/>
        <c:axPos val="r"/>
        <c:title>
          <c:tx>
            <c:rich>
              <a:bodyPr/>
              <a:lstStyle/>
              <a:p>
                <a:pPr>
                  <a:defRPr/>
                </a:pPr>
                <a:r>
                  <a:rPr lang="en-GB" sz="1050" b="1" i="0" baseline="0"/>
                  <a:t>Mean flourescence</a:t>
                </a:r>
              </a:p>
            </c:rich>
          </c:tx>
          <c:overlay val="0"/>
        </c:title>
        <c:numFmt formatCode="General" sourceLinked="1"/>
        <c:majorTickMark val="out"/>
        <c:minorTickMark val="none"/>
        <c:tickLblPos val="nextTo"/>
        <c:crossAx val="104037760"/>
        <c:crosses val="autoZero"/>
        <c:crossBetween val="between"/>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baseline="0" dirty="0">
                <a:effectLst/>
              </a:rPr>
              <a:t>Figure 4 -FACS Treatment effect</a:t>
            </a:r>
            <a:endParaRPr lang="en-US" dirty="0">
              <a:effectLst/>
            </a:endParaRPr>
          </a:p>
        </c:rich>
      </c:tx>
      <c:overlay val="0"/>
    </c:title>
    <c:autoTitleDeleted val="0"/>
    <c:plotArea>
      <c:layout/>
      <c:barChart>
        <c:barDir val="col"/>
        <c:grouping val="clustered"/>
        <c:varyColors val="0"/>
        <c:ser>
          <c:idx val="0"/>
          <c:order val="0"/>
          <c:tx>
            <c:v>PAR-1 agonsit</c:v>
          </c:tx>
          <c:invertIfNegative val="0"/>
          <c:errBars>
            <c:errBarType val="both"/>
            <c:errValType val="cust"/>
            <c:noEndCap val="0"/>
            <c:plus>
              <c:numRef>
                <c:f>Sheet1!$G$19</c:f>
                <c:numCache>
                  <c:formatCode>General</c:formatCode>
                  <c:ptCount val="1"/>
                  <c:pt idx="0">
                    <c:v>0.13453624047073745</c:v>
                  </c:pt>
                </c:numCache>
              </c:numRef>
            </c:plus>
            <c:minus>
              <c:numRef>
                <c:f>Sheet1!$G$19</c:f>
                <c:numCache>
                  <c:formatCode>General</c:formatCode>
                  <c:ptCount val="1"/>
                  <c:pt idx="0">
                    <c:v>0.13453624047073745</c:v>
                  </c:pt>
                </c:numCache>
              </c:numRef>
            </c:minus>
          </c:errBars>
          <c:cat>
            <c:strLit>
              <c:ptCount val="1"/>
              <c:pt idx="0">
                <c:v>anti PAR-1</c:v>
              </c:pt>
            </c:strLit>
          </c:cat>
          <c:val>
            <c:numRef>
              <c:f>Sheet1!$G$21</c:f>
              <c:numCache>
                <c:formatCode>General</c:formatCode>
                <c:ptCount val="1"/>
                <c:pt idx="0">
                  <c:v>0.48000000000000043</c:v>
                </c:pt>
              </c:numCache>
            </c:numRef>
          </c:val>
          <c:extLst>
            <c:ext xmlns:c16="http://schemas.microsoft.com/office/drawing/2014/chart" uri="{C3380CC4-5D6E-409C-BE32-E72D297353CC}">
              <c16:uniqueId val="{00000000-6FD5-46E5-A2EF-D61106A328FA}"/>
            </c:ext>
          </c:extLst>
        </c:ser>
        <c:ser>
          <c:idx val="2"/>
          <c:order val="1"/>
          <c:tx>
            <c:v>None</c:v>
          </c:tx>
          <c:invertIfNegative val="0"/>
          <c:errBars>
            <c:errBarType val="both"/>
            <c:errValType val="cust"/>
            <c:noEndCap val="0"/>
            <c:plus>
              <c:numRef>
                <c:f>Sheet1!$I$19</c:f>
                <c:numCache>
                  <c:formatCode>General</c:formatCode>
                  <c:ptCount val="1"/>
                  <c:pt idx="0">
                    <c:v>0.24041630560342606</c:v>
                  </c:pt>
                </c:numCache>
              </c:numRef>
            </c:plus>
            <c:minus>
              <c:numRef>
                <c:f>Sheet1!$I$19</c:f>
                <c:numCache>
                  <c:formatCode>General</c:formatCode>
                  <c:ptCount val="1"/>
                  <c:pt idx="0">
                    <c:v>0.24041630560342606</c:v>
                  </c:pt>
                </c:numCache>
              </c:numRef>
            </c:minus>
          </c:errBars>
          <c:cat>
            <c:strLit>
              <c:ptCount val="1"/>
              <c:pt idx="0">
                <c:v>anti PAR-1</c:v>
              </c:pt>
            </c:strLit>
          </c:cat>
          <c:val>
            <c:numRef>
              <c:f>Sheet1!$I$21</c:f>
              <c:numCache>
                <c:formatCode>General</c:formatCode>
                <c:ptCount val="1"/>
                <c:pt idx="0">
                  <c:v>1.7000000000000002</c:v>
                </c:pt>
              </c:numCache>
            </c:numRef>
          </c:val>
          <c:extLst>
            <c:ext xmlns:c16="http://schemas.microsoft.com/office/drawing/2014/chart" uri="{C3380CC4-5D6E-409C-BE32-E72D297353CC}">
              <c16:uniqueId val="{00000001-6FD5-46E5-A2EF-D61106A328FA}"/>
            </c:ext>
          </c:extLst>
        </c:ser>
        <c:ser>
          <c:idx val="1"/>
          <c:order val="2"/>
          <c:tx>
            <c:v>REBIF</c:v>
          </c:tx>
          <c:invertIfNegative val="0"/>
          <c:errBars>
            <c:errBarType val="both"/>
            <c:errValType val="cust"/>
            <c:noEndCap val="0"/>
            <c:plus>
              <c:numRef>
                <c:f>Sheet1!$E$19</c:f>
                <c:numCache>
                  <c:formatCode>General</c:formatCode>
                  <c:ptCount val="1"/>
                  <c:pt idx="0">
                    <c:v>0.19091883092036815</c:v>
                  </c:pt>
                </c:numCache>
              </c:numRef>
            </c:plus>
            <c:minus>
              <c:numRef>
                <c:f>Sheet1!$E$19</c:f>
                <c:numCache>
                  <c:formatCode>General</c:formatCode>
                  <c:ptCount val="1"/>
                  <c:pt idx="0">
                    <c:v>0.19091883092036815</c:v>
                  </c:pt>
                </c:numCache>
              </c:numRef>
            </c:minus>
          </c:errBars>
          <c:cat>
            <c:strLit>
              <c:ptCount val="1"/>
              <c:pt idx="0">
                <c:v>anti PAR-1</c:v>
              </c:pt>
            </c:strLit>
          </c:cat>
          <c:val>
            <c:numRef>
              <c:f>Sheet1!$E$21</c:f>
              <c:numCache>
                <c:formatCode>General</c:formatCode>
                <c:ptCount val="1"/>
                <c:pt idx="0">
                  <c:v>0.58499999999999908</c:v>
                </c:pt>
              </c:numCache>
            </c:numRef>
          </c:val>
          <c:extLst>
            <c:ext xmlns:c16="http://schemas.microsoft.com/office/drawing/2014/chart" uri="{C3380CC4-5D6E-409C-BE32-E72D297353CC}">
              <c16:uniqueId val="{00000002-6FD5-46E5-A2EF-D61106A328FA}"/>
            </c:ext>
          </c:extLst>
        </c:ser>
        <c:dLbls>
          <c:showLegendKey val="0"/>
          <c:showVal val="0"/>
          <c:showCatName val="0"/>
          <c:showSerName val="0"/>
          <c:showPercent val="0"/>
          <c:showBubbleSize val="0"/>
        </c:dLbls>
        <c:gapWidth val="150"/>
        <c:axId val="90879488"/>
        <c:axId val="90881408"/>
      </c:barChart>
      <c:catAx>
        <c:axId val="90879488"/>
        <c:scaling>
          <c:orientation val="maxMin"/>
        </c:scaling>
        <c:delete val="0"/>
        <c:axPos val="b"/>
        <c:title>
          <c:tx>
            <c:rich>
              <a:bodyPr/>
              <a:lstStyle/>
              <a:p>
                <a:pPr>
                  <a:defRPr/>
                </a:pPr>
                <a:r>
                  <a:rPr lang="en-US" sz="1000" b="1" i="0" u="none" strike="noStrike" baseline="0"/>
                  <a:t>Antibody type</a:t>
                </a:r>
                <a:endParaRPr lang="en-GB"/>
              </a:p>
            </c:rich>
          </c:tx>
          <c:overlay val="0"/>
        </c:title>
        <c:numFmt formatCode="General" sourceLinked="0"/>
        <c:majorTickMark val="none"/>
        <c:minorTickMark val="none"/>
        <c:tickLblPos val="nextTo"/>
        <c:crossAx val="90881408"/>
        <c:crosses val="autoZero"/>
        <c:auto val="1"/>
        <c:lblAlgn val="ctr"/>
        <c:lblOffset val="100"/>
        <c:noMultiLvlLbl val="0"/>
      </c:catAx>
      <c:valAx>
        <c:axId val="90881408"/>
        <c:scaling>
          <c:orientation val="minMax"/>
        </c:scaling>
        <c:delete val="0"/>
        <c:axPos val="r"/>
        <c:title>
          <c:tx>
            <c:rich>
              <a:bodyPr/>
              <a:lstStyle/>
              <a:p>
                <a:pPr>
                  <a:defRPr/>
                </a:pPr>
                <a:r>
                  <a:rPr lang="en-GB" sz="1050" b="1" i="0" baseline="0"/>
                  <a:t>Mean flourescence</a:t>
                </a:r>
              </a:p>
            </c:rich>
          </c:tx>
          <c:overlay val="0"/>
        </c:title>
        <c:numFmt formatCode="General" sourceLinked="1"/>
        <c:majorTickMark val="out"/>
        <c:minorTickMark val="none"/>
        <c:tickLblPos val="nextTo"/>
        <c:crossAx val="90879488"/>
        <c:crosses val="autoZero"/>
        <c:crossBetween val="between"/>
      </c:valAx>
    </c:plotArea>
    <c:legend>
      <c:legendPos val="r"/>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t>Coumadin inhibition</a:t>
            </a:r>
          </a:p>
        </c:rich>
      </c:tx>
      <c:layout>
        <c:manualLayout>
          <c:xMode val="edge"/>
          <c:yMode val="edge"/>
          <c:x val="0.36605081973449077"/>
          <c:y val="2.1260628135768744E-2"/>
        </c:manualLayout>
      </c:layout>
      <c:overlay val="1"/>
    </c:title>
    <c:autoTitleDeleted val="0"/>
    <c:plotArea>
      <c:layout/>
      <c:scatterChart>
        <c:scatterStyle val="smoothMarker"/>
        <c:varyColors val="0"/>
        <c:ser>
          <c:idx val="0"/>
          <c:order val="0"/>
          <c:tx>
            <c:strRef>
              <c:f>'העתק מקור עם עיבוד עקומת כיול'!$H$197</c:f>
              <c:strCache>
                <c:ptCount val="1"/>
                <c:pt idx="0">
                  <c:v>0.1M</c:v>
                </c:pt>
              </c:strCache>
            </c:strRef>
          </c:tx>
          <c:trendline>
            <c:trendlineType val="linear"/>
            <c:dispRSqr val="1"/>
            <c:dispEq val="1"/>
            <c:trendlineLbl>
              <c:layout>
                <c:manualLayout>
                  <c:x val="0.15224298753160262"/>
                  <c:y val="-8.0170035051085227E-3"/>
                </c:manualLayout>
              </c:layout>
              <c:numFmt formatCode="General" sourceLinked="0"/>
            </c:trendlineLbl>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כיול'!$B$181:$Z$181</c:f>
              <c:numCache>
                <c:formatCode>General</c:formatCode>
                <c:ptCount val="25"/>
                <c:pt idx="0">
                  <c:v>197</c:v>
                </c:pt>
                <c:pt idx="1">
                  <c:v>187.25</c:v>
                </c:pt>
                <c:pt idx="2">
                  <c:v>191</c:v>
                </c:pt>
                <c:pt idx="3">
                  <c:v>198</c:v>
                </c:pt>
                <c:pt idx="4">
                  <c:v>209.75</c:v>
                </c:pt>
                <c:pt idx="5">
                  <c:v>222.25</c:v>
                </c:pt>
                <c:pt idx="6">
                  <c:v>236</c:v>
                </c:pt>
                <c:pt idx="7">
                  <c:v>216.25</c:v>
                </c:pt>
                <c:pt idx="8">
                  <c:v>215.25</c:v>
                </c:pt>
                <c:pt idx="9">
                  <c:v>206.25</c:v>
                </c:pt>
                <c:pt idx="10">
                  <c:v>202</c:v>
                </c:pt>
                <c:pt idx="11">
                  <c:v>210.5</c:v>
                </c:pt>
                <c:pt idx="12">
                  <c:v>216.5</c:v>
                </c:pt>
                <c:pt idx="13">
                  <c:v>182.75</c:v>
                </c:pt>
                <c:pt idx="14">
                  <c:v>196.25</c:v>
                </c:pt>
                <c:pt idx="15">
                  <c:v>195.25</c:v>
                </c:pt>
                <c:pt idx="16">
                  <c:v>200.5</c:v>
                </c:pt>
                <c:pt idx="17">
                  <c:v>197.75</c:v>
                </c:pt>
                <c:pt idx="18">
                  <c:v>186.5</c:v>
                </c:pt>
                <c:pt idx="19">
                  <c:v>190.25</c:v>
                </c:pt>
                <c:pt idx="20">
                  <c:v>226</c:v>
                </c:pt>
                <c:pt idx="21">
                  <c:v>207</c:v>
                </c:pt>
                <c:pt idx="22">
                  <c:v>224.25</c:v>
                </c:pt>
                <c:pt idx="23">
                  <c:v>210.5</c:v>
                </c:pt>
                <c:pt idx="24">
                  <c:v>195.5</c:v>
                </c:pt>
              </c:numCache>
            </c:numRef>
          </c:yVal>
          <c:smooth val="1"/>
          <c:extLst>
            <c:ext xmlns:c16="http://schemas.microsoft.com/office/drawing/2014/chart" uri="{C3380CC4-5D6E-409C-BE32-E72D297353CC}">
              <c16:uniqueId val="{00000000-728E-47FA-8BA0-87ED66686D7A}"/>
            </c:ext>
          </c:extLst>
        </c:ser>
        <c:ser>
          <c:idx val="1"/>
          <c:order val="1"/>
          <c:tx>
            <c:strRef>
              <c:f>'העתק מקור עם עיבוד עקומת כיול'!$H$198</c:f>
              <c:strCache>
                <c:ptCount val="1"/>
                <c:pt idx="0">
                  <c:v>0.01M</c:v>
                </c:pt>
              </c:strCache>
            </c:strRef>
          </c:tx>
          <c:trendline>
            <c:trendlineType val="linear"/>
            <c:dispRSqr val="1"/>
            <c:dispEq val="1"/>
            <c:trendlineLbl>
              <c:layout>
                <c:manualLayout>
                  <c:x val="0.17638008271615729"/>
                  <c:y val="-1.1953087462896461E-3"/>
                </c:manualLayout>
              </c:layout>
              <c:numFmt formatCode="General" sourceLinked="0"/>
            </c:trendlineLbl>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כיול'!$B$182:$Z$182</c:f>
              <c:numCache>
                <c:formatCode>General</c:formatCode>
                <c:ptCount val="25"/>
                <c:pt idx="0">
                  <c:v>213.9</c:v>
                </c:pt>
                <c:pt idx="1">
                  <c:v>241.9</c:v>
                </c:pt>
                <c:pt idx="2">
                  <c:v>263.04999999999995</c:v>
                </c:pt>
                <c:pt idx="3">
                  <c:v>282.54999999999995</c:v>
                </c:pt>
                <c:pt idx="4">
                  <c:v>308.39999999999969</c:v>
                </c:pt>
                <c:pt idx="5">
                  <c:v>331.1</c:v>
                </c:pt>
                <c:pt idx="6">
                  <c:v>353.25</c:v>
                </c:pt>
                <c:pt idx="7">
                  <c:v>388.15000000000032</c:v>
                </c:pt>
                <c:pt idx="8">
                  <c:v>407.20000000000005</c:v>
                </c:pt>
                <c:pt idx="9">
                  <c:v>439.5</c:v>
                </c:pt>
                <c:pt idx="10">
                  <c:v>460.25</c:v>
                </c:pt>
                <c:pt idx="11">
                  <c:v>487.95000000000005</c:v>
                </c:pt>
                <c:pt idx="12">
                  <c:v>514.04999999999939</c:v>
                </c:pt>
                <c:pt idx="13">
                  <c:v>540.40000000000009</c:v>
                </c:pt>
                <c:pt idx="14">
                  <c:v>573.25</c:v>
                </c:pt>
                <c:pt idx="15">
                  <c:v>601.94999999999948</c:v>
                </c:pt>
                <c:pt idx="16">
                  <c:v>630.04999999999939</c:v>
                </c:pt>
                <c:pt idx="17">
                  <c:v>652.75</c:v>
                </c:pt>
                <c:pt idx="18">
                  <c:v>682.7</c:v>
                </c:pt>
                <c:pt idx="19">
                  <c:v>708.34999999999923</c:v>
                </c:pt>
                <c:pt idx="20">
                  <c:v>733.84999999999923</c:v>
                </c:pt>
                <c:pt idx="21">
                  <c:v>759.8</c:v>
                </c:pt>
                <c:pt idx="22">
                  <c:v>776.44999999999948</c:v>
                </c:pt>
                <c:pt idx="23">
                  <c:v>805.94999999999948</c:v>
                </c:pt>
                <c:pt idx="24">
                  <c:v>826.3</c:v>
                </c:pt>
              </c:numCache>
            </c:numRef>
          </c:yVal>
          <c:smooth val="1"/>
          <c:extLst>
            <c:ext xmlns:c16="http://schemas.microsoft.com/office/drawing/2014/chart" uri="{C3380CC4-5D6E-409C-BE32-E72D297353CC}">
              <c16:uniqueId val="{00000001-728E-47FA-8BA0-87ED66686D7A}"/>
            </c:ext>
          </c:extLst>
        </c:ser>
        <c:ser>
          <c:idx val="3"/>
          <c:order val="2"/>
          <c:tx>
            <c:strRef>
              <c:f>'העתק מקור עם עיבוד עקומת כיול'!$H$199</c:f>
              <c:strCache>
                <c:ptCount val="1"/>
                <c:pt idx="0">
                  <c:v>1mM</c:v>
                </c:pt>
              </c:strCache>
            </c:strRef>
          </c:tx>
          <c:trendline>
            <c:trendlineType val="linear"/>
            <c:dispRSqr val="1"/>
            <c:dispEq val="1"/>
            <c:trendlineLbl>
              <c:layout>
                <c:manualLayout>
                  <c:x val="0.17506589904641492"/>
                  <c:y val="-3.5424697264896714E-2"/>
                </c:manualLayout>
              </c:layout>
              <c:numFmt formatCode="General" sourceLinked="0"/>
            </c:trendlineLbl>
          </c:trendline>
          <c:trendline>
            <c:trendlineType val="linear"/>
            <c:dispRSqr val="0"/>
            <c:dispEq val="0"/>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כיול'!$B$183:$Z$183</c:f>
              <c:numCache>
                <c:formatCode>General</c:formatCode>
                <c:ptCount val="25"/>
                <c:pt idx="0">
                  <c:v>463.90000000000009</c:v>
                </c:pt>
                <c:pt idx="1">
                  <c:v>505.90000000000009</c:v>
                </c:pt>
                <c:pt idx="2">
                  <c:v>544.84999999999923</c:v>
                </c:pt>
                <c:pt idx="3">
                  <c:v>581.34999999999923</c:v>
                </c:pt>
                <c:pt idx="4">
                  <c:v>633.79999999999995</c:v>
                </c:pt>
                <c:pt idx="5">
                  <c:v>680.5</c:v>
                </c:pt>
                <c:pt idx="6">
                  <c:v>737.84999999999923</c:v>
                </c:pt>
                <c:pt idx="7">
                  <c:v>792.75</c:v>
                </c:pt>
                <c:pt idx="8">
                  <c:v>831</c:v>
                </c:pt>
                <c:pt idx="9">
                  <c:v>898.3</c:v>
                </c:pt>
                <c:pt idx="10">
                  <c:v>944.25</c:v>
                </c:pt>
                <c:pt idx="11">
                  <c:v>990.55</c:v>
                </c:pt>
                <c:pt idx="12">
                  <c:v>1042.6499999999999</c:v>
                </c:pt>
                <c:pt idx="13">
                  <c:v>1100.4000000000001</c:v>
                </c:pt>
                <c:pt idx="14">
                  <c:v>1155.6499999999999</c:v>
                </c:pt>
                <c:pt idx="15">
                  <c:v>1218.95</c:v>
                </c:pt>
                <c:pt idx="16">
                  <c:v>1266.45</c:v>
                </c:pt>
                <c:pt idx="17">
                  <c:v>1315.1499999999999</c:v>
                </c:pt>
                <c:pt idx="18">
                  <c:v>1368.3</c:v>
                </c:pt>
                <c:pt idx="19">
                  <c:v>1421.75</c:v>
                </c:pt>
                <c:pt idx="20">
                  <c:v>1460.25</c:v>
                </c:pt>
                <c:pt idx="21">
                  <c:v>1511.4</c:v>
                </c:pt>
                <c:pt idx="22">
                  <c:v>1556.45</c:v>
                </c:pt>
                <c:pt idx="23">
                  <c:v>1601.75</c:v>
                </c:pt>
                <c:pt idx="24">
                  <c:v>1647.5</c:v>
                </c:pt>
              </c:numCache>
            </c:numRef>
          </c:yVal>
          <c:smooth val="1"/>
          <c:extLst>
            <c:ext xmlns:c16="http://schemas.microsoft.com/office/drawing/2014/chart" uri="{C3380CC4-5D6E-409C-BE32-E72D297353CC}">
              <c16:uniqueId val="{00000002-728E-47FA-8BA0-87ED66686D7A}"/>
            </c:ext>
          </c:extLst>
        </c:ser>
        <c:ser>
          <c:idx val="4"/>
          <c:order val="3"/>
          <c:tx>
            <c:strRef>
              <c:f>'העתק מקור עם עיבוד עקומת כיול'!$H$200</c:f>
              <c:strCache>
                <c:ptCount val="1"/>
                <c:pt idx="0">
                  <c:v>0.1mM</c:v>
                </c:pt>
              </c:strCache>
            </c:strRef>
          </c:tx>
          <c:trendline>
            <c:trendlineType val="linear"/>
            <c:dispRSqr val="1"/>
            <c:dispEq val="1"/>
            <c:trendlineLbl>
              <c:layout>
                <c:manualLayout>
                  <c:x val="0.1766900178430322"/>
                  <c:y val="5.2665478876127974E-3"/>
                </c:manualLayout>
              </c:layout>
              <c:numFmt formatCode="General" sourceLinked="0"/>
            </c:trendlineLbl>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כיול'!$B$184:$Z$184</c:f>
              <c:numCache>
                <c:formatCode>General</c:formatCode>
                <c:ptCount val="25"/>
                <c:pt idx="0">
                  <c:v>418.1</c:v>
                </c:pt>
                <c:pt idx="1">
                  <c:v>445.29999999999956</c:v>
                </c:pt>
                <c:pt idx="2">
                  <c:v>485.84999999999991</c:v>
                </c:pt>
                <c:pt idx="3">
                  <c:v>526.34999999999923</c:v>
                </c:pt>
                <c:pt idx="4">
                  <c:v>574</c:v>
                </c:pt>
                <c:pt idx="5">
                  <c:v>617.5</c:v>
                </c:pt>
                <c:pt idx="6">
                  <c:v>658.05</c:v>
                </c:pt>
                <c:pt idx="7">
                  <c:v>707.94999999999948</c:v>
                </c:pt>
                <c:pt idx="8">
                  <c:v>759.40000000000009</c:v>
                </c:pt>
                <c:pt idx="9">
                  <c:v>811.3</c:v>
                </c:pt>
                <c:pt idx="10">
                  <c:v>853.44999999999948</c:v>
                </c:pt>
                <c:pt idx="11">
                  <c:v>895.94999999999948</c:v>
                </c:pt>
                <c:pt idx="12">
                  <c:v>951.84999999999923</c:v>
                </c:pt>
                <c:pt idx="13">
                  <c:v>1010.5999999999999</c:v>
                </c:pt>
                <c:pt idx="14">
                  <c:v>1058.05</c:v>
                </c:pt>
                <c:pt idx="15">
                  <c:v>1119.3499999999999</c:v>
                </c:pt>
                <c:pt idx="16">
                  <c:v>1169.05</c:v>
                </c:pt>
                <c:pt idx="17">
                  <c:v>1216.95</c:v>
                </c:pt>
                <c:pt idx="18">
                  <c:v>1263.0999999999999</c:v>
                </c:pt>
                <c:pt idx="19">
                  <c:v>1299.95</c:v>
                </c:pt>
                <c:pt idx="20">
                  <c:v>1352.05</c:v>
                </c:pt>
                <c:pt idx="21">
                  <c:v>1402</c:v>
                </c:pt>
                <c:pt idx="22">
                  <c:v>1431.45</c:v>
                </c:pt>
                <c:pt idx="23">
                  <c:v>1487.1499999999999</c:v>
                </c:pt>
                <c:pt idx="24">
                  <c:v>1523.3000000000002</c:v>
                </c:pt>
              </c:numCache>
            </c:numRef>
          </c:yVal>
          <c:smooth val="1"/>
          <c:extLst>
            <c:ext xmlns:c16="http://schemas.microsoft.com/office/drawing/2014/chart" uri="{C3380CC4-5D6E-409C-BE32-E72D297353CC}">
              <c16:uniqueId val="{00000003-728E-47FA-8BA0-87ED66686D7A}"/>
            </c:ext>
          </c:extLst>
        </c:ser>
        <c:ser>
          <c:idx val="7"/>
          <c:order val="4"/>
          <c:tx>
            <c:strRef>
              <c:f>'העתק מקור עם עיבוד עקומת כיול'!$H$201</c:f>
              <c:strCache>
                <c:ptCount val="1"/>
                <c:pt idx="0">
                  <c:v>0.01mM</c:v>
                </c:pt>
              </c:strCache>
            </c:strRef>
          </c:tx>
          <c:trendline>
            <c:trendlineType val="linear"/>
            <c:dispRSqr val="1"/>
            <c:dispEq val="1"/>
            <c:trendlineLbl>
              <c:layout>
                <c:manualLayout>
                  <c:x val="0.18018245074466521"/>
                  <c:y val="-3.0417565860616051E-2"/>
                </c:manualLayout>
              </c:layout>
              <c:numFmt formatCode="General" sourceLinked="0"/>
            </c:trendlineLbl>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כיול'!$B$185:$Z$185</c:f>
              <c:numCache>
                <c:formatCode>General</c:formatCode>
                <c:ptCount val="25"/>
                <c:pt idx="0">
                  <c:v>362.9</c:v>
                </c:pt>
                <c:pt idx="1">
                  <c:v>401.1</c:v>
                </c:pt>
                <c:pt idx="2">
                  <c:v>439.25</c:v>
                </c:pt>
                <c:pt idx="3">
                  <c:v>482.15000000000032</c:v>
                </c:pt>
                <c:pt idx="4">
                  <c:v>533</c:v>
                </c:pt>
                <c:pt idx="5">
                  <c:v>584.09999999999991</c:v>
                </c:pt>
                <c:pt idx="6">
                  <c:v>627.04999999999939</c:v>
                </c:pt>
                <c:pt idx="7">
                  <c:v>676.15000000000009</c:v>
                </c:pt>
                <c:pt idx="8">
                  <c:v>732.59999999999991</c:v>
                </c:pt>
                <c:pt idx="9">
                  <c:v>789.5</c:v>
                </c:pt>
                <c:pt idx="10">
                  <c:v>831.05</c:v>
                </c:pt>
                <c:pt idx="11">
                  <c:v>880.94999999999948</c:v>
                </c:pt>
                <c:pt idx="12">
                  <c:v>934.44999999999948</c:v>
                </c:pt>
                <c:pt idx="13">
                  <c:v>991.2</c:v>
                </c:pt>
                <c:pt idx="14">
                  <c:v>1048.6499999999999</c:v>
                </c:pt>
                <c:pt idx="15">
                  <c:v>1105.55</c:v>
                </c:pt>
                <c:pt idx="16">
                  <c:v>1156.05</c:v>
                </c:pt>
                <c:pt idx="17">
                  <c:v>1207.1499999999999</c:v>
                </c:pt>
                <c:pt idx="18">
                  <c:v>1253.5</c:v>
                </c:pt>
                <c:pt idx="19">
                  <c:v>1308.55</c:v>
                </c:pt>
                <c:pt idx="20">
                  <c:v>1357.6499999999999</c:v>
                </c:pt>
                <c:pt idx="21">
                  <c:v>1401.6</c:v>
                </c:pt>
                <c:pt idx="22">
                  <c:v>1440.85</c:v>
                </c:pt>
                <c:pt idx="23">
                  <c:v>1486.5500000000002</c:v>
                </c:pt>
                <c:pt idx="24">
                  <c:v>1525.6999999999998</c:v>
                </c:pt>
              </c:numCache>
            </c:numRef>
          </c:yVal>
          <c:smooth val="1"/>
          <c:extLst>
            <c:ext xmlns:c16="http://schemas.microsoft.com/office/drawing/2014/chart" uri="{C3380CC4-5D6E-409C-BE32-E72D297353CC}">
              <c16:uniqueId val="{00000004-728E-47FA-8BA0-87ED66686D7A}"/>
            </c:ext>
          </c:extLst>
        </c:ser>
        <c:ser>
          <c:idx val="5"/>
          <c:order val="5"/>
          <c:tx>
            <c:strRef>
              <c:f>'העתק מקור עם עיבוד עקומת כיול'!$H$202</c:f>
              <c:strCache>
                <c:ptCount val="1"/>
                <c:pt idx="0">
                  <c:v>1µM</c:v>
                </c:pt>
              </c:strCache>
            </c:strRef>
          </c:tx>
          <c:trendline>
            <c:trendlineType val="linear"/>
            <c:dispRSqr val="1"/>
            <c:dispEq val="1"/>
            <c:trendlineLbl>
              <c:layout>
                <c:manualLayout>
                  <c:x val="0.17157346614478169"/>
                  <c:y val="1.6523854081214154E-2"/>
                </c:manualLayout>
              </c:layout>
              <c:numFmt formatCode="General" sourceLinked="0"/>
            </c:trendlineLbl>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כיול'!$B$186:$Z$186</c:f>
              <c:numCache>
                <c:formatCode>General</c:formatCode>
                <c:ptCount val="25"/>
                <c:pt idx="0">
                  <c:v>317.25</c:v>
                </c:pt>
                <c:pt idx="1">
                  <c:v>354.5</c:v>
                </c:pt>
                <c:pt idx="2">
                  <c:v>369.5</c:v>
                </c:pt>
                <c:pt idx="3">
                  <c:v>397.25</c:v>
                </c:pt>
                <c:pt idx="4">
                  <c:v>424</c:v>
                </c:pt>
                <c:pt idx="5">
                  <c:v>457.75</c:v>
                </c:pt>
                <c:pt idx="6">
                  <c:v>488.5</c:v>
                </c:pt>
                <c:pt idx="7">
                  <c:v>527</c:v>
                </c:pt>
                <c:pt idx="8">
                  <c:v>558</c:v>
                </c:pt>
                <c:pt idx="9">
                  <c:v>602.5</c:v>
                </c:pt>
                <c:pt idx="10">
                  <c:v>623.25</c:v>
                </c:pt>
                <c:pt idx="11">
                  <c:v>660.25</c:v>
                </c:pt>
                <c:pt idx="12">
                  <c:v>700</c:v>
                </c:pt>
                <c:pt idx="13">
                  <c:v>731.25</c:v>
                </c:pt>
                <c:pt idx="14">
                  <c:v>776</c:v>
                </c:pt>
                <c:pt idx="15">
                  <c:v>820.5</c:v>
                </c:pt>
                <c:pt idx="16">
                  <c:v>853.5</c:v>
                </c:pt>
                <c:pt idx="17">
                  <c:v>888.75</c:v>
                </c:pt>
                <c:pt idx="18">
                  <c:v>930.75</c:v>
                </c:pt>
                <c:pt idx="19">
                  <c:v>956.75</c:v>
                </c:pt>
                <c:pt idx="20">
                  <c:v>987.25</c:v>
                </c:pt>
                <c:pt idx="21">
                  <c:v>1020.75</c:v>
                </c:pt>
                <c:pt idx="22">
                  <c:v>1053</c:v>
                </c:pt>
                <c:pt idx="23">
                  <c:v>1079.75</c:v>
                </c:pt>
                <c:pt idx="24">
                  <c:v>1112</c:v>
                </c:pt>
              </c:numCache>
            </c:numRef>
          </c:yVal>
          <c:smooth val="1"/>
          <c:extLst>
            <c:ext xmlns:c16="http://schemas.microsoft.com/office/drawing/2014/chart" uri="{C3380CC4-5D6E-409C-BE32-E72D297353CC}">
              <c16:uniqueId val="{00000005-728E-47FA-8BA0-87ED66686D7A}"/>
            </c:ext>
          </c:extLst>
        </c:ser>
        <c:ser>
          <c:idx val="6"/>
          <c:order val="6"/>
          <c:tx>
            <c:strRef>
              <c:f>'העתק מקור עם עיבוד עקומת כיול'!$H$203</c:f>
              <c:strCache>
                <c:ptCount val="1"/>
                <c:pt idx="0">
                  <c:v>0M</c:v>
                </c:pt>
              </c:strCache>
            </c:strRef>
          </c:tx>
          <c:trendline>
            <c:trendlineType val="linear"/>
            <c:dispRSqr val="1"/>
            <c:dispEq val="1"/>
            <c:trendlineLbl>
              <c:layout>
                <c:manualLayout>
                  <c:x val="0.1803045483988639"/>
                  <c:y val="-1.6041581214109986E-2"/>
                </c:manualLayout>
              </c:layout>
              <c:numFmt formatCode="General" sourceLinked="0"/>
            </c:trendlineLbl>
          </c:trendline>
          <c:xVal>
            <c:numRef>
              <c:f>'העתק מקור עם עיבוד עקומת כיול'!$B$142:$Z$142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'העתק מקור עם עיבוד עקומת כיול'!$B$187:$Z$187</c:f>
              <c:numCache>
                <c:formatCode>General</c:formatCode>
                <c:ptCount val="25"/>
                <c:pt idx="0">
                  <c:v>310</c:v>
                </c:pt>
                <c:pt idx="1">
                  <c:v>340.75</c:v>
                </c:pt>
                <c:pt idx="2">
                  <c:v>372.25</c:v>
                </c:pt>
                <c:pt idx="3">
                  <c:v>397.75</c:v>
                </c:pt>
                <c:pt idx="4">
                  <c:v>440</c:v>
                </c:pt>
                <c:pt idx="5">
                  <c:v>477.25</c:v>
                </c:pt>
                <c:pt idx="6">
                  <c:v>509.5</c:v>
                </c:pt>
                <c:pt idx="7">
                  <c:v>546.75</c:v>
                </c:pt>
                <c:pt idx="8">
                  <c:v>582.25</c:v>
                </c:pt>
                <c:pt idx="9">
                  <c:v>627.5</c:v>
                </c:pt>
                <c:pt idx="10">
                  <c:v>661</c:v>
                </c:pt>
                <c:pt idx="11">
                  <c:v>701.5</c:v>
                </c:pt>
                <c:pt idx="12">
                  <c:v>738.5</c:v>
                </c:pt>
                <c:pt idx="13">
                  <c:v>785</c:v>
                </c:pt>
                <c:pt idx="14">
                  <c:v>832.25</c:v>
                </c:pt>
                <c:pt idx="15">
                  <c:v>877.25</c:v>
                </c:pt>
                <c:pt idx="16">
                  <c:v>913.25</c:v>
                </c:pt>
                <c:pt idx="17">
                  <c:v>949.25</c:v>
                </c:pt>
                <c:pt idx="18">
                  <c:v>985</c:v>
                </c:pt>
                <c:pt idx="19">
                  <c:v>1026.75</c:v>
                </c:pt>
                <c:pt idx="20">
                  <c:v>1069</c:v>
                </c:pt>
                <c:pt idx="21">
                  <c:v>1093.5</c:v>
                </c:pt>
                <c:pt idx="22">
                  <c:v>1135</c:v>
                </c:pt>
                <c:pt idx="23">
                  <c:v>1166.5</c:v>
                </c:pt>
                <c:pt idx="24">
                  <c:v>1201</c:v>
                </c:pt>
              </c:numCache>
            </c:numRef>
          </c:yVal>
          <c:smooth val="1"/>
          <c:extLst>
            <c:ext xmlns:c16="http://schemas.microsoft.com/office/drawing/2014/chart" uri="{C3380CC4-5D6E-409C-BE32-E72D297353CC}">
              <c16:uniqueId val="{00000006-728E-47FA-8BA0-87ED66686D7A}"/>
            </c:ext>
          </c:extLst>
        </c:ser>
        <c:dLbls>
          <c:showLegendKey val="0"/>
          <c:showVal val="0"/>
          <c:showCatName val="0"/>
          <c:showSerName val="0"/>
          <c:showPercent val="0"/>
          <c:showBubbleSize val="0"/>
        </c:dLbls>
        <c:axId val="145335808"/>
        <c:axId val="145337728"/>
      </c:scatterChart>
      <c:valAx>
        <c:axId val="145335808"/>
        <c:scaling>
          <c:orientation val="minMax"/>
        </c:scaling>
        <c:delete val="0"/>
        <c:axPos val="b"/>
        <c:title>
          <c:tx>
            <c:rich>
              <a:bodyPr/>
              <a:lstStyle/>
              <a:p>
                <a:pPr>
                  <a:defRPr/>
                </a:pPr>
                <a:r>
                  <a:rPr lang="en-US" sz="1800" b="1" i="0" baseline="0"/>
                  <a:t>Time (min)</a:t>
                </a:r>
                <a:endParaRPr lang="he-IL"/>
              </a:p>
            </c:rich>
          </c:tx>
          <c:overlay val="0"/>
        </c:title>
        <c:numFmt formatCode="General" sourceLinked="1"/>
        <c:majorTickMark val="out"/>
        <c:minorTickMark val="none"/>
        <c:tickLblPos val="nextTo"/>
        <c:txPr>
          <a:bodyPr rot="0" vert="horz"/>
          <a:lstStyle/>
          <a:p>
            <a:pPr>
              <a:defRPr/>
            </a:pPr>
            <a:endParaRPr lang="en-US"/>
          </a:p>
        </c:txPr>
        <c:crossAx val="145337728"/>
        <c:crosses val="autoZero"/>
        <c:crossBetween val="midCat"/>
      </c:valAx>
      <c:valAx>
        <c:axId val="145337728"/>
        <c:scaling>
          <c:orientation val="minMax"/>
        </c:scaling>
        <c:delete val="0"/>
        <c:axPos val="l"/>
        <c:title>
          <c:tx>
            <c:rich>
              <a:bodyPr rot="-5400000" vert="horz"/>
              <a:lstStyle/>
              <a:p>
                <a:pPr>
                  <a:defRPr/>
                </a:pPr>
                <a:r>
                  <a:rPr lang="en-US" sz="1800" b="1" i="0" baseline="0" dirty="0"/>
                  <a:t>Thrombin-like activity (</a:t>
                </a:r>
                <a:r>
                  <a:rPr lang="en-US" sz="1800" b="1" i="0" baseline="0" dirty="0" err="1"/>
                  <a:t>Fl,arbitrary</a:t>
                </a:r>
                <a:r>
                  <a:rPr lang="en-US" sz="1800" b="1" i="0" baseline="0" dirty="0"/>
                  <a:t> units) </a:t>
                </a:r>
                <a:endParaRPr lang="he-IL" dirty="0"/>
              </a:p>
            </c:rich>
          </c:tx>
          <c:layout>
            <c:manualLayout>
              <c:xMode val="edge"/>
              <c:yMode val="edge"/>
              <c:x val="0.12095833333333331"/>
              <c:y val="6.4995819523291323E-2"/>
            </c:manualLayout>
          </c:layout>
          <c:overlay val="0"/>
        </c:title>
        <c:numFmt formatCode="General" sourceLinked="1"/>
        <c:majorTickMark val="out"/>
        <c:minorTickMark val="none"/>
        <c:tickLblPos val="nextTo"/>
        <c:crossAx val="145335808"/>
        <c:crosses val="autoZero"/>
        <c:crossBetween val="midCat"/>
      </c:valAx>
      <c:spPr>
        <a:noFill/>
      </c:spPr>
    </c:plotArea>
    <c:legend>
      <c:legendPos val="l"/>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t>Thrombin-like activity in C6 cells</a:t>
            </a:r>
            <a:endParaRPr lang="he-IL"/>
          </a:p>
        </c:rich>
      </c:tx>
      <c:layout>
        <c:manualLayout>
          <c:xMode val="edge"/>
          <c:yMode val="edge"/>
          <c:x val="0.27411750857013523"/>
          <c:y val="1.5729985766480523E-2"/>
        </c:manualLayout>
      </c:layout>
      <c:overlay val="1"/>
    </c:title>
    <c:autoTitleDeleted val="0"/>
    <c:plotArea>
      <c:layout/>
      <c:barChart>
        <c:barDir val="col"/>
        <c:grouping val="clustered"/>
        <c:varyColors val="0"/>
        <c:ser>
          <c:idx val="0"/>
          <c:order val="0"/>
          <c:invertIfNegative val="0"/>
          <c:errBars>
            <c:errBarType val="both"/>
            <c:errValType val="cust"/>
            <c:noEndCap val="0"/>
            <c:plus>
              <c:numRef>
                <c:f>'העתק מקור עם עיבוד עקומת כיול'!$AL$181:$AL$187</c:f>
                <c:numCache>
                  <c:formatCode>General</c:formatCode>
                  <c:ptCount val="7"/>
                  <c:pt idx="0">
                    <c:v>0.72938170399204749</c:v>
                  </c:pt>
                  <c:pt idx="1">
                    <c:v>2.4504838184081303</c:v>
                  </c:pt>
                  <c:pt idx="2">
                    <c:v>2.1968738631769731</c:v>
                  </c:pt>
                  <c:pt idx="3">
                    <c:v>2.9827914955651385</c:v>
                  </c:pt>
                  <c:pt idx="4">
                    <c:v>2.9113961622239417</c:v>
                  </c:pt>
                  <c:pt idx="5">
                    <c:v>2.7836762188552409</c:v>
                  </c:pt>
                  <c:pt idx="6">
                    <c:v>2.1649049543891072</c:v>
                  </c:pt>
                </c:numCache>
              </c:numRef>
            </c:plus>
            <c:minus>
              <c:numRef>
                <c:f>'העתק מקור עם עיבוד עקומת כיול'!$AL$181:$AL$187</c:f>
                <c:numCache>
                  <c:formatCode>General</c:formatCode>
                  <c:ptCount val="7"/>
                  <c:pt idx="0">
                    <c:v>0.72938170399204749</c:v>
                  </c:pt>
                  <c:pt idx="1">
                    <c:v>2.4504838184081303</c:v>
                  </c:pt>
                  <c:pt idx="2">
                    <c:v>2.1968738631769731</c:v>
                  </c:pt>
                  <c:pt idx="3">
                    <c:v>2.9827914955651385</c:v>
                  </c:pt>
                  <c:pt idx="4">
                    <c:v>2.9113961622239417</c:v>
                  </c:pt>
                  <c:pt idx="5">
                    <c:v>2.7836762188552409</c:v>
                  </c:pt>
                  <c:pt idx="6">
                    <c:v>2.1649049543891072</c:v>
                  </c:pt>
                </c:numCache>
              </c:numRef>
            </c:minus>
          </c:errBars>
          <c:cat>
            <c:strRef>
              <c:f>'העתק מקור עם עיבוד עקומת כיול'!$H$197:$H$203</c:f>
              <c:strCache>
                <c:ptCount val="7"/>
                <c:pt idx="0">
                  <c:v>0.1M</c:v>
                </c:pt>
                <c:pt idx="1">
                  <c:v>0.01M</c:v>
                </c:pt>
                <c:pt idx="2">
                  <c:v>1mM</c:v>
                </c:pt>
                <c:pt idx="3">
                  <c:v>0.1mM</c:v>
                </c:pt>
                <c:pt idx="4">
                  <c:v>0.01mM</c:v>
                </c:pt>
                <c:pt idx="5">
                  <c:v>1µM</c:v>
                </c:pt>
                <c:pt idx="6">
                  <c:v>0M</c:v>
                </c:pt>
              </c:strCache>
            </c:strRef>
          </c:cat>
          <c:val>
            <c:numRef>
              <c:f>'העתק מקור עם עיבוד עקומת כיול'!$AY$181:$AY$187</c:f>
              <c:numCache>
                <c:formatCode>0.00</c:formatCode>
                <c:ptCount val="7"/>
                <c:pt idx="0">
                  <c:v>1.403846153846154E-2</c:v>
                </c:pt>
                <c:pt idx="1">
                  <c:v>13.07071153846155</c:v>
                </c:pt>
                <c:pt idx="2">
                  <c:v>25.452096153846146</c:v>
                </c:pt>
                <c:pt idx="3">
                  <c:v>23.970403846153811</c:v>
                </c:pt>
                <c:pt idx="4">
                  <c:v>25.174634615384615</c:v>
                </c:pt>
                <c:pt idx="5">
                  <c:v>17.167307692307688</c:v>
                </c:pt>
                <c:pt idx="6">
                  <c:v>19.195288461538489</c:v>
                </c:pt>
              </c:numCache>
            </c:numRef>
          </c:val>
          <c:extLst>
            <c:ext xmlns:c16="http://schemas.microsoft.com/office/drawing/2014/chart" uri="{C3380CC4-5D6E-409C-BE32-E72D297353CC}">
              <c16:uniqueId val="{00000000-C868-4933-A1DF-D2BC602C227D}"/>
            </c:ext>
          </c:extLst>
        </c:ser>
        <c:dLbls>
          <c:showLegendKey val="0"/>
          <c:showVal val="0"/>
          <c:showCatName val="0"/>
          <c:showSerName val="0"/>
          <c:showPercent val="0"/>
          <c:showBubbleSize val="0"/>
        </c:dLbls>
        <c:gapWidth val="150"/>
        <c:axId val="145378688"/>
        <c:axId val="145397248"/>
      </c:barChart>
      <c:catAx>
        <c:axId val="145378688"/>
        <c:scaling>
          <c:orientation val="maxMin"/>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dirty="0" err="1"/>
                  <a:t>Warfarin</a:t>
                </a:r>
                <a:r>
                  <a:rPr lang="en-US" sz="1800" b="1" i="0" baseline="0" dirty="0"/>
                  <a:t> concentration</a:t>
                </a:r>
              </a:p>
            </c:rich>
          </c:tx>
          <c:overlay val="0"/>
        </c:title>
        <c:numFmt formatCode="General" sourceLinked="1"/>
        <c:majorTickMark val="none"/>
        <c:minorTickMark val="none"/>
        <c:tickLblPos val="nextTo"/>
        <c:txPr>
          <a:bodyPr/>
          <a:lstStyle/>
          <a:p>
            <a:pPr>
              <a:defRPr strike="noStrike" baseline="30000"/>
            </a:pPr>
            <a:endParaRPr lang="en-US"/>
          </a:p>
        </c:txPr>
        <c:crossAx val="145397248"/>
        <c:crosses val="autoZero"/>
        <c:auto val="0"/>
        <c:lblAlgn val="ctr"/>
        <c:lblOffset val="100"/>
        <c:noMultiLvlLbl val="0"/>
      </c:catAx>
      <c:valAx>
        <c:axId val="145397248"/>
        <c:scaling>
          <c:orientation val="minMax"/>
          <c:min val="0"/>
        </c:scaling>
        <c:delete val="0"/>
        <c:axPos val="l"/>
        <c:title>
          <c:tx>
            <c:rich>
              <a:bodyPr/>
              <a:lstStyle/>
              <a:p>
                <a:pPr>
                  <a:defRPr/>
                </a:pPr>
                <a:r>
                  <a:rPr lang="en-US" sz="1800" b="1" i="0" baseline="0"/>
                  <a:t>Thrombin-like activity (Fl)</a:t>
                </a:r>
                <a:endParaRPr lang="he-IL" sz="1800" b="1" i="0" baseline="0"/>
              </a:p>
            </c:rich>
          </c:tx>
          <c:overlay val="0"/>
        </c:title>
        <c:numFmt formatCode="0.00" sourceLinked="1"/>
        <c:majorTickMark val="out"/>
        <c:minorTickMark val="none"/>
        <c:tickLblPos val="nextTo"/>
        <c:crossAx val="145378688"/>
        <c:crosses val="max"/>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baseline="0" dirty="0">
                <a:effectLst/>
              </a:rPr>
              <a:t>fluorescence intensity </a:t>
            </a:r>
            <a:endParaRPr lang="he-IL" sz="1200" b="1" i="0" u="none" strike="noStrike" baseline="0" dirty="0">
              <a:effectLst/>
            </a:endParaRPr>
          </a:p>
          <a:p>
            <a:pPr>
              <a:defRPr/>
            </a:pPr>
            <a:r>
              <a:rPr lang="en-US" sz="1200" b="1" i="0" u="none" strike="noStrike" baseline="0" dirty="0">
                <a:effectLst/>
              </a:rPr>
              <a:t>vs. time curve</a:t>
            </a:r>
            <a:endParaRPr lang="en-US" sz="1200" dirty="0"/>
          </a:p>
        </c:rich>
      </c:tx>
      <c:layout>
        <c:manualLayout>
          <c:xMode val="edge"/>
          <c:yMode val="edge"/>
          <c:x val="0.40055208578737311"/>
          <c:y val="6.5812323918225946E-3"/>
        </c:manualLayout>
      </c:layout>
      <c:overlay val="1"/>
    </c:title>
    <c:autoTitleDeleted val="0"/>
    <c:plotArea>
      <c:layout>
        <c:manualLayout>
          <c:layoutTarget val="inner"/>
          <c:xMode val="edge"/>
          <c:yMode val="edge"/>
          <c:x val="0.40858889615439964"/>
          <c:y val="8.3611097412524427E-2"/>
          <c:w val="0.49847727848135848"/>
          <c:h val="0.71764606137369458"/>
        </c:manualLayout>
      </c:layout>
      <c:scatterChart>
        <c:scatterStyle val="smoothMarker"/>
        <c:varyColors val="0"/>
        <c:ser>
          <c:idx val="0"/>
          <c:order val="0"/>
          <c:tx>
            <c:strRef>
              <c:f>'עיבוד +זריקת קיצון+STDEV'!$A$181</c:f>
              <c:strCache>
                <c:ptCount val="1"/>
                <c:pt idx="0">
                  <c:v>10.00%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קיצון+STDEV'!$B$181:$Z$181</c:f>
              <c:numCache>
                <c:formatCode>General</c:formatCode>
                <c:ptCount val="25"/>
                <c:pt idx="0">
                  <c:v>347.33333333333337</c:v>
                </c:pt>
                <c:pt idx="1">
                  <c:v>415.66666666666703</c:v>
                </c:pt>
                <c:pt idx="2">
                  <c:v>512.25</c:v>
                </c:pt>
                <c:pt idx="3">
                  <c:v>618.08333333333417</c:v>
                </c:pt>
                <c:pt idx="4">
                  <c:v>709.75</c:v>
                </c:pt>
                <c:pt idx="5">
                  <c:v>807.16666666666674</c:v>
                </c:pt>
                <c:pt idx="6">
                  <c:v>908.41666666666674</c:v>
                </c:pt>
                <c:pt idx="7">
                  <c:v>1012</c:v>
                </c:pt>
                <c:pt idx="8">
                  <c:v>1107.6666666666667</c:v>
                </c:pt>
                <c:pt idx="9">
                  <c:v>1197</c:v>
                </c:pt>
                <c:pt idx="10">
                  <c:v>1307.5</c:v>
                </c:pt>
                <c:pt idx="11">
                  <c:v>1419.333333333331</c:v>
                </c:pt>
                <c:pt idx="12">
                  <c:v>1515.833333333331</c:v>
                </c:pt>
                <c:pt idx="13">
                  <c:v>1622.083333333331</c:v>
                </c:pt>
                <c:pt idx="14">
                  <c:v>1711.9166666666686</c:v>
                </c:pt>
                <c:pt idx="15">
                  <c:v>1809.083333333331</c:v>
                </c:pt>
                <c:pt idx="16">
                  <c:v>1904.333333333331</c:v>
                </c:pt>
                <c:pt idx="17">
                  <c:v>1997.333333333331</c:v>
                </c:pt>
                <c:pt idx="18">
                  <c:v>2089.75</c:v>
                </c:pt>
                <c:pt idx="19">
                  <c:v>2176.583333333338</c:v>
                </c:pt>
                <c:pt idx="20">
                  <c:v>2274.083333333338</c:v>
                </c:pt>
                <c:pt idx="21">
                  <c:v>2349</c:v>
                </c:pt>
                <c:pt idx="22">
                  <c:v>2426.5</c:v>
                </c:pt>
                <c:pt idx="23">
                  <c:v>2535.166666666662</c:v>
                </c:pt>
                <c:pt idx="24">
                  <c:v>2615.3333333333408</c:v>
                </c:pt>
              </c:numCache>
            </c:numRef>
          </c:yVal>
          <c:smooth val="1"/>
          <c:extLst>
            <c:ext xmlns:c16="http://schemas.microsoft.com/office/drawing/2014/chart" uri="{C3380CC4-5D6E-409C-BE32-E72D297353CC}">
              <c16:uniqueId val="{00000000-AF5C-4394-A8FC-7457D3BFC3B3}"/>
            </c:ext>
          </c:extLst>
        </c:ser>
        <c:ser>
          <c:idx val="1"/>
          <c:order val="1"/>
          <c:tx>
            <c:strRef>
              <c:f>'עיבוד +זריקת קיצון+STDEV'!$A$182</c:f>
              <c:strCache>
                <c:ptCount val="1"/>
                <c:pt idx="0">
                  <c:v>1.00%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קיצון+STDEV'!$B$182:$Z$182</c:f>
              <c:numCache>
                <c:formatCode>General</c:formatCode>
                <c:ptCount val="25"/>
                <c:pt idx="0">
                  <c:v>326</c:v>
                </c:pt>
                <c:pt idx="1">
                  <c:v>420.75</c:v>
                </c:pt>
                <c:pt idx="2">
                  <c:v>506.75</c:v>
                </c:pt>
                <c:pt idx="3">
                  <c:v>607</c:v>
                </c:pt>
                <c:pt idx="4">
                  <c:v>695.5</c:v>
                </c:pt>
                <c:pt idx="5">
                  <c:v>779.5</c:v>
                </c:pt>
                <c:pt idx="6">
                  <c:v>872.75</c:v>
                </c:pt>
                <c:pt idx="7">
                  <c:v>962.5</c:v>
                </c:pt>
                <c:pt idx="8">
                  <c:v>1054</c:v>
                </c:pt>
                <c:pt idx="9">
                  <c:v>1142.5</c:v>
                </c:pt>
                <c:pt idx="10">
                  <c:v>1248.5</c:v>
                </c:pt>
                <c:pt idx="11">
                  <c:v>1341.25</c:v>
                </c:pt>
                <c:pt idx="12">
                  <c:v>1424.5</c:v>
                </c:pt>
                <c:pt idx="13">
                  <c:v>1521.75</c:v>
                </c:pt>
                <c:pt idx="14">
                  <c:v>1613.5</c:v>
                </c:pt>
                <c:pt idx="15">
                  <c:v>1703.25</c:v>
                </c:pt>
                <c:pt idx="16">
                  <c:v>1793</c:v>
                </c:pt>
                <c:pt idx="17">
                  <c:v>1877.5</c:v>
                </c:pt>
                <c:pt idx="18">
                  <c:v>1967.25</c:v>
                </c:pt>
                <c:pt idx="19">
                  <c:v>2036</c:v>
                </c:pt>
                <c:pt idx="20">
                  <c:v>2112.25</c:v>
                </c:pt>
                <c:pt idx="21">
                  <c:v>2209.75</c:v>
                </c:pt>
                <c:pt idx="22">
                  <c:v>2288.25</c:v>
                </c:pt>
                <c:pt idx="23">
                  <c:v>2369.75</c:v>
                </c:pt>
                <c:pt idx="24">
                  <c:v>2459</c:v>
                </c:pt>
              </c:numCache>
            </c:numRef>
          </c:yVal>
          <c:smooth val="1"/>
          <c:extLst>
            <c:ext xmlns:c16="http://schemas.microsoft.com/office/drawing/2014/chart" uri="{C3380CC4-5D6E-409C-BE32-E72D297353CC}">
              <c16:uniqueId val="{00000001-AF5C-4394-A8FC-7457D3BFC3B3}"/>
            </c:ext>
          </c:extLst>
        </c:ser>
        <c:ser>
          <c:idx val="3"/>
          <c:order val="2"/>
          <c:tx>
            <c:strRef>
              <c:f>'עיבוד +זריקת קיצון+STDEV'!$A$183</c:f>
              <c:strCache>
                <c:ptCount val="1"/>
                <c:pt idx="0">
                  <c:v>0.10%</c:v>
                </c:pt>
              </c:strCache>
            </c:strRef>
          </c:tx>
          <c:spPr>
            <a:ln>
              <a:solidFill>
                <a:schemeClr val="tx1"/>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קיצון+STDEV'!$B$183:$Z$183</c:f>
              <c:numCache>
                <c:formatCode>General</c:formatCode>
                <c:ptCount val="25"/>
                <c:pt idx="0">
                  <c:v>318.25</c:v>
                </c:pt>
                <c:pt idx="1">
                  <c:v>431.25</c:v>
                </c:pt>
                <c:pt idx="2">
                  <c:v>525.75</c:v>
                </c:pt>
                <c:pt idx="3">
                  <c:v>616</c:v>
                </c:pt>
                <c:pt idx="4">
                  <c:v>701.5</c:v>
                </c:pt>
                <c:pt idx="5">
                  <c:v>793.25</c:v>
                </c:pt>
                <c:pt idx="6">
                  <c:v>890</c:v>
                </c:pt>
                <c:pt idx="7">
                  <c:v>980.25</c:v>
                </c:pt>
                <c:pt idx="8">
                  <c:v>1070</c:v>
                </c:pt>
                <c:pt idx="9">
                  <c:v>1163.75</c:v>
                </c:pt>
                <c:pt idx="10">
                  <c:v>1262.5</c:v>
                </c:pt>
                <c:pt idx="11">
                  <c:v>1362</c:v>
                </c:pt>
                <c:pt idx="12">
                  <c:v>1449.25</c:v>
                </c:pt>
                <c:pt idx="13">
                  <c:v>1533</c:v>
                </c:pt>
                <c:pt idx="14">
                  <c:v>1633</c:v>
                </c:pt>
                <c:pt idx="15">
                  <c:v>1727.5</c:v>
                </c:pt>
                <c:pt idx="16">
                  <c:v>1808.25</c:v>
                </c:pt>
                <c:pt idx="17">
                  <c:v>1891.5</c:v>
                </c:pt>
                <c:pt idx="18">
                  <c:v>1983</c:v>
                </c:pt>
                <c:pt idx="19">
                  <c:v>2063.25</c:v>
                </c:pt>
                <c:pt idx="20">
                  <c:v>2144.25</c:v>
                </c:pt>
                <c:pt idx="21">
                  <c:v>2227.25</c:v>
                </c:pt>
                <c:pt idx="22">
                  <c:v>2295</c:v>
                </c:pt>
                <c:pt idx="23">
                  <c:v>2367.25</c:v>
                </c:pt>
                <c:pt idx="24">
                  <c:v>2466.25</c:v>
                </c:pt>
              </c:numCache>
            </c:numRef>
          </c:yVal>
          <c:smooth val="1"/>
          <c:extLst>
            <c:ext xmlns:c16="http://schemas.microsoft.com/office/drawing/2014/chart" uri="{C3380CC4-5D6E-409C-BE32-E72D297353CC}">
              <c16:uniqueId val="{00000002-AF5C-4394-A8FC-7457D3BFC3B3}"/>
            </c:ext>
          </c:extLst>
        </c:ser>
        <c:ser>
          <c:idx val="4"/>
          <c:order val="3"/>
          <c:tx>
            <c:strRef>
              <c:f>'עיבוד +זריקת קיצון+STDEV'!$A$184</c:f>
              <c:strCache>
                <c:ptCount val="1"/>
                <c:pt idx="0">
                  <c:v>0.0100%</c:v>
                </c:pt>
              </c:strCache>
            </c:strRef>
          </c:tx>
          <c:spPr>
            <a:ln>
              <a:solidFill>
                <a:srgbClr val="FFFF00"/>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קיצון+STDEV'!$B$184:$Z$184</c:f>
              <c:numCache>
                <c:formatCode>General</c:formatCode>
                <c:ptCount val="25"/>
                <c:pt idx="0">
                  <c:v>341</c:v>
                </c:pt>
                <c:pt idx="1">
                  <c:v>420.5</c:v>
                </c:pt>
                <c:pt idx="2">
                  <c:v>515.75</c:v>
                </c:pt>
                <c:pt idx="3">
                  <c:v>599.75</c:v>
                </c:pt>
                <c:pt idx="4">
                  <c:v>691</c:v>
                </c:pt>
                <c:pt idx="5">
                  <c:v>780.75</c:v>
                </c:pt>
                <c:pt idx="6">
                  <c:v>874.75</c:v>
                </c:pt>
                <c:pt idx="7">
                  <c:v>959.25</c:v>
                </c:pt>
                <c:pt idx="8">
                  <c:v>1054.75</c:v>
                </c:pt>
                <c:pt idx="9">
                  <c:v>1149.5</c:v>
                </c:pt>
                <c:pt idx="10">
                  <c:v>1231.25</c:v>
                </c:pt>
                <c:pt idx="11">
                  <c:v>1326</c:v>
                </c:pt>
                <c:pt idx="12">
                  <c:v>1405</c:v>
                </c:pt>
                <c:pt idx="13">
                  <c:v>1510.5</c:v>
                </c:pt>
                <c:pt idx="14">
                  <c:v>1589.5</c:v>
                </c:pt>
                <c:pt idx="15">
                  <c:v>1668</c:v>
                </c:pt>
                <c:pt idx="16">
                  <c:v>1754.75</c:v>
                </c:pt>
                <c:pt idx="17">
                  <c:v>1840.75</c:v>
                </c:pt>
                <c:pt idx="18">
                  <c:v>1933.25</c:v>
                </c:pt>
                <c:pt idx="19">
                  <c:v>2014.5</c:v>
                </c:pt>
                <c:pt idx="20">
                  <c:v>2075.5</c:v>
                </c:pt>
                <c:pt idx="21">
                  <c:v>2167</c:v>
                </c:pt>
                <c:pt idx="22">
                  <c:v>2224.5</c:v>
                </c:pt>
                <c:pt idx="23">
                  <c:v>2308.75</c:v>
                </c:pt>
                <c:pt idx="24">
                  <c:v>2400</c:v>
                </c:pt>
              </c:numCache>
            </c:numRef>
          </c:yVal>
          <c:smooth val="1"/>
          <c:extLst>
            <c:ext xmlns:c16="http://schemas.microsoft.com/office/drawing/2014/chart" uri="{C3380CC4-5D6E-409C-BE32-E72D297353CC}">
              <c16:uniqueId val="{00000003-AF5C-4394-A8FC-7457D3BFC3B3}"/>
            </c:ext>
          </c:extLst>
        </c:ser>
        <c:ser>
          <c:idx val="7"/>
          <c:order val="4"/>
          <c:tx>
            <c:strRef>
              <c:f>'עיבוד +זריקת קיצון+STDEV'!$A$185</c:f>
              <c:strCache>
                <c:ptCount val="1"/>
                <c:pt idx="0">
                  <c:v>0.0010%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קיצון+STDEV'!$B$185:$Z$185</c:f>
              <c:numCache>
                <c:formatCode>General</c:formatCode>
                <c:ptCount val="25"/>
                <c:pt idx="0">
                  <c:v>385.75</c:v>
                </c:pt>
                <c:pt idx="1">
                  <c:v>473.25</c:v>
                </c:pt>
                <c:pt idx="2">
                  <c:v>550.75</c:v>
                </c:pt>
                <c:pt idx="3">
                  <c:v>641</c:v>
                </c:pt>
                <c:pt idx="4">
                  <c:v>726.25</c:v>
                </c:pt>
                <c:pt idx="5">
                  <c:v>812.75</c:v>
                </c:pt>
                <c:pt idx="6">
                  <c:v>898</c:v>
                </c:pt>
                <c:pt idx="7">
                  <c:v>983.75</c:v>
                </c:pt>
                <c:pt idx="8">
                  <c:v>1083.75</c:v>
                </c:pt>
                <c:pt idx="9">
                  <c:v>1166</c:v>
                </c:pt>
                <c:pt idx="10">
                  <c:v>1256.25</c:v>
                </c:pt>
                <c:pt idx="11">
                  <c:v>1342.25</c:v>
                </c:pt>
                <c:pt idx="12">
                  <c:v>1435.75</c:v>
                </c:pt>
                <c:pt idx="13">
                  <c:v>1514.25</c:v>
                </c:pt>
                <c:pt idx="14">
                  <c:v>1614.75</c:v>
                </c:pt>
                <c:pt idx="15">
                  <c:v>1696.25</c:v>
                </c:pt>
                <c:pt idx="16">
                  <c:v>1788.75</c:v>
                </c:pt>
                <c:pt idx="17">
                  <c:v>1856.75</c:v>
                </c:pt>
                <c:pt idx="18">
                  <c:v>1937</c:v>
                </c:pt>
                <c:pt idx="19">
                  <c:v>2019.5</c:v>
                </c:pt>
                <c:pt idx="20">
                  <c:v>2098.5</c:v>
                </c:pt>
                <c:pt idx="21">
                  <c:v>2155.75</c:v>
                </c:pt>
                <c:pt idx="22">
                  <c:v>2230.75</c:v>
                </c:pt>
                <c:pt idx="23">
                  <c:v>2319.5</c:v>
                </c:pt>
                <c:pt idx="24">
                  <c:v>2388</c:v>
                </c:pt>
              </c:numCache>
            </c:numRef>
          </c:yVal>
          <c:smooth val="1"/>
          <c:extLst>
            <c:ext xmlns:c16="http://schemas.microsoft.com/office/drawing/2014/chart" uri="{C3380CC4-5D6E-409C-BE32-E72D297353CC}">
              <c16:uniqueId val="{00000004-AF5C-4394-A8FC-7457D3BFC3B3}"/>
            </c:ext>
          </c:extLst>
        </c:ser>
        <c:ser>
          <c:idx val="5"/>
          <c:order val="5"/>
          <c:tx>
            <c:strRef>
              <c:f>'עיבוד +זריקת קיצון+STDEV'!$A$186</c:f>
              <c:strCache>
                <c:ptCount val="1"/>
                <c:pt idx="0">
                  <c:v>0.0001%</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קיצון+STDEV'!$B$186:$Z$186</c:f>
              <c:numCache>
                <c:formatCode>General</c:formatCode>
                <c:ptCount val="25"/>
                <c:pt idx="0">
                  <c:v>328</c:v>
                </c:pt>
                <c:pt idx="1">
                  <c:v>415</c:v>
                </c:pt>
                <c:pt idx="2">
                  <c:v>499.58333333333331</c:v>
                </c:pt>
                <c:pt idx="3">
                  <c:v>585.08333333333417</c:v>
                </c:pt>
                <c:pt idx="4">
                  <c:v>672.41666666666674</c:v>
                </c:pt>
                <c:pt idx="5">
                  <c:v>763.8333333333336</c:v>
                </c:pt>
                <c:pt idx="6">
                  <c:v>849.08333333333417</c:v>
                </c:pt>
                <c:pt idx="7">
                  <c:v>937.66666666666674</c:v>
                </c:pt>
                <c:pt idx="8">
                  <c:v>1023.3333333333335</c:v>
                </c:pt>
                <c:pt idx="9">
                  <c:v>1118.333333333331</c:v>
                </c:pt>
                <c:pt idx="10">
                  <c:v>1211.5</c:v>
                </c:pt>
                <c:pt idx="11">
                  <c:v>1296.333333333331</c:v>
                </c:pt>
                <c:pt idx="12">
                  <c:v>1385.5</c:v>
                </c:pt>
                <c:pt idx="13">
                  <c:v>1463.083333333331</c:v>
                </c:pt>
                <c:pt idx="14">
                  <c:v>1561.583333333331</c:v>
                </c:pt>
                <c:pt idx="15">
                  <c:v>1644.083333333331</c:v>
                </c:pt>
                <c:pt idx="16">
                  <c:v>1733.333333333331</c:v>
                </c:pt>
                <c:pt idx="17">
                  <c:v>1804.6666666666665</c:v>
                </c:pt>
                <c:pt idx="18">
                  <c:v>1880.4166666666686</c:v>
                </c:pt>
                <c:pt idx="19">
                  <c:v>1945.583333333331</c:v>
                </c:pt>
                <c:pt idx="20">
                  <c:v>2034.083333333331</c:v>
                </c:pt>
                <c:pt idx="21">
                  <c:v>2103</c:v>
                </c:pt>
                <c:pt idx="22">
                  <c:v>2181.166666666662</c:v>
                </c:pt>
                <c:pt idx="23">
                  <c:v>2258.5</c:v>
                </c:pt>
                <c:pt idx="24">
                  <c:v>2344</c:v>
                </c:pt>
              </c:numCache>
            </c:numRef>
          </c:yVal>
          <c:smooth val="1"/>
          <c:extLst>
            <c:ext xmlns:c16="http://schemas.microsoft.com/office/drawing/2014/chart" uri="{C3380CC4-5D6E-409C-BE32-E72D297353CC}">
              <c16:uniqueId val="{00000005-AF5C-4394-A8FC-7457D3BFC3B3}"/>
            </c:ext>
          </c:extLst>
        </c:ser>
        <c:ser>
          <c:idx val="6"/>
          <c:order val="6"/>
          <c:tx>
            <c:strRef>
              <c:f>'עיבוד +זריקת קיצון+STDEV'!$A$187</c:f>
              <c:strCache>
                <c:ptCount val="1"/>
                <c:pt idx="0">
                  <c:v>0.00%</c:v>
                </c:pt>
              </c:strCache>
            </c:strRef>
          </c:tx>
          <c:spPr>
            <a:ln>
              <a:solidFill>
                <a:srgbClr val="4F81BD"/>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קיצון+STDEV'!$B$187:$Z$187</c:f>
              <c:numCache>
                <c:formatCode>General</c:formatCode>
                <c:ptCount val="25"/>
                <c:pt idx="0">
                  <c:v>554.66666666666674</c:v>
                </c:pt>
                <c:pt idx="1">
                  <c:v>649</c:v>
                </c:pt>
                <c:pt idx="2">
                  <c:v>736.25</c:v>
                </c:pt>
                <c:pt idx="3">
                  <c:v>832.08333333333417</c:v>
                </c:pt>
                <c:pt idx="4">
                  <c:v>932.75</c:v>
                </c:pt>
                <c:pt idx="5">
                  <c:v>1028.1666666666667</c:v>
                </c:pt>
                <c:pt idx="6">
                  <c:v>1129.75</c:v>
                </c:pt>
                <c:pt idx="7">
                  <c:v>1241</c:v>
                </c:pt>
                <c:pt idx="8">
                  <c:v>1326.333333333331</c:v>
                </c:pt>
                <c:pt idx="9">
                  <c:v>1422.333333333331</c:v>
                </c:pt>
                <c:pt idx="10">
                  <c:v>1524.1666666666665</c:v>
                </c:pt>
                <c:pt idx="11">
                  <c:v>1633.333333333331</c:v>
                </c:pt>
                <c:pt idx="12">
                  <c:v>1709.833333333331</c:v>
                </c:pt>
                <c:pt idx="13">
                  <c:v>1823.75</c:v>
                </c:pt>
                <c:pt idx="14">
                  <c:v>1907.25</c:v>
                </c:pt>
                <c:pt idx="15">
                  <c:v>2012.75</c:v>
                </c:pt>
                <c:pt idx="16">
                  <c:v>2092.3333333333408</c:v>
                </c:pt>
                <c:pt idx="17">
                  <c:v>2180.3333333333408</c:v>
                </c:pt>
                <c:pt idx="18">
                  <c:v>2295.4166666666647</c:v>
                </c:pt>
                <c:pt idx="19">
                  <c:v>2365.583333333338</c:v>
                </c:pt>
                <c:pt idx="20">
                  <c:v>2427.4166666666647</c:v>
                </c:pt>
                <c:pt idx="21">
                  <c:v>2524.666666666662</c:v>
                </c:pt>
                <c:pt idx="22">
                  <c:v>2615.166666666662</c:v>
                </c:pt>
                <c:pt idx="23">
                  <c:v>2686.8333333333408</c:v>
                </c:pt>
                <c:pt idx="24">
                  <c:v>2785</c:v>
                </c:pt>
              </c:numCache>
            </c:numRef>
          </c:yVal>
          <c:smooth val="1"/>
          <c:extLst>
            <c:ext xmlns:c16="http://schemas.microsoft.com/office/drawing/2014/chart" uri="{C3380CC4-5D6E-409C-BE32-E72D297353CC}">
              <c16:uniqueId val="{00000006-AF5C-4394-A8FC-7457D3BFC3B3}"/>
            </c:ext>
          </c:extLst>
        </c:ser>
        <c:dLbls>
          <c:showLegendKey val="0"/>
          <c:showVal val="0"/>
          <c:showCatName val="0"/>
          <c:showSerName val="0"/>
          <c:showPercent val="0"/>
          <c:showBubbleSize val="0"/>
        </c:dLbls>
        <c:axId val="137949184"/>
        <c:axId val="137951104"/>
      </c:scatterChart>
      <c:valAx>
        <c:axId val="137949184"/>
        <c:scaling>
          <c:orientation val="minMax"/>
        </c:scaling>
        <c:delete val="0"/>
        <c:axPos val="b"/>
        <c:title>
          <c:tx>
            <c:rich>
              <a:bodyPr/>
              <a:lstStyle/>
              <a:p>
                <a:pPr>
                  <a:defRPr/>
                </a:pPr>
                <a:r>
                  <a:rPr lang="en-US" sz="1200" b="1" i="0" baseline="0" dirty="0"/>
                  <a:t>Time (min)</a:t>
                </a:r>
                <a:endParaRPr lang="he-IL" sz="1200" b="1" i="0" baseline="0" dirty="0"/>
              </a:p>
            </c:rich>
          </c:tx>
          <c:layout>
            <c:manualLayout>
              <c:xMode val="edge"/>
              <c:yMode val="edge"/>
              <c:x val="0.53039103443883595"/>
              <c:y val="0.85054729686686115"/>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7951104"/>
        <c:crosses val="autoZero"/>
        <c:crossBetween val="midCat"/>
      </c:valAx>
      <c:valAx>
        <c:axId val="137951104"/>
        <c:scaling>
          <c:orientation val="minMax"/>
          <c:max val="3500"/>
        </c:scaling>
        <c:delete val="0"/>
        <c:axPos val="l"/>
        <c:title>
          <c:tx>
            <c:rich>
              <a:bodyPr rot="-5400000" vert="horz"/>
              <a:lstStyle/>
              <a:p>
                <a:pPr>
                  <a:defRPr/>
                </a:pPr>
                <a:r>
                  <a:rPr lang="en-US" dirty="0"/>
                  <a:t>Thrombin-like activity </a:t>
                </a:r>
                <a:r>
                  <a:rPr lang="he-IL" dirty="0"/>
                  <a:t>  </a:t>
                </a:r>
                <a:r>
                  <a:rPr lang="en-US" dirty="0"/>
                  <a:t>(</a:t>
                </a:r>
                <a:r>
                  <a:rPr lang="en-US" dirty="0" err="1"/>
                  <a:t>Fl</a:t>
                </a:r>
                <a:r>
                  <a:rPr lang="en-US" dirty="0"/>
                  <a:t>, arbitrary units)     </a:t>
                </a:r>
                <a:endParaRPr lang="he-IL" dirty="0"/>
              </a:p>
            </c:rich>
          </c:tx>
          <c:layout>
            <c:manualLayout>
              <c:xMode val="edge"/>
              <c:yMode val="edge"/>
              <c:x val="0.12485357073110952"/>
              <c:y val="4.1969107049843177E-2"/>
            </c:manualLayout>
          </c:layout>
          <c:overlay val="0"/>
        </c:title>
        <c:numFmt formatCode="General" sourceLinked="1"/>
        <c:majorTickMark val="out"/>
        <c:minorTickMark val="none"/>
        <c:tickLblPos val="nextTo"/>
        <c:crossAx val="13794918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2778483550137"/>
          <c:y val="5.61152119594793E-2"/>
          <c:w val="0.79008391951006129"/>
          <c:h val="0.76297696942811866"/>
        </c:manualLayout>
      </c:layout>
      <c:barChart>
        <c:barDir val="col"/>
        <c:grouping val="clustered"/>
        <c:varyColors val="0"/>
        <c:ser>
          <c:idx val="0"/>
          <c:order val="0"/>
          <c:tx>
            <c:strRef>
              <c:f>גיליון2!$Z$19</c:f>
              <c:strCache>
                <c:ptCount val="1"/>
                <c:pt idx="0">
                  <c:v>W.T</c:v>
                </c:pt>
              </c:strCache>
            </c:strRef>
          </c:tx>
          <c:invertIfNegative val="0"/>
          <c:errBars>
            <c:errBarType val="both"/>
            <c:errValType val="cust"/>
            <c:noEndCap val="0"/>
            <c:plus>
              <c:numRef>
                <c:f>גיליון2!$AD$19:$AD$28</c:f>
                <c:numCache>
                  <c:formatCode>General</c:formatCode>
                  <c:ptCount val="10"/>
                  <c:pt idx="0">
                    <c:v>2.4649327451953615</c:v>
                  </c:pt>
                  <c:pt idx="1">
                    <c:v>1.4800923958696603</c:v>
                  </c:pt>
                  <c:pt idx="2">
                    <c:v>1.7389582095320146</c:v>
                  </c:pt>
                  <c:pt idx="3">
                    <c:v>1.5035480307852007</c:v>
                  </c:pt>
                  <c:pt idx="4">
                    <c:v>0.5988455563126579</c:v>
                  </c:pt>
                  <c:pt idx="5">
                    <c:v>0.62246291182972457</c:v>
                  </c:pt>
                  <c:pt idx="6">
                    <c:v>1.3747165065122153</c:v>
                  </c:pt>
                  <c:pt idx="7">
                    <c:v>1.6801140058828821</c:v>
                  </c:pt>
                  <c:pt idx="8">
                    <c:v>2.311204093395816</c:v>
                  </c:pt>
                  <c:pt idx="9">
                    <c:v>3.5702002622088007</c:v>
                  </c:pt>
                </c:numCache>
              </c:numRef>
            </c:plus>
            <c:minus>
              <c:numRef>
                <c:f>גיליון2!$AD$19:$AD$28</c:f>
                <c:numCache>
                  <c:formatCode>General</c:formatCode>
                  <c:ptCount val="10"/>
                  <c:pt idx="0">
                    <c:v>2.4649327451953615</c:v>
                  </c:pt>
                  <c:pt idx="1">
                    <c:v>1.4800923958696603</c:v>
                  </c:pt>
                  <c:pt idx="2">
                    <c:v>1.7389582095320146</c:v>
                  </c:pt>
                  <c:pt idx="3">
                    <c:v>1.5035480307852007</c:v>
                  </c:pt>
                  <c:pt idx="4">
                    <c:v>0.5988455563126579</c:v>
                  </c:pt>
                  <c:pt idx="5">
                    <c:v>0.62246291182972457</c:v>
                  </c:pt>
                  <c:pt idx="6">
                    <c:v>1.3747165065122153</c:v>
                  </c:pt>
                  <c:pt idx="7">
                    <c:v>1.6801140058828821</c:v>
                  </c:pt>
                  <c:pt idx="8">
                    <c:v>2.311204093395816</c:v>
                  </c:pt>
                  <c:pt idx="9">
                    <c:v>3.5702002622088007</c:v>
                  </c:pt>
                </c:numCache>
              </c:numRef>
            </c:minus>
          </c:errBars>
          <c:cat>
            <c:numRef>
              <c:f>גיליון2!$AC$20:$AC$29</c:f>
              <c:numCache>
                <c:formatCode>General</c:formatCode>
                <c:ptCount val="10"/>
                <c:pt idx="0">
                  <c:v>3</c:v>
                </c:pt>
                <c:pt idx="1">
                  <c:v>4</c:v>
                </c:pt>
                <c:pt idx="2">
                  <c:v>5</c:v>
                </c:pt>
                <c:pt idx="3">
                  <c:v>6</c:v>
                </c:pt>
                <c:pt idx="4">
                  <c:v>7</c:v>
                </c:pt>
                <c:pt idx="5">
                  <c:v>8</c:v>
                </c:pt>
                <c:pt idx="6">
                  <c:v>9</c:v>
                </c:pt>
                <c:pt idx="7">
                  <c:v>10</c:v>
                </c:pt>
                <c:pt idx="8">
                  <c:v>11</c:v>
                </c:pt>
                <c:pt idx="9">
                  <c:v>12</c:v>
                </c:pt>
              </c:numCache>
            </c:numRef>
          </c:cat>
          <c:val>
            <c:numRef>
              <c:f>גיליון2!$Z$20:$Z$29</c:f>
              <c:numCache>
                <c:formatCode>General</c:formatCode>
                <c:ptCount val="10"/>
                <c:pt idx="0">
                  <c:v>6.8235631279837854</c:v>
                </c:pt>
                <c:pt idx="1">
                  <c:v>4.2806269789696554</c:v>
                </c:pt>
                <c:pt idx="2">
                  <c:v>3.1595740888999782</c:v>
                </c:pt>
                <c:pt idx="3">
                  <c:v>6.1207786193248825</c:v>
                </c:pt>
                <c:pt idx="4">
                  <c:v>2.1779632787286802</c:v>
                </c:pt>
                <c:pt idx="5">
                  <c:v>2.9107024410861078</c:v>
                </c:pt>
                <c:pt idx="6">
                  <c:v>4.4986969248702424</c:v>
                </c:pt>
                <c:pt idx="7">
                  <c:v>7.2752631787724331</c:v>
                </c:pt>
                <c:pt idx="8">
                  <c:v>9.0076774669159487</c:v>
                </c:pt>
                <c:pt idx="9">
                  <c:v>9.1689389423960979</c:v>
                </c:pt>
              </c:numCache>
            </c:numRef>
          </c:val>
          <c:extLst>
            <c:ext xmlns:c16="http://schemas.microsoft.com/office/drawing/2014/chart" uri="{C3380CC4-5D6E-409C-BE32-E72D297353CC}">
              <c16:uniqueId val="{00000000-4E43-4CB8-BC4F-8F91A8D964EF}"/>
            </c:ext>
          </c:extLst>
        </c:ser>
        <c:ser>
          <c:idx val="1"/>
          <c:order val="1"/>
          <c:tx>
            <c:strRef>
              <c:f>גיליון2!$AB$19</c:f>
              <c:strCache>
                <c:ptCount val="1"/>
                <c:pt idx="0">
                  <c:v>SOD-1</c:v>
                </c:pt>
              </c:strCache>
            </c:strRef>
          </c:tx>
          <c:invertIfNegative val="0"/>
          <c:errBars>
            <c:errBarType val="both"/>
            <c:errValType val="cust"/>
            <c:noEndCap val="0"/>
            <c:plus>
              <c:numRef>
                <c:f>גיליון2!$Z$6:$Z$15</c:f>
                <c:numCache>
                  <c:formatCode>General</c:formatCode>
                  <c:ptCount val="10"/>
                  <c:pt idx="0">
                    <c:v>2.2150748927182744</c:v>
                  </c:pt>
                  <c:pt idx="1">
                    <c:v>1.492919329245568</c:v>
                  </c:pt>
                  <c:pt idx="2">
                    <c:v>1.0052318090280679</c:v>
                  </c:pt>
                  <c:pt idx="3">
                    <c:v>1.8161356576045198</c:v>
                  </c:pt>
                  <c:pt idx="4">
                    <c:v>1.3752001578364996</c:v>
                  </c:pt>
                  <c:pt idx="5">
                    <c:v>1.4503777500246846</c:v>
                  </c:pt>
                  <c:pt idx="6">
                    <c:v>1.490031180482243</c:v>
                  </c:pt>
                  <c:pt idx="7">
                    <c:v>3.5035479612604412</c:v>
                  </c:pt>
                  <c:pt idx="8">
                    <c:v>3.0685114543880352</c:v>
                  </c:pt>
                  <c:pt idx="9">
                    <c:v>3.185381194064651</c:v>
                  </c:pt>
                </c:numCache>
              </c:numRef>
            </c:plus>
            <c:minus>
              <c:numRef>
                <c:f>גיליון2!$Z$6:$Z$15</c:f>
                <c:numCache>
                  <c:formatCode>General</c:formatCode>
                  <c:ptCount val="10"/>
                  <c:pt idx="0">
                    <c:v>2.2150748927182744</c:v>
                  </c:pt>
                  <c:pt idx="1">
                    <c:v>1.492919329245568</c:v>
                  </c:pt>
                  <c:pt idx="2">
                    <c:v>1.0052318090280679</c:v>
                  </c:pt>
                  <c:pt idx="3">
                    <c:v>1.8161356576045198</c:v>
                  </c:pt>
                  <c:pt idx="4">
                    <c:v>1.3752001578364996</c:v>
                  </c:pt>
                  <c:pt idx="5">
                    <c:v>1.4503777500246846</c:v>
                  </c:pt>
                  <c:pt idx="6">
                    <c:v>1.490031180482243</c:v>
                  </c:pt>
                  <c:pt idx="7">
                    <c:v>3.5035479612604412</c:v>
                  </c:pt>
                  <c:pt idx="8">
                    <c:v>3.0685114543880352</c:v>
                  </c:pt>
                  <c:pt idx="9">
                    <c:v>3.185381194064651</c:v>
                  </c:pt>
                </c:numCache>
              </c:numRef>
            </c:minus>
          </c:errBars>
          <c:cat>
            <c:numRef>
              <c:f>גיליון2!$AC$20:$AC$29</c:f>
              <c:numCache>
                <c:formatCode>General</c:formatCode>
                <c:ptCount val="10"/>
                <c:pt idx="0">
                  <c:v>3</c:v>
                </c:pt>
                <c:pt idx="1">
                  <c:v>4</c:v>
                </c:pt>
                <c:pt idx="2">
                  <c:v>5</c:v>
                </c:pt>
                <c:pt idx="3">
                  <c:v>6</c:v>
                </c:pt>
                <c:pt idx="4">
                  <c:v>7</c:v>
                </c:pt>
                <c:pt idx="5">
                  <c:v>8</c:v>
                </c:pt>
                <c:pt idx="6">
                  <c:v>9</c:v>
                </c:pt>
                <c:pt idx="7">
                  <c:v>10</c:v>
                </c:pt>
                <c:pt idx="8">
                  <c:v>11</c:v>
                </c:pt>
                <c:pt idx="9">
                  <c:v>12</c:v>
                </c:pt>
              </c:numCache>
            </c:numRef>
          </c:cat>
          <c:val>
            <c:numRef>
              <c:f>גיליון2!$AB$20:$AB$29</c:f>
              <c:numCache>
                <c:formatCode>General</c:formatCode>
                <c:ptCount val="10"/>
                <c:pt idx="0">
                  <c:v>10.740332760208098</c:v>
                </c:pt>
                <c:pt idx="1">
                  <c:v>6.3908266417963375</c:v>
                </c:pt>
                <c:pt idx="2">
                  <c:v>4.4483783898064324</c:v>
                </c:pt>
                <c:pt idx="3">
                  <c:v>12.342635013418832</c:v>
                </c:pt>
                <c:pt idx="4">
                  <c:v>5.2461318135793551</c:v>
                </c:pt>
                <c:pt idx="5">
                  <c:v>5.8494746075696806</c:v>
                </c:pt>
                <c:pt idx="6">
                  <c:v>8.6024231579572668</c:v>
                </c:pt>
                <c:pt idx="7">
                  <c:v>11.501055956543819</c:v>
                </c:pt>
                <c:pt idx="8">
                  <c:v>23.21685472658196</c:v>
                </c:pt>
                <c:pt idx="9">
                  <c:v>21.831278387252738</c:v>
                </c:pt>
              </c:numCache>
            </c:numRef>
          </c:val>
          <c:extLst>
            <c:ext xmlns:c16="http://schemas.microsoft.com/office/drawing/2014/chart" uri="{C3380CC4-5D6E-409C-BE32-E72D297353CC}">
              <c16:uniqueId val="{00000001-4E43-4CB8-BC4F-8F91A8D964EF}"/>
            </c:ext>
          </c:extLst>
        </c:ser>
        <c:dLbls>
          <c:showLegendKey val="0"/>
          <c:showVal val="0"/>
          <c:showCatName val="0"/>
          <c:showSerName val="0"/>
          <c:showPercent val="0"/>
          <c:showBubbleSize val="0"/>
        </c:dLbls>
        <c:gapWidth val="150"/>
        <c:axId val="129431808"/>
        <c:axId val="134214016"/>
      </c:barChart>
      <c:catAx>
        <c:axId val="129431808"/>
        <c:scaling>
          <c:orientation val="minMax"/>
        </c:scaling>
        <c:delete val="0"/>
        <c:axPos val="b"/>
        <c:title>
          <c:tx>
            <c:rich>
              <a:bodyPr/>
              <a:lstStyle/>
              <a:p>
                <a:pPr>
                  <a:defRPr/>
                </a:pPr>
                <a:r>
                  <a:rPr lang="en-US"/>
                  <a:t>slice</a:t>
                </a:r>
                <a:endParaRPr lang="he-IL"/>
              </a:p>
            </c:rich>
          </c:tx>
          <c:layout>
            <c:manualLayout>
              <c:xMode val="edge"/>
              <c:yMode val="edge"/>
              <c:x val="0.43929352580927666"/>
              <c:y val="0.88194444444444464"/>
            </c:manualLayout>
          </c:layout>
          <c:overlay val="0"/>
        </c:title>
        <c:numFmt formatCode="General" sourceLinked="1"/>
        <c:majorTickMark val="none"/>
        <c:minorTickMark val="none"/>
        <c:tickLblPos val="nextTo"/>
        <c:crossAx val="134214016"/>
        <c:crosses val="autoZero"/>
        <c:auto val="1"/>
        <c:lblAlgn val="ctr"/>
        <c:lblOffset val="100"/>
        <c:noMultiLvlLbl val="0"/>
      </c:catAx>
      <c:valAx>
        <c:axId val="134214016"/>
        <c:scaling>
          <c:orientation val="minMax"/>
        </c:scaling>
        <c:delete val="0"/>
        <c:axPos val="l"/>
        <c:title>
          <c:tx>
            <c:rich>
              <a:bodyPr/>
              <a:lstStyle/>
              <a:p>
                <a:pPr>
                  <a:defRPr/>
                </a:pPr>
                <a:r>
                  <a:rPr lang="en-US" dirty="0"/>
                  <a:t>Thrombin-like activity (mu/ml)</a:t>
                </a:r>
              </a:p>
            </c:rich>
          </c:tx>
          <c:overlay val="0"/>
        </c:title>
        <c:numFmt formatCode="General" sourceLinked="1"/>
        <c:majorTickMark val="in"/>
        <c:minorTickMark val="none"/>
        <c:tickLblPos val="nextTo"/>
        <c:crossAx val="129431808"/>
        <c:crosses val="autoZero"/>
        <c:crossBetween val="between"/>
      </c:valAx>
    </c:plotArea>
    <c:legend>
      <c:legendPos val="r"/>
      <c:layout>
        <c:manualLayout>
          <c:xMode val="edge"/>
          <c:yMode val="edge"/>
          <c:x val="0.61513014873140859"/>
          <c:y val="3.2413219474326446E-2"/>
          <c:w val="0.17864762904636924"/>
          <c:h val="0.16932830579276223"/>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dirty="0"/>
            </a:pPr>
            <a:r>
              <a:rPr lang="en-US" dirty="0"/>
              <a:t>SOD-1 (ALS animal-model) survival</a:t>
            </a:r>
          </a:p>
        </c:rich>
      </c:tx>
      <c:overlay val="0"/>
    </c:title>
    <c:autoTitleDeleted val="0"/>
    <c:plotArea>
      <c:layout>
        <c:manualLayout>
          <c:layoutTarget val="inner"/>
          <c:xMode val="edge"/>
          <c:yMode val="edge"/>
          <c:x val="0.21975916471979498"/>
          <c:y val="0.12721862148183871"/>
          <c:w val="0.5553035678232513"/>
          <c:h val="0.71824855269671928"/>
        </c:manualLayout>
      </c:layout>
      <c:scatterChart>
        <c:scatterStyle val="smoothMarker"/>
        <c:varyColors val="0"/>
        <c:ser>
          <c:idx val="0"/>
          <c:order val="0"/>
          <c:tx>
            <c:strRef>
              <c:f>השרדות!$X$7</c:f>
              <c:strCache>
                <c:ptCount val="1"/>
                <c:pt idx="0">
                  <c:v>SOD-1-בלי טיפול</c:v>
                </c:pt>
              </c:strCache>
            </c:strRef>
          </c:tx>
          <c:dLbls>
            <c:dLbl>
              <c:idx val="37"/>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4B-4703-B58F-AA703516F5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השרדות!$W$8:$W$45</c:f>
              <c:numCache>
                <c:formatCode>General</c:formatCode>
                <c:ptCount val="38"/>
                <c:pt idx="0">
                  <c:v>130</c:v>
                </c:pt>
                <c:pt idx="1">
                  <c:v>131</c:v>
                </c:pt>
                <c:pt idx="2">
                  <c:v>132</c:v>
                </c:pt>
                <c:pt idx="3">
                  <c:v>133</c:v>
                </c:pt>
                <c:pt idx="4">
                  <c:v>134</c:v>
                </c:pt>
                <c:pt idx="5">
                  <c:v>135</c:v>
                </c:pt>
                <c:pt idx="6">
                  <c:v>136</c:v>
                </c:pt>
                <c:pt idx="7">
                  <c:v>137</c:v>
                </c:pt>
                <c:pt idx="8">
                  <c:v>138</c:v>
                </c:pt>
                <c:pt idx="9">
                  <c:v>139</c:v>
                </c:pt>
                <c:pt idx="10">
                  <c:v>140</c:v>
                </c:pt>
                <c:pt idx="11">
                  <c:v>141</c:v>
                </c:pt>
                <c:pt idx="12">
                  <c:v>142</c:v>
                </c:pt>
                <c:pt idx="13">
                  <c:v>143</c:v>
                </c:pt>
                <c:pt idx="14">
                  <c:v>144</c:v>
                </c:pt>
                <c:pt idx="15">
                  <c:v>145</c:v>
                </c:pt>
                <c:pt idx="16">
                  <c:v>146</c:v>
                </c:pt>
                <c:pt idx="17">
                  <c:v>147</c:v>
                </c:pt>
                <c:pt idx="18">
                  <c:v>148</c:v>
                </c:pt>
                <c:pt idx="19">
                  <c:v>149</c:v>
                </c:pt>
                <c:pt idx="20">
                  <c:v>150</c:v>
                </c:pt>
                <c:pt idx="21">
                  <c:v>151</c:v>
                </c:pt>
                <c:pt idx="22">
                  <c:v>152</c:v>
                </c:pt>
                <c:pt idx="23">
                  <c:v>153</c:v>
                </c:pt>
                <c:pt idx="24">
                  <c:v>154</c:v>
                </c:pt>
                <c:pt idx="25">
                  <c:v>155</c:v>
                </c:pt>
                <c:pt idx="26">
                  <c:v>156</c:v>
                </c:pt>
                <c:pt idx="27">
                  <c:v>157</c:v>
                </c:pt>
                <c:pt idx="28">
                  <c:v>158</c:v>
                </c:pt>
                <c:pt idx="29">
                  <c:v>159</c:v>
                </c:pt>
                <c:pt idx="30">
                  <c:v>160</c:v>
                </c:pt>
                <c:pt idx="31">
                  <c:v>161</c:v>
                </c:pt>
                <c:pt idx="32">
                  <c:v>162</c:v>
                </c:pt>
                <c:pt idx="33">
                  <c:v>163</c:v>
                </c:pt>
                <c:pt idx="34">
                  <c:v>164</c:v>
                </c:pt>
                <c:pt idx="35">
                  <c:v>165</c:v>
                </c:pt>
                <c:pt idx="36">
                  <c:v>166</c:v>
                </c:pt>
                <c:pt idx="37">
                  <c:v>167</c:v>
                </c:pt>
              </c:numCache>
            </c:numRef>
          </c:xVal>
          <c:yVal>
            <c:numRef>
              <c:f>השרדות!$X$8:$X$45</c:f>
              <c:numCache>
                <c:formatCode>General</c:formatCode>
                <c:ptCount val="38"/>
                <c:pt idx="0">
                  <c:v>100</c:v>
                </c:pt>
                <c:pt idx="1">
                  <c:v>100</c:v>
                </c:pt>
                <c:pt idx="2">
                  <c:v>95.454545454545467</c:v>
                </c:pt>
                <c:pt idx="3">
                  <c:v>95.454545454545467</c:v>
                </c:pt>
                <c:pt idx="4">
                  <c:v>95.454545454545467</c:v>
                </c:pt>
                <c:pt idx="5">
                  <c:v>86.363636363636289</c:v>
                </c:pt>
                <c:pt idx="6">
                  <c:v>86.363636363636289</c:v>
                </c:pt>
                <c:pt idx="7">
                  <c:v>72.727272727272734</c:v>
                </c:pt>
                <c:pt idx="8">
                  <c:v>72.727272727272734</c:v>
                </c:pt>
                <c:pt idx="9">
                  <c:v>59.09090909090925</c:v>
                </c:pt>
                <c:pt idx="10">
                  <c:v>22.72727272727273</c:v>
                </c:pt>
                <c:pt idx="11">
                  <c:v>18.18181818181829</c:v>
                </c:pt>
                <c:pt idx="12">
                  <c:v>4.5454545454545459</c:v>
                </c:pt>
                <c:pt idx="13">
                  <c:v>4.5454545454545459</c:v>
                </c:pt>
                <c:pt idx="14">
                  <c:v>0</c:v>
                </c:pt>
              </c:numCache>
            </c:numRef>
          </c:yVal>
          <c:smooth val="1"/>
          <c:extLst>
            <c:ext xmlns:c16="http://schemas.microsoft.com/office/drawing/2014/chart" uri="{C3380CC4-5D6E-409C-BE32-E72D297353CC}">
              <c16:uniqueId val="{00000001-F94B-4703-B58F-AA703516F560}"/>
            </c:ext>
          </c:extLst>
        </c:ser>
        <c:ser>
          <c:idx val="4"/>
          <c:order val="1"/>
          <c:tx>
            <c:strRef>
              <c:f>השרדות!$AB$7</c:f>
              <c:strCache>
                <c:ptCount val="1"/>
                <c:pt idx="0">
                  <c:v>SOD-1,PAR-1-antagonist 25 µg/kg</c:v>
                </c:pt>
              </c:strCache>
            </c:strRef>
          </c:tx>
          <c:dLbls>
            <c:dLbl>
              <c:idx val="37"/>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4B-4703-B58F-AA703516F5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השרדות!$W$8:$W$45</c:f>
              <c:numCache>
                <c:formatCode>General</c:formatCode>
                <c:ptCount val="38"/>
                <c:pt idx="0">
                  <c:v>130</c:v>
                </c:pt>
                <c:pt idx="1">
                  <c:v>131</c:v>
                </c:pt>
                <c:pt idx="2">
                  <c:v>132</c:v>
                </c:pt>
                <c:pt idx="3">
                  <c:v>133</c:v>
                </c:pt>
                <c:pt idx="4">
                  <c:v>134</c:v>
                </c:pt>
                <c:pt idx="5">
                  <c:v>135</c:v>
                </c:pt>
                <c:pt idx="6">
                  <c:v>136</c:v>
                </c:pt>
                <c:pt idx="7">
                  <c:v>137</c:v>
                </c:pt>
                <c:pt idx="8">
                  <c:v>138</c:v>
                </c:pt>
                <c:pt idx="9">
                  <c:v>139</c:v>
                </c:pt>
                <c:pt idx="10">
                  <c:v>140</c:v>
                </c:pt>
                <c:pt idx="11">
                  <c:v>141</c:v>
                </c:pt>
                <c:pt idx="12">
                  <c:v>142</c:v>
                </c:pt>
                <c:pt idx="13">
                  <c:v>143</c:v>
                </c:pt>
                <c:pt idx="14">
                  <c:v>144</c:v>
                </c:pt>
                <c:pt idx="15">
                  <c:v>145</c:v>
                </c:pt>
                <c:pt idx="16">
                  <c:v>146</c:v>
                </c:pt>
                <c:pt idx="17">
                  <c:v>147</c:v>
                </c:pt>
                <c:pt idx="18">
                  <c:v>148</c:v>
                </c:pt>
                <c:pt idx="19">
                  <c:v>149</c:v>
                </c:pt>
                <c:pt idx="20">
                  <c:v>150</c:v>
                </c:pt>
                <c:pt idx="21">
                  <c:v>151</c:v>
                </c:pt>
                <c:pt idx="22">
                  <c:v>152</c:v>
                </c:pt>
                <c:pt idx="23">
                  <c:v>153</c:v>
                </c:pt>
                <c:pt idx="24">
                  <c:v>154</c:v>
                </c:pt>
                <c:pt idx="25">
                  <c:v>155</c:v>
                </c:pt>
                <c:pt idx="26">
                  <c:v>156</c:v>
                </c:pt>
                <c:pt idx="27">
                  <c:v>157</c:v>
                </c:pt>
                <c:pt idx="28">
                  <c:v>158</c:v>
                </c:pt>
                <c:pt idx="29">
                  <c:v>159</c:v>
                </c:pt>
                <c:pt idx="30">
                  <c:v>160</c:v>
                </c:pt>
                <c:pt idx="31">
                  <c:v>161</c:v>
                </c:pt>
                <c:pt idx="32">
                  <c:v>162</c:v>
                </c:pt>
                <c:pt idx="33">
                  <c:v>163</c:v>
                </c:pt>
                <c:pt idx="34">
                  <c:v>164</c:v>
                </c:pt>
                <c:pt idx="35">
                  <c:v>165</c:v>
                </c:pt>
                <c:pt idx="36">
                  <c:v>166</c:v>
                </c:pt>
                <c:pt idx="37">
                  <c:v>167</c:v>
                </c:pt>
              </c:numCache>
            </c:numRef>
          </c:xVal>
          <c:yVal>
            <c:numRef>
              <c:f>השרדות!$AB$8:$AB$45</c:f>
              <c:numCache>
                <c:formatCode>General</c:formatCode>
                <c:ptCount val="38"/>
                <c:pt idx="0">
                  <c:v>100</c:v>
                </c:pt>
                <c:pt idx="1">
                  <c:v>100</c:v>
                </c:pt>
                <c:pt idx="2">
                  <c:v>100</c:v>
                </c:pt>
                <c:pt idx="3">
                  <c:v>100</c:v>
                </c:pt>
                <c:pt idx="4">
                  <c:v>100</c:v>
                </c:pt>
                <c:pt idx="5">
                  <c:v>100</c:v>
                </c:pt>
                <c:pt idx="6">
                  <c:v>92.307692307692278</c:v>
                </c:pt>
                <c:pt idx="7">
                  <c:v>92.307692307692278</c:v>
                </c:pt>
                <c:pt idx="8">
                  <c:v>92.307692307692278</c:v>
                </c:pt>
                <c:pt idx="9">
                  <c:v>92.307692307692278</c:v>
                </c:pt>
                <c:pt idx="10">
                  <c:v>76.923076923076849</c:v>
                </c:pt>
                <c:pt idx="11">
                  <c:v>76.923076923076849</c:v>
                </c:pt>
                <c:pt idx="12">
                  <c:v>76.923076923076849</c:v>
                </c:pt>
                <c:pt idx="13">
                  <c:v>76.923076923076849</c:v>
                </c:pt>
                <c:pt idx="14">
                  <c:v>76.923076923076849</c:v>
                </c:pt>
                <c:pt idx="15">
                  <c:v>76.923076923076849</c:v>
                </c:pt>
                <c:pt idx="16">
                  <c:v>69.230769230769212</c:v>
                </c:pt>
                <c:pt idx="17">
                  <c:v>69.230769230769212</c:v>
                </c:pt>
                <c:pt idx="18">
                  <c:v>61.53846153846154</c:v>
                </c:pt>
                <c:pt idx="19">
                  <c:v>61.53846153846154</c:v>
                </c:pt>
                <c:pt idx="20">
                  <c:v>46.153846153845848</c:v>
                </c:pt>
                <c:pt idx="21">
                  <c:v>38.461538461538446</c:v>
                </c:pt>
                <c:pt idx="22">
                  <c:v>30.76923076923077</c:v>
                </c:pt>
                <c:pt idx="23">
                  <c:v>23.076923076922977</c:v>
                </c:pt>
                <c:pt idx="24">
                  <c:v>23.076923076922977</c:v>
                </c:pt>
                <c:pt idx="25">
                  <c:v>15.384615384615385</c:v>
                </c:pt>
                <c:pt idx="26">
                  <c:v>15.384615384615385</c:v>
                </c:pt>
                <c:pt idx="27">
                  <c:v>7.6923076923076925</c:v>
                </c:pt>
                <c:pt idx="28">
                  <c:v>7.6923076923076925</c:v>
                </c:pt>
                <c:pt idx="29">
                  <c:v>7.6923076923076925</c:v>
                </c:pt>
                <c:pt idx="30">
                  <c:v>7.6923076923076925</c:v>
                </c:pt>
                <c:pt idx="31">
                  <c:v>0</c:v>
                </c:pt>
              </c:numCache>
            </c:numRef>
          </c:yVal>
          <c:smooth val="1"/>
          <c:extLst>
            <c:ext xmlns:c16="http://schemas.microsoft.com/office/drawing/2014/chart" uri="{C3380CC4-5D6E-409C-BE32-E72D297353CC}">
              <c16:uniqueId val="{00000003-F94B-4703-B58F-AA703516F560}"/>
            </c:ext>
          </c:extLst>
        </c:ser>
        <c:ser>
          <c:idx val="5"/>
          <c:order val="2"/>
          <c:tx>
            <c:strRef>
              <c:f>השרדות!$AC$7</c:f>
              <c:strCache>
                <c:ptCount val="1"/>
                <c:pt idx="0">
                  <c:v>TLCK 4.4mg/kg</c:v>
                </c:pt>
              </c:strCache>
            </c:strRef>
          </c:tx>
          <c:xVal>
            <c:numRef>
              <c:f>השרדות!$W$8:$W$45</c:f>
              <c:numCache>
                <c:formatCode>General</c:formatCode>
                <c:ptCount val="38"/>
                <c:pt idx="0">
                  <c:v>130</c:v>
                </c:pt>
                <c:pt idx="1">
                  <c:v>131</c:v>
                </c:pt>
                <c:pt idx="2">
                  <c:v>132</c:v>
                </c:pt>
                <c:pt idx="3">
                  <c:v>133</c:v>
                </c:pt>
                <c:pt idx="4">
                  <c:v>134</c:v>
                </c:pt>
                <c:pt idx="5">
                  <c:v>135</c:v>
                </c:pt>
                <c:pt idx="6">
                  <c:v>136</c:v>
                </c:pt>
                <c:pt idx="7">
                  <c:v>137</c:v>
                </c:pt>
                <c:pt idx="8">
                  <c:v>138</c:v>
                </c:pt>
                <c:pt idx="9">
                  <c:v>139</c:v>
                </c:pt>
                <c:pt idx="10">
                  <c:v>140</c:v>
                </c:pt>
                <c:pt idx="11">
                  <c:v>141</c:v>
                </c:pt>
                <c:pt idx="12">
                  <c:v>142</c:v>
                </c:pt>
                <c:pt idx="13">
                  <c:v>143</c:v>
                </c:pt>
                <c:pt idx="14">
                  <c:v>144</c:v>
                </c:pt>
                <c:pt idx="15">
                  <c:v>145</c:v>
                </c:pt>
                <c:pt idx="16">
                  <c:v>146</c:v>
                </c:pt>
                <c:pt idx="17">
                  <c:v>147</c:v>
                </c:pt>
                <c:pt idx="18">
                  <c:v>148</c:v>
                </c:pt>
                <c:pt idx="19">
                  <c:v>149</c:v>
                </c:pt>
                <c:pt idx="20">
                  <c:v>150</c:v>
                </c:pt>
                <c:pt idx="21">
                  <c:v>151</c:v>
                </c:pt>
                <c:pt idx="22">
                  <c:v>152</c:v>
                </c:pt>
                <c:pt idx="23">
                  <c:v>153</c:v>
                </c:pt>
                <c:pt idx="24">
                  <c:v>154</c:v>
                </c:pt>
                <c:pt idx="25">
                  <c:v>155</c:v>
                </c:pt>
                <c:pt idx="26">
                  <c:v>156</c:v>
                </c:pt>
                <c:pt idx="27">
                  <c:v>157</c:v>
                </c:pt>
                <c:pt idx="28">
                  <c:v>158</c:v>
                </c:pt>
                <c:pt idx="29">
                  <c:v>159</c:v>
                </c:pt>
                <c:pt idx="30">
                  <c:v>160</c:v>
                </c:pt>
                <c:pt idx="31">
                  <c:v>161</c:v>
                </c:pt>
                <c:pt idx="32">
                  <c:v>162</c:v>
                </c:pt>
                <c:pt idx="33">
                  <c:v>163</c:v>
                </c:pt>
                <c:pt idx="34">
                  <c:v>164</c:v>
                </c:pt>
                <c:pt idx="35">
                  <c:v>165</c:v>
                </c:pt>
                <c:pt idx="36">
                  <c:v>166</c:v>
                </c:pt>
                <c:pt idx="37">
                  <c:v>167</c:v>
                </c:pt>
              </c:numCache>
            </c:numRef>
          </c:xVal>
          <c:yVal>
            <c:numRef>
              <c:f>השרדות!$AC$8:$AC$45</c:f>
              <c:numCache>
                <c:formatCode>General</c:formatCode>
                <c:ptCount val="38"/>
                <c:pt idx="0">
                  <c:v>100</c:v>
                </c:pt>
                <c:pt idx="1">
                  <c:v>94.73684210526315</c:v>
                </c:pt>
                <c:pt idx="2">
                  <c:v>94.73684210526315</c:v>
                </c:pt>
                <c:pt idx="3">
                  <c:v>94.73684210526315</c:v>
                </c:pt>
                <c:pt idx="4">
                  <c:v>94.73684210526315</c:v>
                </c:pt>
                <c:pt idx="5">
                  <c:v>94.73684210526315</c:v>
                </c:pt>
                <c:pt idx="6">
                  <c:v>94.73684210526315</c:v>
                </c:pt>
                <c:pt idx="7">
                  <c:v>68.421052631578945</c:v>
                </c:pt>
                <c:pt idx="8">
                  <c:v>68.421052631578945</c:v>
                </c:pt>
                <c:pt idx="9">
                  <c:v>68.421052631578945</c:v>
                </c:pt>
                <c:pt idx="10">
                  <c:v>63.157894736841975</c:v>
                </c:pt>
                <c:pt idx="11">
                  <c:v>52.631578947368418</c:v>
                </c:pt>
                <c:pt idx="12">
                  <c:v>52.631578947368418</c:v>
                </c:pt>
                <c:pt idx="13">
                  <c:v>52.631578947368418</c:v>
                </c:pt>
                <c:pt idx="14">
                  <c:v>52.631578947368418</c:v>
                </c:pt>
                <c:pt idx="15">
                  <c:v>52.631578947368418</c:v>
                </c:pt>
                <c:pt idx="16">
                  <c:v>36.842105263157912</c:v>
                </c:pt>
                <c:pt idx="17">
                  <c:v>36.842105263157912</c:v>
                </c:pt>
                <c:pt idx="18">
                  <c:v>31.578947368421026</c:v>
                </c:pt>
                <c:pt idx="19">
                  <c:v>31.578947368421026</c:v>
                </c:pt>
                <c:pt idx="20">
                  <c:v>31.578947368421026</c:v>
                </c:pt>
                <c:pt idx="21">
                  <c:v>21.052631578947196</c:v>
                </c:pt>
                <c:pt idx="22">
                  <c:v>21.052631578947196</c:v>
                </c:pt>
                <c:pt idx="23">
                  <c:v>21.052631578947196</c:v>
                </c:pt>
                <c:pt idx="24">
                  <c:v>21.052631578947196</c:v>
                </c:pt>
                <c:pt idx="25">
                  <c:v>10.526315789473648</c:v>
                </c:pt>
                <c:pt idx="26">
                  <c:v>5.2631578947368416</c:v>
                </c:pt>
                <c:pt idx="27">
                  <c:v>5.2631578947368416</c:v>
                </c:pt>
                <c:pt idx="28">
                  <c:v>5.2631578947368416</c:v>
                </c:pt>
                <c:pt idx="29">
                  <c:v>5.2631578947368416</c:v>
                </c:pt>
                <c:pt idx="30">
                  <c:v>5.2631578947368416</c:v>
                </c:pt>
                <c:pt idx="31">
                  <c:v>5.2631578947368416</c:v>
                </c:pt>
                <c:pt idx="32">
                  <c:v>5.2631578947368416</c:v>
                </c:pt>
                <c:pt idx="33">
                  <c:v>5.2631578947368416</c:v>
                </c:pt>
                <c:pt idx="34">
                  <c:v>5.2631578947368416</c:v>
                </c:pt>
                <c:pt idx="35">
                  <c:v>5.2631578947368416</c:v>
                </c:pt>
                <c:pt idx="36">
                  <c:v>5.2631578947368416</c:v>
                </c:pt>
                <c:pt idx="37">
                  <c:v>0</c:v>
                </c:pt>
              </c:numCache>
            </c:numRef>
          </c:yVal>
          <c:smooth val="1"/>
          <c:extLst>
            <c:ext xmlns:c16="http://schemas.microsoft.com/office/drawing/2014/chart" uri="{C3380CC4-5D6E-409C-BE32-E72D297353CC}">
              <c16:uniqueId val="{00000004-F94B-4703-B58F-AA703516F560}"/>
            </c:ext>
          </c:extLst>
        </c:ser>
        <c:dLbls>
          <c:showLegendKey val="0"/>
          <c:showVal val="0"/>
          <c:showCatName val="0"/>
          <c:showSerName val="0"/>
          <c:showPercent val="0"/>
          <c:showBubbleSize val="0"/>
        </c:dLbls>
        <c:axId val="134829568"/>
        <c:axId val="134831488"/>
      </c:scatterChart>
      <c:valAx>
        <c:axId val="134829568"/>
        <c:scaling>
          <c:orientation val="minMax"/>
          <c:max val="170"/>
          <c:min val="130"/>
        </c:scaling>
        <c:delete val="0"/>
        <c:axPos val="b"/>
        <c:title>
          <c:tx>
            <c:rich>
              <a:bodyPr/>
              <a:lstStyle/>
              <a:p>
                <a:pPr>
                  <a:defRPr/>
                </a:pPr>
                <a:r>
                  <a:rPr lang="en-US"/>
                  <a:t>age(days)</a:t>
                </a:r>
              </a:p>
            </c:rich>
          </c:tx>
          <c:overlay val="0"/>
        </c:title>
        <c:numFmt formatCode="General" sourceLinked="1"/>
        <c:majorTickMark val="none"/>
        <c:minorTickMark val="none"/>
        <c:tickLblPos val="nextTo"/>
        <c:crossAx val="134831488"/>
        <c:crosses val="autoZero"/>
        <c:crossBetween val="midCat"/>
      </c:valAx>
      <c:valAx>
        <c:axId val="134831488"/>
        <c:scaling>
          <c:orientation val="minMax"/>
        </c:scaling>
        <c:delete val="0"/>
        <c:axPos val="l"/>
        <c:title>
          <c:tx>
            <c:rich>
              <a:bodyPr/>
              <a:lstStyle/>
              <a:p>
                <a:pPr>
                  <a:defRPr/>
                </a:pPr>
                <a:r>
                  <a:rPr lang="en-US"/>
                  <a:t>precent survival</a:t>
                </a:r>
              </a:p>
            </c:rich>
          </c:tx>
          <c:overlay val="0"/>
        </c:title>
        <c:numFmt formatCode="General" sourceLinked="1"/>
        <c:majorTickMark val="none"/>
        <c:minorTickMark val="none"/>
        <c:tickLblPos val="nextTo"/>
        <c:crossAx val="134829568"/>
        <c:crosses val="autoZero"/>
        <c:crossBetween val="midCat"/>
      </c:valAx>
      <c:spPr>
        <a:noFill/>
        <a:ln w="25400">
          <a:noFill/>
        </a:ln>
      </c:spPr>
    </c:plotArea>
    <c:legend>
      <c:legendPos val="r"/>
      <c:layout>
        <c:manualLayout>
          <c:xMode val="edge"/>
          <c:yMode val="edge"/>
          <c:x val="0.44014463402141779"/>
          <c:y val="0.23016885515109928"/>
          <c:w val="0.45867132174515934"/>
          <c:h val="0.36174144846040129"/>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a:effectLst/>
              </a:rPr>
              <a:t>Thrombin-like activity</a:t>
            </a:r>
            <a:endParaRPr lang="en-US" sz="1400" b="1" i="0" u="none" strike="noStrike" baseline="0" dirty="0">
              <a:effectLst/>
            </a:endParaRPr>
          </a:p>
          <a:p>
            <a:pPr>
              <a:defRPr/>
            </a:pPr>
            <a:r>
              <a:rPr lang="en-US" sz="1400" b="1" i="0" u="none" strike="noStrike" baseline="0" dirty="0">
                <a:effectLst/>
              </a:rPr>
              <a:t>fluorescence intensity </a:t>
            </a:r>
            <a:endParaRPr lang="he-IL" sz="1400" b="1" i="0" u="none" strike="noStrike" baseline="0" dirty="0">
              <a:effectLst/>
            </a:endParaRPr>
          </a:p>
          <a:p>
            <a:pPr>
              <a:defRPr/>
            </a:pPr>
            <a:r>
              <a:rPr lang="en-US" sz="1400" b="1" i="0" u="none" strike="noStrike" baseline="0" dirty="0">
                <a:effectLst/>
              </a:rPr>
              <a:t>vs. time curve</a:t>
            </a:r>
            <a:endParaRPr lang="en-US" sz="1400" dirty="0"/>
          </a:p>
        </c:rich>
      </c:tx>
      <c:layout>
        <c:manualLayout>
          <c:xMode val="edge"/>
          <c:yMode val="edge"/>
          <c:x val="0.40541652004312784"/>
          <c:y val="0"/>
        </c:manualLayout>
      </c:layout>
      <c:overlay val="1"/>
    </c:title>
    <c:autoTitleDeleted val="0"/>
    <c:plotArea>
      <c:layout>
        <c:manualLayout>
          <c:layoutTarget val="inner"/>
          <c:xMode val="edge"/>
          <c:yMode val="edge"/>
          <c:x val="0.40858889615439964"/>
          <c:y val="8.3611097412524427E-2"/>
          <c:w val="0.49847727848135848"/>
          <c:h val="0.71764606137369458"/>
        </c:manualLayout>
      </c:layout>
      <c:scatterChart>
        <c:scatterStyle val="smoothMarker"/>
        <c:varyColors val="0"/>
        <c:ser>
          <c:idx val="0"/>
          <c:order val="0"/>
          <c:tx>
            <c:strRef>
              <c:f>'עיבוד +זריקת קיצון+STDEV'!$A$181</c:f>
              <c:strCache>
                <c:ptCount val="1"/>
                <c:pt idx="0">
                  <c:v>10.00%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קיצון+STDEV'!$B$181:$Z$181</c:f>
              <c:numCache>
                <c:formatCode>General</c:formatCode>
                <c:ptCount val="25"/>
                <c:pt idx="0">
                  <c:v>347.33333333333337</c:v>
                </c:pt>
                <c:pt idx="1">
                  <c:v>415.66666666666703</c:v>
                </c:pt>
                <c:pt idx="2">
                  <c:v>512.25</c:v>
                </c:pt>
                <c:pt idx="3">
                  <c:v>618.08333333333417</c:v>
                </c:pt>
                <c:pt idx="4">
                  <c:v>709.75</c:v>
                </c:pt>
                <c:pt idx="5">
                  <c:v>807.16666666666674</c:v>
                </c:pt>
                <c:pt idx="6">
                  <c:v>908.41666666666674</c:v>
                </c:pt>
                <c:pt idx="7">
                  <c:v>1012</c:v>
                </c:pt>
                <c:pt idx="8">
                  <c:v>1107.6666666666667</c:v>
                </c:pt>
                <c:pt idx="9">
                  <c:v>1197</c:v>
                </c:pt>
                <c:pt idx="10">
                  <c:v>1307.5</c:v>
                </c:pt>
                <c:pt idx="11">
                  <c:v>1419.333333333331</c:v>
                </c:pt>
                <c:pt idx="12">
                  <c:v>1515.833333333331</c:v>
                </c:pt>
                <c:pt idx="13">
                  <c:v>1622.083333333331</c:v>
                </c:pt>
                <c:pt idx="14">
                  <c:v>1711.9166666666686</c:v>
                </c:pt>
                <c:pt idx="15">
                  <c:v>1809.083333333331</c:v>
                </c:pt>
                <c:pt idx="16">
                  <c:v>1904.333333333331</c:v>
                </c:pt>
                <c:pt idx="17">
                  <c:v>1997.333333333331</c:v>
                </c:pt>
                <c:pt idx="18">
                  <c:v>2089.75</c:v>
                </c:pt>
                <c:pt idx="19">
                  <c:v>2176.583333333338</c:v>
                </c:pt>
                <c:pt idx="20">
                  <c:v>2274.083333333338</c:v>
                </c:pt>
                <c:pt idx="21">
                  <c:v>2349</c:v>
                </c:pt>
                <c:pt idx="22">
                  <c:v>2426.5</c:v>
                </c:pt>
                <c:pt idx="23">
                  <c:v>2535.166666666662</c:v>
                </c:pt>
                <c:pt idx="24">
                  <c:v>2615.3333333333408</c:v>
                </c:pt>
              </c:numCache>
            </c:numRef>
          </c:yVal>
          <c:smooth val="1"/>
          <c:extLst>
            <c:ext xmlns:c16="http://schemas.microsoft.com/office/drawing/2014/chart" uri="{C3380CC4-5D6E-409C-BE32-E72D297353CC}">
              <c16:uniqueId val="{00000000-AF5C-4394-A8FC-7457D3BFC3B3}"/>
            </c:ext>
          </c:extLst>
        </c:ser>
        <c:ser>
          <c:idx val="1"/>
          <c:order val="1"/>
          <c:tx>
            <c:strRef>
              <c:f>'עיבוד +זריקת קיצון+STDEV'!$A$182</c:f>
              <c:strCache>
                <c:ptCount val="1"/>
                <c:pt idx="0">
                  <c:v>1.00%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קיצון+STDEV'!$B$182:$Z$182</c:f>
              <c:numCache>
                <c:formatCode>General</c:formatCode>
                <c:ptCount val="25"/>
                <c:pt idx="0">
                  <c:v>326</c:v>
                </c:pt>
                <c:pt idx="1">
                  <c:v>420.75</c:v>
                </c:pt>
                <c:pt idx="2">
                  <c:v>506.75</c:v>
                </c:pt>
                <c:pt idx="3">
                  <c:v>607</c:v>
                </c:pt>
                <c:pt idx="4">
                  <c:v>695.5</c:v>
                </c:pt>
                <c:pt idx="5">
                  <c:v>779.5</c:v>
                </c:pt>
                <c:pt idx="6">
                  <c:v>872.75</c:v>
                </c:pt>
                <c:pt idx="7">
                  <c:v>962.5</c:v>
                </c:pt>
                <c:pt idx="8">
                  <c:v>1054</c:v>
                </c:pt>
                <c:pt idx="9">
                  <c:v>1142.5</c:v>
                </c:pt>
                <c:pt idx="10">
                  <c:v>1248.5</c:v>
                </c:pt>
                <c:pt idx="11">
                  <c:v>1341.25</c:v>
                </c:pt>
                <c:pt idx="12">
                  <c:v>1424.5</c:v>
                </c:pt>
                <c:pt idx="13">
                  <c:v>1521.75</c:v>
                </c:pt>
                <c:pt idx="14">
                  <c:v>1613.5</c:v>
                </c:pt>
                <c:pt idx="15">
                  <c:v>1703.25</c:v>
                </c:pt>
                <c:pt idx="16">
                  <c:v>1793</c:v>
                </c:pt>
                <c:pt idx="17">
                  <c:v>1877.5</c:v>
                </c:pt>
                <c:pt idx="18">
                  <c:v>1967.25</c:v>
                </c:pt>
                <c:pt idx="19">
                  <c:v>2036</c:v>
                </c:pt>
                <c:pt idx="20">
                  <c:v>2112.25</c:v>
                </c:pt>
                <c:pt idx="21">
                  <c:v>2209.75</c:v>
                </c:pt>
                <c:pt idx="22">
                  <c:v>2288.25</c:v>
                </c:pt>
                <c:pt idx="23">
                  <c:v>2369.75</c:v>
                </c:pt>
                <c:pt idx="24">
                  <c:v>2459</c:v>
                </c:pt>
              </c:numCache>
            </c:numRef>
          </c:yVal>
          <c:smooth val="1"/>
          <c:extLst>
            <c:ext xmlns:c16="http://schemas.microsoft.com/office/drawing/2014/chart" uri="{C3380CC4-5D6E-409C-BE32-E72D297353CC}">
              <c16:uniqueId val="{00000001-AF5C-4394-A8FC-7457D3BFC3B3}"/>
            </c:ext>
          </c:extLst>
        </c:ser>
        <c:ser>
          <c:idx val="3"/>
          <c:order val="2"/>
          <c:tx>
            <c:strRef>
              <c:f>'עיבוד +זריקת קיצון+STDEV'!$A$183</c:f>
              <c:strCache>
                <c:ptCount val="1"/>
                <c:pt idx="0">
                  <c:v>0.10%</c:v>
                </c:pt>
              </c:strCache>
            </c:strRef>
          </c:tx>
          <c:spPr>
            <a:ln>
              <a:solidFill>
                <a:schemeClr val="tx1"/>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קיצון+STDEV'!$B$183:$Z$183</c:f>
              <c:numCache>
                <c:formatCode>General</c:formatCode>
                <c:ptCount val="25"/>
                <c:pt idx="0">
                  <c:v>318.25</c:v>
                </c:pt>
                <c:pt idx="1">
                  <c:v>431.25</c:v>
                </c:pt>
                <c:pt idx="2">
                  <c:v>525.75</c:v>
                </c:pt>
                <c:pt idx="3">
                  <c:v>616</c:v>
                </c:pt>
                <c:pt idx="4">
                  <c:v>701.5</c:v>
                </c:pt>
                <c:pt idx="5">
                  <c:v>793.25</c:v>
                </c:pt>
                <c:pt idx="6">
                  <c:v>890</c:v>
                </c:pt>
                <c:pt idx="7">
                  <c:v>980.25</c:v>
                </c:pt>
                <c:pt idx="8">
                  <c:v>1070</c:v>
                </c:pt>
                <c:pt idx="9">
                  <c:v>1163.75</c:v>
                </c:pt>
                <c:pt idx="10">
                  <c:v>1262.5</c:v>
                </c:pt>
                <c:pt idx="11">
                  <c:v>1362</c:v>
                </c:pt>
                <c:pt idx="12">
                  <c:v>1449.25</c:v>
                </c:pt>
                <c:pt idx="13">
                  <c:v>1533</c:v>
                </c:pt>
                <c:pt idx="14">
                  <c:v>1633</c:v>
                </c:pt>
                <c:pt idx="15">
                  <c:v>1727.5</c:v>
                </c:pt>
                <c:pt idx="16">
                  <c:v>1808.25</c:v>
                </c:pt>
                <c:pt idx="17">
                  <c:v>1891.5</c:v>
                </c:pt>
                <c:pt idx="18">
                  <c:v>1983</c:v>
                </c:pt>
                <c:pt idx="19">
                  <c:v>2063.25</c:v>
                </c:pt>
                <c:pt idx="20">
                  <c:v>2144.25</c:v>
                </c:pt>
                <c:pt idx="21">
                  <c:v>2227.25</c:v>
                </c:pt>
                <c:pt idx="22">
                  <c:v>2295</c:v>
                </c:pt>
                <c:pt idx="23">
                  <c:v>2367.25</c:v>
                </c:pt>
                <c:pt idx="24">
                  <c:v>2466.25</c:v>
                </c:pt>
              </c:numCache>
            </c:numRef>
          </c:yVal>
          <c:smooth val="1"/>
          <c:extLst>
            <c:ext xmlns:c16="http://schemas.microsoft.com/office/drawing/2014/chart" uri="{C3380CC4-5D6E-409C-BE32-E72D297353CC}">
              <c16:uniqueId val="{00000002-AF5C-4394-A8FC-7457D3BFC3B3}"/>
            </c:ext>
          </c:extLst>
        </c:ser>
        <c:ser>
          <c:idx val="4"/>
          <c:order val="3"/>
          <c:tx>
            <c:strRef>
              <c:f>'עיבוד +זריקת קיצון+STDEV'!$A$184</c:f>
              <c:strCache>
                <c:ptCount val="1"/>
                <c:pt idx="0">
                  <c:v>0.0100%</c:v>
                </c:pt>
              </c:strCache>
            </c:strRef>
          </c:tx>
          <c:spPr>
            <a:ln>
              <a:solidFill>
                <a:srgbClr val="FFFF00"/>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קיצון+STDEV'!$B$184:$Z$184</c:f>
              <c:numCache>
                <c:formatCode>General</c:formatCode>
                <c:ptCount val="25"/>
                <c:pt idx="0">
                  <c:v>341</c:v>
                </c:pt>
                <c:pt idx="1">
                  <c:v>420.5</c:v>
                </c:pt>
                <c:pt idx="2">
                  <c:v>515.75</c:v>
                </c:pt>
                <c:pt idx="3">
                  <c:v>599.75</c:v>
                </c:pt>
                <c:pt idx="4">
                  <c:v>691</c:v>
                </c:pt>
                <c:pt idx="5">
                  <c:v>780.75</c:v>
                </c:pt>
                <c:pt idx="6">
                  <c:v>874.75</c:v>
                </c:pt>
                <c:pt idx="7">
                  <c:v>959.25</c:v>
                </c:pt>
                <c:pt idx="8">
                  <c:v>1054.75</c:v>
                </c:pt>
                <c:pt idx="9">
                  <c:v>1149.5</c:v>
                </c:pt>
                <c:pt idx="10">
                  <c:v>1231.25</c:v>
                </c:pt>
                <c:pt idx="11">
                  <c:v>1326</c:v>
                </c:pt>
                <c:pt idx="12">
                  <c:v>1405</c:v>
                </c:pt>
                <c:pt idx="13">
                  <c:v>1510.5</c:v>
                </c:pt>
                <c:pt idx="14">
                  <c:v>1589.5</c:v>
                </c:pt>
                <c:pt idx="15">
                  <c:v>1668</c:v>
                </c:pt>
                <c:pt idx="16">
                  <c:v>1754.75</c:v>
                </c:pt>
                <c:pt idx="17">
                  <c:v>1840.75</c:v>
                </c:pt>
                <c:pt idx="18">
                  <c:v>1933.25</c:v>
                </c:pt>
                <c:pt idx="19">
                  <c:v>2014.5</c:v>
                </c:pt>
                <c:pt idx="20">
                  <c:v>2075.5</c:v>
                </c:pt>
                <c:pt idx="21">
                  <c:v>2167</c:v>
                </c:pt>
                <c:pt idx="22">
                  <c:v>2224.5</c:v>
                </c:pt>
                <c:pt idx="23">
                  <c:v>2308.75</c:v>
                </c:pt>
                <c:pt idx="24">
                  <c:v>2400</c:v>
                </c:pt>
              </c:numCache>
            </c:numRef>
          </c:yVal>
          <c:smooth val="1"/>
          <c:extLst>
            <c:ext xmlns:c16="http://schemas.microsoft.com/office/drawing/2014/chart" uri="{C3380CC4-5D6E-409C-BE32-E72D297353CC}">
              <c16:uniqueId val="{00000003-AF5C-4394-A8FC-7457D3BFC3B3}"/>
            </c:ext>
          </c:extLst>
        </c:ser>
        <c:ser>
          <c:idx val="7"/>
          <c:order val="4"/>
          <c:tx>
            <c:strRef>
              <c:f>'עיבוד +זריקת קיצון+STDEV'!$A$185</c:f>
              <c:strCache>
                <c:ptCount val="1"/>
                <c:pt idx="0">
                  <c:v>0.0010%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קיצון+STDEV'!$B$185:$Z$185</c:f>
              <c:numCache>
                <c:formatCode>General</c:formatCode>
                <c:ptCount val="25"/>
                <c:pt idx="0">
                  <c:v>385.75</c:v>
                </c:pt>
                <c:pt idx="1">
                  <c:v>473.25</c:v>
                </c:pt>
                <c:pt idx="2">
                  <c:v>550.75</c:v>
                </c:pt>
                <c:pt idx="3">
                  <c:v>641</c:v>
                </c:pt>
                <c:pt idx="4">
                  <c:v>726.25</c:v>
                </c:pt>
                <c:pt idx="5">
                  <c:v>812.75</c:v>
                </c:pt>
                <c:pt idx="6">
                  <c:v>898</c:v>
                </c:pt>
                <c:pt idx="7">
                  <c:v>983.75</c:v>
                </c:pt>
                <c:pt idx="8">
                  <c:v>1083.75</c:v>
                </c:pt>
                <c:pt idx="9">
                  <c:v>1166</c:v>
                </c:pt>
                <c:pt idx="10">
                  <c:v>1256.25</c:v>
                </c:pt>
                <c:pt idx="11">
                  <c:v>1342.25</c:v>
                </c:pt>
                <c:pt idx="12">
                  <c:v>1435.75</c:v>
                </c:pt>
                <c:pt idx="13">
                  <c:v>1514.25</c:v>
                </c:pt>
                <c:pt idx="14">
                  <c:v>1614.75</c:v>
                </c:pt>
                <c:pt idx="15">
                  <c:v>1696.25</c:v>
                </c:pt>
                <c:pt idx="16">
                  <c:v>1788.75</c:v>
                </c:pt>
                <c:pt idx="17">
                  <c:v>1856.75</c:v>
                </c:pt>
                <c:pt idx="18">
                  <c:v>1937</c:v>
                </c:pt>
                <c:pt idx="19">
                  <c:v>2019.5</c:v>
                </c:pt>
                <c:pt idx="20">
                  <c:v>2098.5</c:v>
                </c:pt>
                <c:pt idx="21">
                  <c:v>2155.75</c:v>
                </c:pt>
                <c:pt idx="22">
                  <c:v>2230.75</c:v>
                </c:pt>
                <c:pt idx="23">
                  <c:v>2319.5</c:v>
                </c:pt>
                <c:pt idx="24">
                  <c:v>2388</c:v>
                </c:pt>
              </c:numCache>
            </c:numRef>
          </c:yVal>
          <c:smooth val="1"/>
          <c:extLst>
            <c:ext xmlns:c16="http://schemas.microsoft.com/office/drawing/2014/chart" uri="{C3380CC4-5D6E-409C-BE32-E72D297353CC}">
              <c16:uniqueId val="{00000004-AF5C-4394-A8FC-7457D3BFC3B3}"/>
            </c:ext>
          </c:extLst>
        </c:ser>
        <c:ser>
          <c:idx val="5"/>
          <c:order val="5"/>
          <c:tx>
            <c:strRef>
              <c:f>'עיבוד +זריקת קיצון+STDEV'!$A$186</c:f>
              <c:strCache>
                <c:ptCount val="1"/>
                <c:pt idx="0">
                  <c:v>0.0001%</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קיצון+STDEV'!$B$186:$Z$186</c:f>
              <c:numCache>
                <c:formatCode>General</c:formatCode>
                <c:ptCount val="25"/>
                <c:pt idx="0">
                  <c:v>328</c:v>
                </c:pt>
                <c:pt idx="1">
                  <c:v>415</c:v>
                </c:pt>
                <c:pt idx="2">
                  <c:v>499.58333333333331</c:v>
                </c:pt>
                <c:pt idx="3">
                  <c:v>585.08333333333417</c:v>
                </c:pt>
                <c:pt idx="4">
                  <c:v>672.41666666666674</c:v>
                </c:pt>
                <c:pt idx="5">
                  <c:v>763.8333333333336</c:v>
                </c:pt>
                <c:pt idx="6">
                  <c:v>849.08333333333417</c:v>
                </c:pt>
                <c:pt idx="7">
                  <c:v>937.66666666666674</c:v>
                </c:pt>
                <c:pt idx="8">
                  <c:v>1023.3333333333335</c:v>
                </c:pt>
                <c:pt idx="9">
                  <c:v>1118.333333333331</c:v>
                </c:pt>
                <c:pt idx="10">
                  <c:v>1211.5</c:v>
                </c:pt>
                <c:pt idx="11">
                  <c:v>1296.333333333331</c:v>
                </c:pt>
                <c:pt idx="12">
                  <c:v>1385.5</c:v>
                </c:pt>
                <c:pt idx="13">
                  <c:v>1463.083333333331</c:v>
                </c:pt>
                <c:pt idx="14">
                  <c:v>1561.583333333331</c:v>
                </c:pt>
                <c:pt idx="15">
                  <c:v>1644.083333333331</c:v>
                </c:pt>
                <c:pt idx="16">
                  <c:v>1733.333333333331</c:v>
                </c:pt>
                <c:pt idx="17">
                  <c:v>1804.6666666666665</c:v>
                </c:pt>
                <c:pt idx="18">
                  <c:v>1880.4166666666686</c:v>
                </c:pt>
                <c:pt idx="19">
                  <c:v>1945.583333333331</c:v>
                </c:pt>
                <c:pt idx="20">
                  <c:v>2034.083333333331</c:v>
                </c:pt>
                <c:pt idx="21">
                  <c:v>2103</c:v>
                </c:pt>
                <c:pt idx="22">
                  <c:v>2181.166666666662</c:v>
                </c:pt>
                <c:pt idx="23">
                  <c:v>2258.5</c:v>
                </c:pt>
                <c:pt idx="24">
                  <c:v>2344</c:v>
                </c:pt>
              </c:numCache>
            </c:numRef>
          </c:yVal>
          <c:smooth val="1"/>
          <c:extLst>
            <c:ext xmlns:c16="http://schemas.microsoft.com/office/drawing/2014/chart" uri="{C3380CC4-5D6E-409C-BE32-E72D297353CC}">
              <c16:uniqueId val="{00000005-AF5C-4394-A8FC-7457D3BFC3B3}"/>
            </c:ext>
          </c:extLst>
        </c:ser>
        <c:ser>
          <c:idx val="6"/>
          <c:order val="6"/>
          <c:tx>
            <c:strRef>
              <c:f>'עיבוד +זריקת קיצון+STDEV'!$A$187</c:f>
              <c:strCache>
                <c:ptCount val="1"/>
                <c:pt idx="0">
                  <c:v>0.00%</c:v>
                </c:pt>
              </c:strCache>
            </c:strRef>
          </c:tx>
          <c:spPr>
            <a:ln>
              <a:solidFill>
                <a:srgbClr val="4F81BD"/>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קיצון+STDEV'!$B$187:$Z$187</c:f>
              <c:numCache>
                <c:formatCode>General</c:formatCode>
                <c:ptCount val="25"/>
                <c:pt idx="0">
                  <c:v>554.66666666666674</c:v>
                </c:pt>
                <c:pt idx="1">
                  <c:v>649</c:v>
                </c:pt>
                <c:pt idx="2">
                  <c:v>736.25</c:v>
                </c:pt>
                <c:pt idx="3">
                  <c:v>832.08333333333417</c:v>
                </c:pt>
                <c:pt idx="4">
                  <c:v>932.75</c:v>
                </c:pt>
                <c:pt idx="5">
                  <c:v>1028.1666666666667</c:v>
                </c:pt>
                <c:pt idx="6">
                  <c:v>1129.75</c:v>
                </c:pt>
                <c:pt idx="7">
                  <c:v>1241</c:v>
                </c:pt>
                <c:pt idx="8">
                  <c:v>1326.333333333331</c:v>
                </c:pt>
                <c:pt idx="9">
                  <c:v>1422.333333333331</c:v>
                </c:pt>
                <c:pt idx="10">
                  <c:v>1524.1666666666665</c:v>
                </c:pt>
                <c:pt idx="11">
                  <c:v>1633.333333333331</c:v>
                </c:pt>
                <c:pt idx="12">
                  <c:v>1709.833333333331</c:v>
                </c:pt>
                <c:pt idx="13">
                  <c:v>1823.75</c:v>
                </c:pt>
                <c:pt idx="14">
                  <c:v>1907.25</c:v>
                </c:pt>
                <c:pt idx="15">
                  <c:v>2012.75</c:v>
                </c:pt>
                <c:pt idx="16">
                  <c:v>2092.3333333333408</c:v>
                </c:pt>
                <c:pt idx="17">
                  <c:v>2180.3333333333408</c:v>
                </c:pt>
                <c:pt idx="18">
                  <c:v>2295.4166666666647</c:v>
                </c:pt>
                <c:pt idx="19">
                  <c:v>2365.583333333338</c:v>
                </c:pt>
                <c:pt idx="20">
                  <c:v>2427.4166666666647</c:v>
                </c:pt>
                <c:pt idx="21">
                  <c:v>2524.666666666662</c:v>
                </c:pt>
                <c:pt idx="22">
                  <c:v>2615.166666666662</c:v>
                </c:pt>
                <c:pt idx="23">
                  <c:v>2686.8333333333408</c:v>
                </c:pt>
                <c:pt idx="24">
                  <c:v>2785</c:v>
                </c:pt>
              </c:numCache>
            </c:numRef>
          </c:yVal>
          <c:smooth val="1"/>
          <c:extLst>
            <c:ext xmlns:c16="http://schemas.microsoft.com/office/drawing/2014/chart" uri="{C3380CC4-5D6E-409C-BE32-E72D297353CC}">
              <c16:uniqueId val="{00000006-AF5C-4394-A8FC-7457D3BFC3B3}"/>
            </c:ext>
          </c:extLst>
        </c:ser>
        <c:dLbls>
          <c:showLegendKey val="0"/>
          <c:showVal val="0"/>
          <c:showCatName val="0"/>
          <c:showSerName val="0"/>
          <c:showPercent val="0"/>
          <c:showBubbleSize val="0"/>
        </c:dLbls>
        <c:axId val="137949184"/>
        <c:axId val="137951104"/>
      </c:scatterChart>
      <c:valAx>
        <c:axId val="137949184"/>
        <c:scaling>
          <c:orientation val="minMax"/>
        </c:scaling>
        <c:delete val="0"/>
        <c:axPos val="b"/>
        <c:title>
          <c:tx>
            <c:rich>
              <a:bodyPr/>
              <a:lstStyle/>
              <a:p>
                <a:pPr>
                  <a:defRPr/>
                </a:pPr>
                <a:r>
                  <a:rPr lang="en-US" sz="1200" b="1" i="0" baseline="0" dirty="0"/>
                  <a:t>Time (min)</a:t>
                </a:r>
                <a:endParaRPr lang="he-IL" sz="1200" b="1" i="0" baseline="0" dirty="0"/>
              </a:p>
            </c:rich>
          </c:tx>
          <c:layout>
            <c:manualLayout>
              <c:xMode val="edge"/>
              <c:yMode val="edge"/>
              <c:x val="0.53039103443883595"/>
              <c:y val="0.85054729686686115"/>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7951104"/>
        <c:crosses val="autoZero"/>
        <c:crossBetween val="midCat"/>
      </c:valAx>
      <c:valAx>
        <c:axId val="137951104"/>
        <c:scaling>
          <c:orientation val="minMax"/>
          <c:max val="3500"/>
        </c:scaling>
        <c:delete val="0"/>
        <c:axPos val="l"/>
        <c:title>
          <c:tx>
            <c:rich>
              <a:bodyPr rot="-5400000" vert="horz"/>
              <a:lstStyle/>
              <a:p>
                <a:pPr>
                  <a:defRPr/>
                </a:pPr>
                <a:r>
                  <a:rPr lang="en-US" sz="1400" b="1" i="0" u="none" strike="noStrike" baseline="0" dirty="0">
                    <a:effectLst/>
                  </a:rPr>
                  <a:t>fluorescence intensity    </a:t>
                </a:r>
                <a:r>
                  <a:rPr lang="en-US" sz="1400" dirty="0"/>
                  <a:t>(</a:t>
                </a:r>
                <a:r>
                  <a:rPr lang="en-US" sz="1400" dirty="0" err="1"/>
                  <a:t>Fl</a:t>
                </a:r>
                <a:r>
                  <a:rPr lang="en-US" sz="1400" dirty="0"/>
                  <a:t>, arbitrary units)     </a:t>
                </a:r>
                <a:endParaRPr lang="he-IL" sz="1400" dirty="0"/>
              </a:p>
            </c:rich>
          </c:tx>
          <c:layout>
            <c:manualLayout>
              <c:xMode val="edge"/>
              <c:yMode val="edge"/>
              <c:x val="0.20768263183006322"/>
              <c:y val="9.5976395397510877E-2"/>
            </c:manualLayout>
          </c:layout>
          <c:overlay val="0"/>
        </c:title>
        <c:numFmt formatCode="General" sourceLinked="1"/>
        <c:majorTickMark val="out"/>
        <c:minorTickMark val="none"/>
        <c:tickLblPos val="nextTo"/>
        <c:crossAx val="13794918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dirty="0"/>
              <a:t>Thrombin-like activity in C6 cells</a:t>
            </a:r>
            <a:endParaRPr lang="he-IL" sz="1600" dirty="0"/>
          </a:p>
        </c:rich>
      </c:tx>
      <c:layout>
        <c:manualLayout>
          <c:xMode val="edge"/>
          <c:yMode val="edge"/>
          <c:x val="0.19391864657898294"/>
          <c:y val="1.9528639871553833E-2"/>
        </c:manualLayout>
      </c:layout>
      <c:overlay val="1"/>
    </c:title>
    <c:autoTitleDeleted val="0"/>
    <c:plotArea>
      <c:layout/>
      <c:barChart>
        <c:barDir val="col"/>
        <c:grouping val="clustered"/>
        <c:varyColors val="0"/>
        <c:ser>
          <c:idx val="0"/>
          <c:order val="0"/>
          <c:invertIfNegative val="0"/>
          <c:errBars>
            <c:errBarType val="both"/>
            <c:errValType val="cust"/>
            <c:noEndCap val="0"/>
            <c:plus>
              <c:numRef>
                <c:f>'עיבוד+זריקת נק''+STDEV'!$BB$181:$BB$187</c:f>
                <c:numCache>
                  <c:formatCode>General</c:formatCode>
                  <c:ptCount val="7"/>
                  <c:pt idx="0">
                    <c:v>0.30706451699499504</c:v>
                  </c:pt>
                  <c:pt idx="1">
                    <c:v>0.26951840178689618</c:v>
                  </c:pt>
                  <c:pt idx="2">
                    <c:v>0.56692319814467662</c:v>
                  </c:pt>
                  <c:pt idx="3">
                    <c:v>0.29708594566230795</c:v>
                  </c:pt>
                  <c:pt idx="4">
                    <c:v>0.17070688554598157</c:v>
                  </c:pt>
                  <c:pt idx="5">
                    <c:v>0.1231079820724021</c:v>
                  </c:pt>
                  <c:pt idx="6">
                    <c:v>0.14106183708237446</c:v>
                  </c:pt>
                </c:numCache>
              </c:numRef>
            </c:plus>
            <c:minus>
              <c:numRef>
                <c:f>'עיבוד+זריקת נק''+STDEV'!$BB$181:$BB$187</c:f>
                <c:numCache>
                  <c:formatCode>General</c:formatCode>
                  <c:ptCount val="7"/>
                  <c:pt idx="0">
                    <c:v>0.30706451699499504</c:v>
                  </c:pt>
                  <c:pt idx="1">
                    <c:v>0.26951840178689618</c:v>
                  </c:pt>
                  <c:pt idx="2">
                    <c:v>0.56692319814467662</c:v>
                  </c:pt>
                  <c:pt idx="3">
                    <c:v>0.29708594566230795</c:v>
                  </c:pt>
                  <c:pt idx="4">
                    <c:v>0.17070688554598157</c:v>
                  </c:pt>
                  <c:pt idx="5">
                    <c:v>0.1231079820724021</c:v>
                  </c:pt>
                  <c:pt idx="6">
                    <c:v>0.14106183708237446</c:v>
                  </c:pt>
                </c:numCache>
              </c:numRef>
            </c:minus>
          </c:errBars>
          <c:cat>
            <c:numRef>
              <c:f>'עיבוד+זריקת נק''+STDEV'!$AX$181:$AX$187</c:f>
              <c:numCache>
                <c:formatCode>0%</c:formatCode>
                <c:ptCount val="7"/>
                <c:pt idx="0">
                  <c:v>0.1</c:v>
                </c:pt>
                <c:pt idx="1">
                  <c:v>1.0000000000000005E-2</c:v>
                </c:pt>
                <c:pt idx="2" formatCode="0.00%">
                  <c:v>1.0000000000000013E-3</c:v>
                </c:pt>
                <c:pt idx="3" formatCode="0.000%">
                  <c:v>1.0000000000000013E-4</c:v>
                </c:pt>
                <c:pt idx="4" formatCode="0.0000%">
                  <c:v>1.0000000000000018E-5</c:v>
                </c:pt>
                <c:pt idx="5" formatCode="0.00000%">
                  <c:v>1.0000000000000025E-6</c:v>
                </c:pt>
                <c:pt idx="6">
                  <c:v>0</c:v>
                </c:pt>
              </c:numCache>
            </c:numRef>
          </c:cat>
          <c:val>
            <c:numRef>
              <c:f>'עיבוד+זריקת נק''+STDEV'!$BA$181:$BA$187</c:f>
              <c:numCache>
                <c:formatCode>0.00</c:formatCode>
                <c:ptCount val="7"/>
                <c:pt idx="0">
                  <c:v>0.78781771044121851</c:v>
                </c:pt>
                <c:pt idx="1">
                  <c:v>1.0422294928253426</c:v>
                </c:pt>
                <c:pt idx="2">
                  <c:v>0.99979764304232666</c:v>
                </c:pt>
                <c:pt idx="3">
                  <c:v>1.0693042527017658</c:v>
                </c:pt>
                <c:pt idx="4">
                  <c:v>1.035723015399161</c:v>
                </c:pt>
                <c:pt idx="5">
                  <c:v>0.99015363100509279</c:v>
                </c:pt>
                <c:pt idx="6">
                  <c:v>1</c:v>
                </c:pt>
              </c:numCache>
            </c:numRef>
          </c:val>
          <c:extLst>
            <c:ext xmlns:c16="http://schemas.microsoft.com/office/drawing/2014/chart" uri="{C3380CC4-5D6E-409C-BE32-E72D297353CC}">
              <c16:uniqueId val="{00000000-8FD4-46B8-AE91-BFA1C41054AD}"/>
            </c:ext>
          </c:extLst>
        </c:ser>
        <c:ser>
          <c:idx val="1"/>
          <c:order val="1"/>
          <c:invertIfNegative val="0"/>
          <c:errBars>
            <c:errBarType val="both"/>
            <c:errValType val="cust"/>
            <c:noEndCap val="0"/>
            <c:plus>
              <c:numRef>
                <c:f>'עיבוד+זריקת נק''+STDEV'!$P$214:$P$220</c:f>
                <c:numCache>
                  <c:formatCode>General</c:formatCode>
                  <c:ptCount val="7"/>
                  <c:pt idx="0">
                    <c:v>4.3755735649789157E-2</c:v>
                  </c:pt>
                  <c:pt idx="1">
                    <c:v>8.6012548365690084E-2</c:v>
                  </c:pt>
                  <c:pt idx="2">
                    <c:v>2.0190433038812523E-2</c:v>
                  </c:pt>
                  <c:pt idx="3">
                    <c:v>2.007345124545307E-2</c:v>
                  </c:pt>
                  <c:pt idx="4">
                    <c:v>4.1262509281418516E-2</c:v>
                  </c:pt>
                  <c:pt idx="5">
                    <c:v>2.6508943397670182E-2</c:v>
                  </c:pt>
                  <c:pt idx="6">
                    <c:v>8.867424395800754E-4</c:v>
                  </c:pt>
                </c:numCache>
              </c:numRef>
            </c:plus>
            <c:minus>
              <c:numRef>
                <c:f>'עיבוד+זריקת נק''+STDEV'!$P$214:$P$220</c:f>
                <c:numCache>
                  <c:formatCode>General</c:formatCode>
                  <c:ptCount val="7"/>
                  <c:pt idx="0">
                    <c:v>4.3755735649789157E-2</c:v>
                  </c:pt>
                  <c:pt idx="1">
                    <c:v>8.6012548365690084E-2</c:v>
                  </c:pt>
                  <c:pt idx="2">
                    <c:v>2.0190433038812523E-2</c:v>
                  </c:pt>
                  <c:pt idx="3">
                    <c:v>2.007345124545307E-2</c:v>
                  </c:pt>
                  <c:pt idx="4">
                    <c:v>4.1262509281418516E-2</c:v>
                  </c:pt>
                  <c:pt idx="5">
                    <c:v>2.6508943397670182E-2</c:v>
                  </c:pt>
                  <c:pt idx="6">
                    <c:v>8.867424395800754E-4</c:v>
                  </c:pt>
                </c:numCache>
              </c:numRef>
            </c:minus>
          </c:errBars>
          <c:cat>
            <c:numRef>
              <c:f>'עיבוד+זריקת נק''+STDEV'!$AX$181:$AX$187</c:f>
              <c:numCache>
                <c:formatCode>0%</c:formatCode>
                <c:ptCount val="7"/>
                <c:pt idx="0">
                  <c:v>0.1</c:v>
                </c:pt>
                <c:pt idx="1">
                  <c:v>1.0000000000000005E-2</c:v>
                </c:pt>
                <c:pt idx="2" formatCode="0.00%">
                  <c:v>1.0000000000000013E-3</c:v>
                </c:pt>
                <c:pt idx="3" formatCode="0.000%">
                  <c:v>1.0000000000000013E-4</c:v>
                </c:pt>
                <c:pt idx="4" formatCode="0.0000%">
                  <c:v>1.0000000000000018E-5</c:v>
                </c:pt>
                <c:pt idx="5" formatCode="0.00000%">
                  <c:v>1.0000000000000025E-6</c:v>
                </c:pt>
                <c:pt idx="6">
                  <c:v>0</c:v>
                </c:pt>
              </c:numCache>
            </c:numRef>
          </c:cat>
          <c:val>
            <c:numRef>
              <c:f>'עיבוד+זריקת נק''+STDEV'!$O$214:$O$220</c:f>
              <c:numCache>
                <c:formatCode>0.000</c:formatCode>
                <c:ptCount val="7"/>
                <c:pt idx="0">
                  <c:v>0.9729073269452625</c:v>
                </c:pt>
                <c:pt idx="1">
                  <c:v>1.2010732105254895</c:v>
                </c:pt>
                <c:pt idx="2">
                  <c:v>1.1361244541183166</c:v>
                </c:pt>
                <c:pt idx="3">
                  <c:v>1.1409325403950159</c:v>
                </c:pt>
                <c:pt idx="4">
                  <c:v>1.1602201296949519</c:v>
                </c:pt>
                <c:pt idx="5">
                  <c:v>0.99687225793145451</c:v>
                </c:pt>
                <c:pt idx="6">
                  <c:v>1</c:v>
                </c:pt>
              </c:numCache>
            </c:numRef>
          </c:val>
          <c:extLst>
            <c:ext xmlns:c16="http://schemas.microsoft.com/office/drawing/2014/chart" uri="{C3380CC4-5D6E-409C-BE32-E72D297353CC}">
              <c16:uniqueId val="{00000001-8FD4-46B8-AE91-BFA1C41054AD}"/>
            </c:ext>
          </c:extLst>
        </c:ser>
        <c:dLbls>
          <c:showLegendKey val="0"/>
          <c:showVal val="0"/>
          <c:showCatName val="0"/>
          <c:showSerName val="0"/>
          <c:showPercent val="0"/>
          <c:showBubbleSize val="0"/>
        </c:dLbls>
        <c:gapWidth val="150"/>
        <c:axId val="137222016"/>
        <c:axId val="137244672"/>
      </c:barChart>
      <c:catAx>
        <c:axId val="137222016"/>
        <c:scaling>
          <c:orientation val="maxMin"/>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u="none" strike="noStrike" baseline="0" dirty="0"/>
                  <a:t>Ethanol </a:t>
                </a:r>
                <a:r>
                  <a:rPr lang="en-US" sz="1800" b="1" i="0" baseline="0" dirty="0"/>
                  <a:t>concentration</a:t>
                </a:r>
              </a:p>
            </c:rich>
          </c:tx>
          <c:layout>
            <c:manualLayout>
              <c:xMode val="edge"/>
              <c:yMode val="edge"/>
              <c:x val="0.26510925928063145"/>
              <c:y val="0.81895921032402941"/>
            </c:manualLayout>
          </c:layout>
          <c:overlay val="0"/>
        </c:title>
        <c:numFmt formatCode="0%" sourceLinked="1"/>
        <c:majorTickMark val="none"/>
        <c:minorTickMark val="none"/>
        <c:tickLblPos val="nextTo"/>
        <c:txPr>
          <a:bodyPr/>
          <a:lstStyle/>
          <a:p>
            <a:pPr>
              <a:defRPr strike="noStrike" baseline="30000"/>
            </a:pPr>
            <a:endParaRPr lang="en-US"/>
          </a:p>
        </c:txPr>
        <c:crossAx val="137244672"/>
        <c:crosses val="autoZero"/>
        <c:auto val="0"/>
        <c:lblAlgn val="ctr"/>
        <c:lblOffset val="100"/>
        <c:noMultiLvlLbl val="0"/>
      </c:catAx>
      <c:valAx>
        <c:axId val="137244672"/>
        <c:scaling>
          <c:orientation val="minMax"/>
          <c:min val="0"/>
        </c:scaling>
        <c:delete val="0"/>
        <c:axPos val="l"/>
        <c:title>
          <c:tx>
            <c:rich>
              <a:bodyPr/>
              <a:lstStyle/>
              <a:p>
                <a:pPr>
                  <a:defRPr/>
                </a:pPr>
                <a:r>
                  <a:rPr lang="en-US" sz="1500" b="1" i="0" baseline="0" dirty="0"/>
                  <a:t>Thrombin-like activity (Fl)</a:t>
                </a:r>
                <a:endParaRPr lang="he-IL" sz="1500" b="1" i="0" baseline="0" dirty="0"/>
              </a:p>
            </c:rich>
          </c:tx>
          <c:overlay val="0"/>
        </c:title>
        <c:numFmt formatCode="0.00" sourceLinked="1"/>
        <c:majorTickMark val="out"/>
        <c:minorTickMark val="none"/>
        <c:tickLblPos val="nextTo"/>
        <c:crossAx val="137222016"/>
        <c:crosses val="max"/>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dirty="0"/>
              <a:t>Thrombin-like activity in C6 cells</a:t>
            </a:r>
            <a:endParaRPr lang="he-IL" sz="1600" dirty="0"/>
          </a:p>
        </c:rich>
      </c:tx>
      <c:layout>
        <c:manualLayout>
          <c:xMode val="edge"/>
          <c:yMode val="edge"/>
          <c:x val="0.21828267834361287"/>
          <c:y val="1.9718042728182786E-2"/>
        </c:manualLayout>
      </c:layout>
      <c:overlay val="1"/>
    </c:title>
    <c:autoTitleDeleted val="0"/>
    <c:plotArea>
      <c:layout/>
      <c:barChart>
        <c:barDir val="col"/>
        <c:grouping val="clustered"/>
        <c:varyColors val="0"/>
        <c:ser>
          <c:idx val="0"/>
          <c:order val="0"/>
          <c:invertIfNegative val="0"/>
          <c:dLbls>
            <c:delete val="1"/>
          </c:dLbls>
          <c:errBars>
            <c:errBarType val="both"/>
            <c:errValType val="cust"/>
            <c:noEndCap val="0"/>
            <c:plus>
              <c:numRef>
                <c:f>'[3 15_1_15 פלטה 3 קומדין 4 שעות ניתוח תוצאות.xls]עיבוד+זריקת קיצון+STDEV'!$BB$181:$BB$187</c:f>
                <c:numCache>
                  <c:formatCode>General</c:formatCode>
                  <c:ptCount val="7"/>
                  <c:pt idx="0">
                    <c:v>3.6696232139976758E-3</c:v>
                  </c:pt>
                  <c:pt idx="1">
                    <c:v>1.9609726127059631E-2</c:v>
                  </c:pt>
                  <c:pt idx="2">
                    <c:v>7.8269916053823524E-2</c:v>
                  </c:pt>
                  <c:pt idx="3">
                    <c:v>6.0851539757317191E-2</c:v>
                  </c:pt>
                  <c:pt idx="4">
                    <c:v>5.0503275696139896E-2</c:v>
                  </c:pt>
                  <c:pt idx="5">
                    <c:v>0.10036423124719157</c:v>
                  </c:pt>
                  <c:pt idx="6">
                    <c:v>4.3855875089505378E-2</c:v>
                  </c:pt>
                </c:numCache>
              </c:numRef>
            </c:plus>
            <c:minus>
              <c:numRef>
                <c:f>'[3 15_1_15 פלטה 3 קומדין 4 שעות ניתוח תוצאות.xls]עיבוד+זריקת קיצון+STDEV'!$BB$181:$BB$187</c:f>
                <c:numCache>
                  <c:formatCode>General</c:formatCode>
                  <c:ptCount val="7"/>
                  <c:pt idx="0">
                    <c:v>3.6696232139976758E-3</c:v>
                  </c:pt>
                  <c:pt idx="1">
                    <c:v>1.9609726127059631E-2</c:v>
                  </c:pt>
                  <c:pt idx="2">
                    <c:v>7.8269916053823524E-2</c:v>
                  </c:pt>
                  <c:pt idx="3">
                    <c:v>6.0851539757317191E-2</c:v>
                  </c:pt>
                  <c:pt idx="4">
                    <c:v>5.0503275696139896E-2</c:v>
                  </c:pt>
                  <c:pt idx="5">
                    <c:v>0.10036423124719157</c:v>
                  </c:pt>
                  <c:pt idx="6">
                    <c:v>4.3855875089505378E-2</c:v>
                  </c:pt>
                </c:numCache>
              </c:numRef>
            </c:minus>
          </c:errBars>
          <c:cat>
            <c:strRef>
              <c:f>'[3 15_1_15 פלטה 3 קומדין 4 שעות ניתוח תוצאות.xls]עיבוד+זריקת קיצון+STDEV'!$H$214:$H$220</c:f>
              <c:strCache>
                <c:ptCount val="7"/>
                <c:pt idx="0">
                  <c:v>0.1M</c:v>
                </c:pt>
                <c:pt idx="1">
                  <c:v>0.01M</c:v>
                </c:pt>
                <c:pt idx="2">
                  <c:v>1mM</c:v>
                </c:pt>
                <c:pt idx="3">
                  <c:v>0.1mM</c:v>
                </c:pt>
                <c:pt idx="4">
                  <c:v>0.01mM</c:v>
                </c:pt>
                <c:pt idx="5">
                  <c:v>1µM</c:v>
                </c:pt>
                <c:pt idx="6">
                  <c:v>0M</c:v>
                </c:pt>
              </c:strCache>
            </c:strRef>
          </c:cat>
          <c:val>
            <c:numRef>
              <c:f>'[3 15_1_15 פלטה 3 קומדין 4 שעות ניתוח תוצאות.xls]עיבוד+זריקת קיצון+STDEV'!$BA$181:$BA$187</c:f>
              <c:numCache>
                <c:formatCode>0.00</c:formatCode>
                <c:ptCount val="7"/>
                <c:pt idx="0">
                  <c:v>2.1318362642673953E-2</c:v>
                </c:pt>
                <c:pt idx="1">
                  <c:v>0.56456110346878863</c:v>
                </c:pt>
                <c:pt idx="2">
                  <c:v>0.9792046200939386</c:v>
                </c:pt>
                <c:pt idx="3">
                  <c:v>0.98161083640059155</c:v>
                </c:pt>
                <c:pt idx="4">
                  <c:v>1.0132911972834606</c:v>
                </c:pt>
                <c:pt idx="5">
                  <c:v>0.92820017102279051</c:v>
                </c:pt>
                <c:pt idx="6">
                  <c:v>1</c:v>
                </c:pt>
              </c:numCache>
            </c:numRef>
          </c:val>
          <c:extLst>
            <c:ext xmlns:c16="http://schemas.microsoft.com/office/drawing/2014/chart" uri="{C3380CC4-5D6E-409C-BE32-E72D297353CC}">
              <c16:uniqueId val="{00000000-2379-42B2-9B9E-1619D82581B2}"/>
            </c:ext>
          </c:extLst>
        </c:ser>
        <c:ser>
          <c:idx val="1"/>
          <c:order val="1"/>
          <c:invertIfNegative val="0"/>
          <c:dLbls>
            <c:delete val="1"/>
          </c:dLbls>
          <c:errBars>
            <c:errBarType val="both"/>
            <c:errValType val="cust"/>
            <c:noEndCap val="0"/>
            <c:plus>
              <c:numRef>
                <c:f>'[3 15_1_15 פלטה 3 קומדין 4 שעות ניתוח תוצאות.xls]עיבוד+זריקת קיצון+STDEV'!$P$214:$P$220</c:f>
                <c:numCache>
                  <c:formatCode>General</c:formatCode>
                  <c:ptCount val="7"/>
                  <c:pt idx="0">
                    <c:v>1.5381942615070121E-2</c:v>
                  </c:pt>
                  <c:pt idx="1">
                    <c:v>4.0777250615347919E-2</c:v>
                  </c:pt>
                  <c:pt idx="2">
                    <c:v>9.2074056034644594E-2</c:v>
                  </c:pt>
                  <c:pt idx="3">
                    <c:v>5.5224536472934229E-3</c:v>
                  </c:pt>
                  <c:pt idx="4">
                    <c:v>4.0787344174725224E-2</c:v>
                  </c:pt>
                  <c:pt idx="5">
                    <c:v>2.6384873647196882E-3</c:v>
                  </c:pt>
                  <c:pt idx="6">
                    <c:v>3.4068995710221005E-2</c:v>
                  </c:pt>
                </c:numCache>
              </c:numRef>
            </c:plus>
            <c:minus>
              <c:numRef>
                <c:f>'[3 15_1_15 פלטה 3 קומדין 4 שעות ניתוח תוצאות.xls]עיבוד+זריקת קיצון+STDEV'!$P$214:$P$220</c:f>
                <c:numCache>
                  <c:formatCode>General</c:formatCode>
                  <c:ptCount val="7"/>
                  <c:pt idx="0">
                    <c:v>1.5381942615070121E-2</c:v>
                  </c:pt>
                  <c:pt idx="1">
                    <c:v>4.0777250615347919E-2</c:v>
                  </c:pt>
                  <c:pt idx="2">
                    <c:v>9.2074056034644594E-2</c:v>
                  </c:pt>
                  <c:pt idx="3">
                    <c:v>5.5224536472934229E-3</c:v>
                  </c:pt>
                  <c:pt idx="4">
                    <c:v>4.0787344174725224E-2</c:v>
                  </c:pt>
                  <c:pt idx="5">
                    <c:v>2.6384873647196882E-3</c:v>
                  </c:pt>
                  <c:pt idx="6">
                    <c:v>3.4068995710221005E-2</c:v>
                  </c:pt>
                </c:numCache>
              </c:numRef>
            </c:minus>
          </c:errBars>
          <c:val>
            <c:numRef>
              <c:f>'[3 15_1_15 פלטה 3 קומדין 4 שעות ניתוח תוצאות.xls]עיבוד+זריקת קיצון+STDEV'!$O$214:$O$220</c:f>
              <c:numCache>
                <c:formatCode>0.000</c:formatCode>
                <c:ptCount val="7"/>
                <c:pt idx="0">
                  <c:v>3.9412334421851779E-3</c:v>
                </c:pt>
                <c:pt idx="1">
                  <c:v>0.56615133315512345</c:v>
                </c:pt>
                <c:pt idx="2">
                  <c:v>0.89049039744128766</c:v>
                </c:pt>
                <c:pt idx="3">
                  <c:v>0.8604180071651466</c:v>
                </c:pt>
                <c:pt idx="4">
                  <c:v>0.86689941526281111</c:v>
                </c:pt>
                <c:pt idx="5">
                  <c:v>0.9006416929840958</c:v>
                </c:pt>
                <c:pt idx="6">
                  <c:v>1</c:v>
                </c:pt>
              </c:numCache>
            </c:numRef>
          </c:val>
          <c:extLst>
            <c:ext xmlns:c16="http://schemas.microsoft.com/office/drawing/2014/chart" uri="{C3380CC4-5D6E-409C-BE32-E72D297353CC}">
              <c16:uniqueId val="{00000001-2379-42B2-9B9E-1619D82581B2}"/>
            </c:ext>
          </c:extLst>
        </c:ser>
        <c:dLbls>
          <c:showLegendKey val="0"/>
          <c:showVal val="1"/>
          <c:showCatName val="0"/>
          <c:showSerName val="0"/>
          <c:showPercent val="0"/>
          <c:showBubbleSize val="0"/>
        </c:dLbls>
        <c:gapWidth val="150"/>
        <c:axId val="137667712"/>
        <c:axId val="137669632"/>
      </c:barChart>
      <c:catAx>
        <c:axId val="137667712"/>
        <c:scaling>
          <c:orientation val="maxMin"/>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dirty="0" err="1"/>
                  <a:t>Warfarin</a:t>
                </a:r>
                <a:r>
                  <a:rPr lang="en-US" sz="1800" b="1" i="0" baseline="0" dirty="0"/>
                  <a:t> concentration</a:t>
                </a:r>
              </a:p>
            </c:rich>
          </c:tx>
          <c:overlay val="0"/>
        </c:title>
        <c:numFmt formatCode="General" sourceLinked="1"/>
        <c:majorTickMark val="none"/>
        <c:minorTickMark val="none"/>
        <c:tickLblPos val="nextTo"/>
        <c:txPr>
          <a:bodyPr/>
          <a:lstStyle/>
          <a:p>
            <a:pPr>
              <a:defRPr strike="noStrike" baseline="30000"/>
            </a:pPr>
            <a:endParaRPr lang="en-US"/>
          </a:p>
        </c:txPr>
        <c:crossAx val="137669632"/>
        <c:crosses val="autoZero"/>
        <c:auto val="0"/>
        <c:lblAlgn val="ctr"/>
        <c:lblOffset val="100"/>
        <c:noMultiLvlLbl val="0"/>
      </c:catAx>
      <c:valAx>
        <c:axId val="137669632"/>
        <c:scaling>
          <c:orientation val="minMax"/>
          <c:min val="0"/>
        </c:scaling>
        <c:delete val="0"/>
        <c:axPos val="l"/>
        <c:title>
          <c:tx>
            <c:rich>
              <a:bodyPr/>
              <a:lstStyle/>
              <a:p>
                <a:pPr>
                  <a:defRPr/>
                </a:pPr>
                <a:r>
                  <a:rPr lang="en-US" sz="1500" b="1" i="0" baseline="0" dirty="0"/>
                  <a:t>Thrombin-like activity (Fl)</a:t>
                </a:r>
                <a:endParaRPr lang="he-IL" sz="1500" b="1" i="0" baseline="0" dirty="0"/>
              </a:p>
            </c:rich>
          </c:tx>
          <c:overlay val="0"/>
        </c:title>
        <c:numFmt formatCode="0.00" sourceLinked="1"/>
        <c:majorTickMark val="out"/>
        <c:minorTickMark val="none"/>
        <c:tickLblPos val="nextTo"/>
        <c:crossAx val="137667712"/>
        <c:crosses val="max"/>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Ethanol</a:t>
            </a:r>
            <a:r>
              <a:rPr lang="en-US" baseline="0"/>
              <a:t> inhibition </a:t>
            </a:r>
            <a:endParaRPr lang="en-US"/>
          </a:p>
        </c:rich>
      </c:tx>
      <c:layout>
        <c:manualLayout>
          <c:xMode val="edge"/>
          <c:yMode val="edge"/>
          <c:x val="0.40055208578737311"/>
          <c:y val="6.5812323918225946E-3"/>
        </c:manualLayout>
      </c:layout>
      <c:overlay val="1"/>
    </c:title>
    <c:autoTitleDeleted val="0"/>
    <c:plotArea>
      <c:layout/>
      <c:scatterChart>
        <c:scatterStyle val="smoothMarker"/>
        <c:varyColors val="0"/>
        <c:ser>
          <c:idx val="0"/>
          <c:order val="0"/>
          <c:tx>
            <c:strRef>
              <c:f>'עיבוד +זריקת קיצון+STDEV'!$A$181</c:f>
              <c:strCache>
                <c:ptCount val="1"/>
                <c:pt idx="0">
                  <c:v>10.00%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קיצון+STDEV'!$B$181:$Z$181</c:f>
              <c:numCache>
                <c:formatCode>General</c:formatCode>
                <c:ptCount val="25"/>
                <c:pt idx="0">
                  <c:v>347.33333333333337</c:v>
                </c:pt>
                <c:pt idx="1">
                  <c:v>415.66666666666703</c:v>
                </c:pt>
                <c:pt idx="2">
                  <c:v>512.25</c:v>
                </c:pt>
                <c:pt idx="3">
                  <c:v>618.08333333333417</c:v>
                </c:pt>
                <c:pt idx="4">
                  <c:v>709.75</c:v>
                </c:pt>
                <c:pt idx="5">
                  <c:v>807.16666666666674</c:v>
                </c:pt>
                <c:pt idx="6">
                  <c:v>908.41666666666674</c:v>
                </c:pt>
                <c:pt idx="7">
                  <c:v>1012</c:v>
                </c:pt>
                <c:pt idx="8">
                  <c:v>1107.6666666666667</c:v>
                </c:pt>
                <c:pt idx="9">
                  <c:v>1197</c:v>
                </c:pt>
                <c:pt idx="10">
                  <c:v>1307.5</c:v>
                </c:pt>
                <c:pt idx="11">
                  <c:v>1419.333333333331</c:v>
                </c:pt>
                <c:pt idx="12">
                  <c:v>1515.833333333331</c:v>
                </c:pt>
                <c:pt idx="13">
                  <c:v>1622.083333333331</c:v>
                </c:pt>
                <c:pt idx="14">
                  <c:v>1711.9166666666686</c:v>
                </c:pt>
                <c:pt idx="15">
                  <c:v>1809.083333333331</c:v>
                </c:pt>
                <c:pt idx="16">
                  <c:v>1904.333333333331</c:v>
                </c:pt>
                <c:pt idx="17">
                  <c:v>1997.333333333331</c:v>
                </c:pt>
                <c:pt idx="18">
                  <c:v>2089.75</c:v>
                </c:pt>
                <c:pt idx="19">
                  <c:v>2176.583333333338</c:v>
                </c:pt>
                <c:pt idx="20">
                  <c:v>2274.083333333338</c:v>
                </c:pt>
                <c:pt idx="21">
                  <c:v>2349</c:v>
                </c:pt>
                <c:pt idx="22">
                  <c:v>2426.5</c:v>
                </c:pt>
                <c:pt idx="23">
                  <c:v>2535.166666666662</c:v>
                </c:pt>
                <c:pt idx="24">
                  <c:v>2615.3333333333408</c:v>
                </c:pt>
              </c:numCache>
            </c:numRef>
          </c:yVal>
          <c:smooth val="1"/>
          <c:extLst>
            <c:ext xmlns:c16="http://schemas.microsoft.com/office/drawing/2014/chart" uri="{C3380CC4-5D6E-409C-BE32-E72D297353CC}">
              <c16:uniqueId val="{00000000-74DD-4D27-9B1E-41571D75CB63}"/>
            </c:ext>
          </c:extLst>
        </c:ser>
        <c:ser>
          <c:idx val="1"/>
          <c:order val="1"/>
          <c:tx>
            <c:strRef>
              <c:f>'עיבוד +זריקת קיצון+STDEV'!$A$182</c:f>
              <c:strCache>
                <c:ptCount val="1"/>
                <c:pt idx="0">
                  <c:v>1.00%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קיצון+STDEV'!$B$182:$Z$182</c:f>
              <c:numCache>
                <c:formatCode>General</c:formatCode>
                <c:ptCount val="25"/>
                <c:pt idx="0">
                  <c:v>326</c:v>
                </c:pt>
                <c:pt idx="1">
                  <c:v>420.75</c:v>
                </c:pt>
                <c:pt idx="2">
                  <c:v>506.75</c:v>
                </c:pt>
                <c:pt idx="3">
                  <c:v>607</c:v>
                </c:pt>
                <c:pt idx="4">
                  <c:v>695.5</c:v>
                </c:pt>
                <c:pt idx="5">
                  <c:v>779.5</c:v>
                </c:pt>
                <c:pt idx="6">
                  <c:v>872.75</c:v>
                </c:pt>
                <c:pt idx="7">
                  <c:v>962.5</c:v>
                </c:pt>
                <c:pt idx="8">
                  <c:v>1054</c:v>
                </c:pt>
                <c:pt idx="9">
                  <c:v>1142.5</c:v>
                </c:pt>
                <c:pt idx="10">
                  <c:v>1248.5</c:v>
                </c:pt>
                <c:pt idx="11">
                  <c:v>1341.25</c:v>
                </c:pt>
                <c:pt idx="12">
                  <c:v>1424.5</c:v>
                </c:pt>
                <c:pt idx="13">
                  <c:v>1521.75</c:v>
                </c:pt>
                <c:pt idx="14">
                  <c:v>1613.5</c:v>
                </c:pt>
                <c:pt idx="15">
                  <c:v>1703.25</c:v>
                </c:pt>
                <c:pt idx="16">
                  <c:v>1793</c:v>
                </c:pt>
                <c:pt idx="17">
                  <c:v>1877.5</c:v>
                </c:pt>
                <c:pt idx="18">
                  <c:v>1967.25</c:v>
                </c:pt>
                <c:pt idx="19">
                  <c:v>2036</c:v>
                </c:pt>
                <c:pt idx="20">
                  <c:v>2112.25</c:v>
                </c:pt>
                <c:pt idx="21">
                  <c:v>2209.75</c:v>
                </c:pt>
                <c:pt idx="22">
                  <c:v>2288.25</c:v>
                </c:pt>
                <c:pt idx="23">
                  <c:v>2369.75</c:v>
                </c:pt>
                <c:pt idx="24">
                  <c:v>2459</c:v>
                </c:pt>
              </c:numCache>
            </c:numRef>
          </c:yVal>
          <c:smooth val="1"/>
          <c:extLst>
            <c:ext xmlns:c16="http://schemas.microsoft.com/office/drawing/2014/chart" uri="{C3380CC4-5D6E-409C-BE32-E72D297353CC}">
              <c16:uniqueId val="{00000001-74DD-4D27-9B1E-41571D75CB63}"/>
            </c:ext>
          </c:extLst>
        </c:ser>
        <c:ser>
          <c:idx val="3"/>
          <c:order val="2"/>
          <c:tx>
            <c:strRef>
              <c:f>'עיבוד +זריקת קיצון+STDEV'!$A$183</c:f>
              <c:strCache>
                <c:ptCount val="1"/>
                <c:pt idx="0">
                  <c:v>0.10%</c:v>
                </c:pt>
              </c:strCache>
            </c:strRef>
          </c:tx>
          <c:spPr>
            <a:ln>
              <a:solidFill>
                <a:schemeClr val="tx1"/>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קיצון+STDEV'!$B$183:$Z$183</c:f>
              <c:numCache>
                <c:formatCode>General</c:formatCode>
                <c:ptCount val="25"/>
                <c:pt idx="0">
                  <c:v>318.25</c:v>
                </c:pt>
                <c:pt idx="1">
                  <c:v>431.25</c:v>
                </c:pt>
                <c:pt idx="2">
                  <c:v>525.75</c:v>
                </c:pt>
                <c:pt idx="3">
                  <c:v>616</c:v>
                </c:pt>
                <c:pt idx="4">
                  <c:v>701.5</c:v>
                </c:pt>
                <c:pt idx="5">
                  <c:v>793.25</c:v>
                </c:pt>
                <c:pt idx="6">
                  <c:v>890</c:v>
                </c:pt>
                <c:pt idx="7">
                  <c:v>980.25</c:v>
                </c:pt>
                <c:pt idx="8">
                  <c:v>1070</c:v>
                </c:pt>
                <c:pt idx="9">
                  <c:v>1163.75</c:v>
                </c:pt>
                <c:pt idx="10">
                  <c:v>1262.5</c:v>
                </c:pt>
                <c:pt idx="11">
                  <c:v>1362</c:v>
                </c:pt>
                <c:pt idx="12">
                  <c:v>1449.25</c:v>
                </c:pt>
                <c:pt idx="13">
                  <c:v>1533</c:v>
                </c:pt>
                <c:pt idx="14">
                  <c:v>1633</c:v>
                </c:pt>
                <c:pt idx="15">
                  <c:v>1727.5</c:v>
                </c:pt>
                <c:pt idx="16">
                  <c:v>1808.25</c:v>
                </c:pt>
                <c:pt idx="17">
                  <c:v>1891.5</c:v>
                </c:pt>
                <c:pt idx="18">
                  <c:v>1983</c:v>
                </c:pt>
                <c:pt idx="19">
                  <c:v>2063.25</c:v>
                </c:pt>
                <c:pt idx="20">
                  <c:v>2144.25</c:v>
                </c:pt>
                <c:pt idx="21">
                  <c:v>2227.25</c:v>
                </c:pt>
                <c:pt idx="22">
                  <c:v>2295</c:v>
                </c:pt>
                <c:pt idx="23">
                  <c:v>2367.25</c:v>
                </c:pt>
                <c:pt idx="24">
                  <c:v>2466.25</c:v>
                </c:pt>
              </c:numCache>
            </c:numRef>
          </c:yVal>
          <c:smooth val="1"/>
          <c:extLst>
            <c:ext xmlns:c16="http://schemas.microsoft.com/office/drawing/2014/chart" uri="{C3380CC4-5D6E-409C-BE32-E72D297353CC}">
              <c16:uniqueId val="{00000002-74DD-4D27-9B1E-41571D75CB63}"/>
            </c:ext>
          </c:extLst>
        </c:ser>
        <c:ser>
          <c:idx val="4"/>
          <c:order val="3"/>
          <c:tx>
            <c:strRef>
              <c:f>'עיבוד +זריקת קיצון+STDEV'!$A$184</c:f>
              <c:strCache>
                <c:ptCount val="1"/>
                <c:pt idx="0">
                  <c:v>0.0100%</c:v>
                </c:pt>
              </c:strCache>
            </c:strRef>
          </c:tx>
          <c:spPr>
            <a:ln>
              <a:solidFill>
                <a:srgbClr val="FFFF00"/>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קיצון+STDEV'!$B$184:$Z$184</c:f>
              <c:numCache>
                <c:formatCode>General</c:formatCode>
                <c:ptCount val="25"/>
                <c:pt idx="0">
                  <c:v>341</c:v>
                </c:pt>
                <c:pt idx="1">
                  <c:v>420.5</c:v>
                </c:pt>
                <c:pt idx="2">
                  <c:v>515.75</c:v>
                </c:pt>
                <c:pt idx="3">
                  <c:v>599.75</c:v>
                </c:pt>
                <c:pt idx="4">
                  <c:v>691</c:v>
                </c:pt>
                <c:pt idx="5">
                  <c:v>780.75</c:v>
                </c:pt>
                <c:pt idx="6">
                  <c:v>874.75</c:v>
                </c:pt>
                <c:pt idx="7">
                  <c:v>959.25</c:v>
                </c:pt>
                <c:pt idx="8">
                  <c:v>1054.75</c:v>
                </c:pt>
                <c:pt idx="9">
                  <c:v>1149.5</c:v>
                </c:pt>
                <c:pt idx="10">
                  <c:v>1231.25</c:v>
                </c:pt>
                <c:pt idx="11">
                  <c:v>1326</c:v>
                </c:pt>
                <c:pt idx="12">
                  <c:v>1405</c:v>
                </c:pt>
                <c:pt idx="13">
                  <c:v>1510.5</c:v>
                </c:pt>
                <c:pt idx="14">
                  <c:v>1589.5</c:v>
                </c:pt>
                <c:pt idx="15">
                  <c:v>1668</c:v>
                </c:pt>
                <c:pt idx="16">
                  <c:v>1754.75</c:v>
                </c:pt>
                <c:pt idx="17">
                  <c:v>1840.75</c:v>
                </c:pt>
                <c:pt idx="18">
                  <c:v>1933.25</c:v>
                </c:pt>
                <c:pt idx="19">
                  <c:v>2014.5</c:v>
                </c:pt>
                <c:pt idx="20">
                  <c:v>2075.5</c:v>
                </c:pt>
                <c:pt idx="21">
                  <c:v>2167</c:v>
                </c:pt>
                <c:pt idx="22">
                  <c:v>2224.5</c:v>
                </c:pt>
                <c:pt idx="23">
                  <c:v>2308.75</c:v>
                </c:pt>
                <c:pt idx="24">
                  <c:v>2400</c:v>
                </c:pt>
              </c:numCache>
            </c:numRef>
          </c:yVal>
          <c:smooth val="1"/>
          <c:extLst>
            <c:ext xmlns:c16="http://schemas.microsoft.com/office/drawing/2014/chart" uri="{C3380CC4-5D6E-409C-BE32-E72D297353CC}">
              <c16:uniqueId val="{00000003-74DD-4D27-9B1E-41571D75CB63}"/>
            </c:ext>
          </c:extLst>
        </c:ser>
        <c:ser>
          <c:idx val="7"/>
          <c:order val="4"/>
          <c:tx>
            <c:strRef>
              <c:f>'עיבוד +זריקת קיצון+STDEV'!$A$185</c:f>
              <c:strCache>
                <c:ptCount val="1"/>
                <c:pt idx="0">
                  <c:v>0.0010%</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קיצון+STDEV'!$B$185:$Z$185</c:f>
              <c:numCache>
                <c:formatCode>General</c:formatCode>
                <c:ptCount val="25"/>
                <c:pt idx="0">
                  <c:v>385.75</c:v>
                </c:pt>
                <c:pt idx="1">
                  <c:v>473.25</c:v>
                </c:pt>
                <c:pt idx="2">
                  <c:v>550.75</c:v>
                </c:pt>
                <c:pt idx="3">
                  <c:v>641</c:v>
                </c:pt>
                <c:pt idx="4">
                  <c:v>726.25</c:v>
                </c:pt>
                <c:pt idx="5">
                  <c:v>812.75</c:v>
                </c:pt>
                <c:pt idx="6">
                  <c:v>898</c:v>
                </c:pt>
                <c:pt idx="7">
                  <c:v>983.75</c:v>
                </c:pt>
                <c:pt idx="8">
                  <c:v>1083.75</c:v>
                </c:pt>
                <c:pt idx="9">
                  <c:v>1166</c:v>
                </c:pt>
                <c:pt idx="10">
                  <c:v>1256.25</c:v>
                </c:pt>
                <c:pt idx="11">
                  <c:v>1342.25</c:v>
                </c:pt>
                <c:pt idx="12">
                  <c:v>1435.75</c:v>
                </c:pt>
                <c:pt idx="13">
                  <c:v>1514.25</c:v>
                </c:pt>
                <c:pt idx="14">
                  <c:v>1614.75</c:v>
                </c:pt>
                <c:pt idx="15">
                  <c:v>1696.25</c:v>
                </c:pt>
                <c:pt idx="16">
                  <c:v>1788.75</c:v>
                </c:pt>
                <c:pt idx="17">
                  <c:v>1856.75</c:v>
                </c:pt>
                <c:pt idx="18">
                  <c:v>1937</c:v>
                </c:pt>
                <c:pt idx="19">
                  <c:v>2019.5</c:v>
                </c:pt>
                <c:pt idx="20">
                  <c:v>2098.5</c:v>
                </c:pt>
                <c:pt idx="21">
                  <c:v>2155.75</c:v>
                </c:pt>
                <c:pt idx="22">
                  <c:v>2230.75</c:v>
                </c:pt>
                <c:pt idx="23">
                  <c:v>2319.5</c:v>
                </c:pt>
                <c:pt idx="24">
                  <c:v>2388</c:v>
                </c:pt>
              </c:numCache>
            </c:numRef>
          </c:yVal>
          <c:smooth val="1"/>
          <c:extLst>
            <c:ext xmlns:c16="http://schemas.microsoft.com/office/drawing/2014/chart" uri="{C3380CC4-5D6E-409C-BE32-E72D297353CC}">
              <c16:uniqueId val="{00000004-74DD-4D27-9B1E-41571D75CB63}"/>
            </c:ext>
          </c:extLst>
        </c:ser>
        <c:ser>
          <c:idx val="5"/>
          <c:order val="5"/>
          <c:tx>
            <c:strRef>
              <c:f>'עיבוד +זריקת קיצון+STDEV'!$A$186</c:f>
              <c:strCache>
                <c:ptCount val="1"/>
                <c:pt idx="0">
                  <c:v>0.0001%</c:v>
                </c:pt>
              </c:strCache>
            </c:strRef>
          </c:tx>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קיצון+STDEV'!$B$186:$Z$186</c:f>
              <c:numCache>
                <c:formatCode>General</c:formatCode>
                <c:ptCount val="25"/>
                <c:pt idx="0">
                  <c:v>328</c:v>
                </c:pt>
                <c:pt idx="1">
                  <c:v>415</c:v>
                </c:pt>
                <c:pt idx="2">
                  <c:v>499.58333333333331</c:v>
                </c:pt>
                <c:pt idx="3">
                  <c:v>585.08333333333417</c:v>
                </c:pt>
                <c:pt idx="4">
                  <c:v>672.41666666666674</c:v>
                </c:pt>
                <c:pt idx="5">
                  <c:v>763.8333333333336</c:v>
                </c:pt>
                <c:pt idx="6">
                  <c:v>849.08333333333417</c:v>
                </c:pt>
                <c:pt idx="7">
                  <c:v>937.66666666666674</c:v>
                </c:pt>
                <c:pt idx="8">
                  <c:v>1023.3333333333335</c:v>
                </c:pt>
                <c:pt idx="9">
                  <c:v>1118.333333333331</c:v>
                </c:pt>
                <c:pt idx="10">
                  <c:v>1211.5</c:v>
                </c:pt>
                <c:pt idx="11">
                  <c:v>1296.333333333331</c:v>
                </c:pt>
                <c:pt idx="12">
                  <c:v>1385.5</c:v>
                </c:pt>
                <c:pt idx="13">
                  <c:v>1463.083333333331</c:v>
                </c:pt>
                <c:pt idx="14">
                  <c:v>1561.583333333331</c:v>
                </c:pt>
                <c:pt idx="15">
                  <c:v>1644.083333333331</c:v>
                </c:pt>
                <c:pt idx="16">
                  <c:v>1733.333333333331</c:v>
                </c:pt>
                <c:pt idx="17">
                  <c:v>1804.6666666666665</c:v>
                </c:pt>
                <c:pt idx="18">
                  <c:v>1880.4166666666686</c:v>
                </c:pt>
                <c:pt idx="19">
                  <c:v>1945.583333333331</c:v>
                </c:pt>
                <c:pt idx="20">
                  <c:v>2034.083333333331</c:v>
                </c:pt>
                <c:pt idx="21">
                  <c:v>2103</c:v>
                </c:pt>
                <c:pt idx="22">
                  <c:v>2181.166666666662</c:v>
                </c:pt>
                <c:pt idx="23">
                  <c:v>2258.5</c:v>
                </c:pt>
                <c:pt idx="24">
                  <c:v>2344</c:v>
                </c:pt>
              </c:numCache>
            </c:numRef>
          </c:yVal>
          <c:smooth val="1"/>
          <c:extLst>
            <c:ext xmlns:c16="http://schemas.microsoft.com/office/drawing/2014/chart" uri="{C3380CC4-5D6E-409C-BE32-E72D297353CC}">
              <c16:uniqueId val="{00000005-74DD-4D27-9B1E-41571D75CB63}"/>
            </c:ext>
          </c:extLst>
        </c:ser>
        <c:ser>
          <c:idx val="6"/>
          <c:order val="6"/>
          <c:tx>
            <c:strRef>
              <c:f>'עיבוד +זריקת קיצון+STDEV'!$A$187</c:f>
              <c:strCache>
                <c:ptCount val="1"/>
                <c:pt idx="0">
                  <c:v>0.00%</c:v>
                </c:pt>
              </c:strCache>
            </c:strRef>
          </c:tx>
          <c:spPr>
            <a:ln>
              <a:solidFill>
                <a:srgbClr val="4F81BD"/>
              </a:solidFill>
            </a:ln>
          </c:spPr>
          <c:xVal>
            <c:numRef>
              <c:f>'עיבוד +זריקת קיצון+STDEV'!$B$142:$Z$142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 +זריקת קיצון+STDEV'!$B$187:$Z$187</c:f>
              <c:numCache>
                <c:formatCode>General</c:formatCode>
                <c:ptCount val="25"/>
                <c:pt idx="0">
                  <c:v>554.66666666666674</c:v>
                </c:pt>
                <c:pt idx="1">
                  <c:v>649</c:v>
                </c:pt>
                <c:pt idx="2">
                  <c:v>736.25</c:v>
                </c:pt>
                <c:pt idx="3">
                  <c:v>832.08333333333417</c:v>
                </c:pt>
                <c:pt idx="4">
                  <c:v>932.75</c:v>
                </c:pt>
                <c:pt idx="5">
                  <c:v>1028.1666666666667</c:v>
                </c:pt>
                <c:pt idx="6">
                  <c:v>1129.75</c:v>
                </c:pt>
                <c:pt idx="7">
                  <c:v>1241</c:v>
                </c:pt>
                <c:pt idx="8">
                  <c:v>1326.333333333331</c:v>
                </c:pt>
                <c:pt idx="9">
                  <c:v>1422.333333333331</c:v>
                </c:pt>
                <c:pt idx="10">
                  <c:v>1524.1666666666665</c:v>
                </c:pt>
                <c:pt idx="11">
                  <c:v>1633.333333333331</c:v>
                </c:pt>
                <c:pt idx="12">
                  <c:v>1709.833333333331</c:v>
                </c:pt>
                <c:pt idx="13">
                  <c:v>1823.75</c:v>
                </c:pt>
                <c:pt idx="14">
                  <c:v>1907.25</c:v>
                </c:pt>
                <c:pt idx="15">
                  <c:v>2012.75</c:v>
                </c:pt>
                <c:pt idx="16">
                  <c:v>2092.3333333333408</c:v>
                </c:pt>
                <c:pt idx="17">
                  <c:v>2180.3333333333408</c:v>
                </c:pt>
                <c:pt idx="18">
                  <c:v>2295.4166666666647</c:v>
                </c:pt>
                <c:pt idx="19">
                  <c:v>2365.583333333338</c:v>
                </c:pt>
                <c:pt idx="20">
                  <c:v>2427.4166666666647</c:v>
                </c:pt>
                <c:pt idx="21">
                  <c:v>2524.666666666662</c:v>
                </c:pt>
                <c:pt idx="22">
                  <c:v>2615.166666666662</c:v>
                </c:pt>
                <c:pt idx="23">
                  <c:v>2686.8333333333408</c:v>
                </c:pt>
                <c:pt idx="24">
                  <c:v>2785</c:v>
                </c:pt>
              </c:numCache>
            </c:numRef>
          </c:yVal>
          <c:smooth val="1"/>
          <c:extLst>
            <c:ext xmlns:c16="http://schemas.microsoft.com/office/drawing/2014/chart" uri="{C3380CC4-5D6E-409C-BE32-E72D297353CC}">
              <c16:uniqueId val="{00000006-74DD-4D27-9B1E-41571D75CB63}"/>
            </c:ext>
          </c:extLst>
        </c:ser>
        <c:dLbls>
          <c:showLegendKey val="0"/>
          <c:showVal val="0"/>
          <c:showCatName val="0"/>
          <c:showSerName val="0"/>
          <c:showPercent val="0"/>
          <c:showBubbleSize val="0"/>
        </c:dLbls>
        <c:axId val="137949184"/>
        <c:axId val="137951104"/>
      </c:scatterChart>
      <c:valAx>
        <c:axId val="137949184"/>
        <c:scaling>
          <c:orientation val="minMax"/>
        </c:scaling>
        <c:delete val="0"/>
        <c:axPos val="b"/>
        <c:title>
          <c:tx>
            <c:rich>
              <a:bodyPr/>
              <a:lstStyle/>
              <a:p>
                <a:pPr>
                  <a:defRPr/>
                </a:pPr>
                <a:r>
                  <a:rPr lang="en-US" sz="1800" b="1" i="0" baseline="0"/>
                  <a:t>Time (min)</a:t>
                </a:r>
                <a:endParaRPr lang="he-IL" sz="1800" b="1" i="0" baseline="0"/>
              </a:p>
            </c:rich>
          </c:tx>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7951104"/>
        <c:crosses val="autoZero"/>
        <c:crossBetween val="midCat"/>
      </c:valAx>
      <c:valAx>
        <c:axId val="137951104"/>
        <c:scaling>
          <c:orientation val="minMax"/>
        </c:scaling>
        <c:delete val="0"/>
        <c:axPos val="l"/>
        <c:title>
          <c:tx>
            <c:rich>
              <a:bodyPr rot="-5400000" vert="horz"/>
              <a:lstStyle/>
              <a:p>
                <a:pPr>
                  <a:defRPr/>
                </a:pPr>
                <a:r>
                  <a:rPr lang="en-US" sz="1400" b="1" i="0" baseline="0" dirty="0"/>
                  <a:t>Thrombin-like activity (Fl, arbitrary units)     </a:t>
                </a:r>
                <a:endParaRPr lang="he-IL" sz="1400" b="1" i="0" baseline="0" dirty="0"/>
              </a:p>
            </c:rich>
          </c:tx>
          <c:overlay val="0"/>
        </c:title>
        <c:numFmt formatCode="General" sourceLinked="1"/>
        <c:majorTickMark val="out"/>
        <c:minorTickMark val="none"/>
        <c:tickLblPos val="nextTo"/>
        <c:crossAx val="137949184"/>
        <c:crosses val="autoZero"/>
        <c:crossBetween val="midCat"/>
      </c:valAx>
    </c:plotArea>
    <c:legend>
      <c:legendPos val="l"/>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dirty="0"/>
              <a:t>Thrombin-like activity in C6 cells</a:t>
            </a:r>
            <a:endParaRPr lang="he-IL" sz="1600" dirty="0"/>
          </a:p>
        </c:rich>
      </c:tx>
      <c:layout>
        <c:manualLayout>
          <c:xMode val="edge"/>
          <c:yMode val="edge"/>
          <c:x val="0.27411750857013523"/>
          <c:y val="1.5729985766480523E-2"/>
        </c:manualLayout>
      </c:layout>
      <c:overlay val="1"/>
    </c:title>
    <c:autoTitleDeleted val="0"/>
    <c:plotArea>
      <c:layout/>
      <c:barChart>
        <c:barDir val="col"/>
        <c:grouping val="clustered"/>
        <c:varyColors val="0"/>
        <c:ser>
          <c:idx val="0"/>
          <c:order val="0"/>
          <c:invertIfNegative val="0"/>
          <c:errBars>
            <c:errBarType val="both"/>
            <c:errValType val="cust"/>
            <c:noEndCap val="0"/>
            <c:plus>
              <c:numRef>
                <c:f>'עיבוד +זריקת קיצון+STDEV'!$AL$181:$AL$187</c:f>
                <c:numCache>
                  <c:formatCode>General</c:formatCode>
                  <c:ptCount val="7"/>
                  <c:pt idx="0">
                    <c:v>3.140631343645333</c:v>
                  </c:pt>
                  <c:pt idx="1">
                    <c:v>3.4022129212236947</c:v>
                  </c:pt>
                  <c:pt idx="2">
                    <c:v>3.4157358097186363</c:v>
                  </c:pt>
                  <c:pt idx="3">
                    <c:v>2.3422686278372868</c:v>
                  </c:pt>
                  <c:pt idx="4">
                    <c:v>4.221924723722779</c:v>
                  </c:pt>
                  <c:pt idx="5">
                    <c:v>1.5464892639110643</c:v>
                  </c:pt>
                  <c:pt idx="6">
                    <c:v>2.6712230797179655</c:v>
                  </c:pt>
                </c:numCache>
              </c:numRef>
            </c:plus>
            <c:minus>
              <c:numRef>
                <c:f>'עיבוד +זריקת קיצון+STDEV'!$AL$181:$AL$187</c:f>
                <c:numCache>
                  <c:formatCode>General</c:formatCode>
                  <c:ptCount val="7"/>
                  <c:pt idx="0">
                    <c:v>3.140631343645333</c:v>
                  </c:pt>
                  <c:pt idx="1">
                    <c:v>3.4022129212236947</c:v>
                  </c:pt>
                  <c:pt idx="2">
                    <c:v>3.4157358097186363</c:v>
                  </c:pt>
                  <c:pt idx="3">
                    <c:v>2.3422686278372868</c:v>
                  </c:pt>
                  <c:pt idx="4">
                    <c:v>4.221924723722779</c:v>
                  </c:pt>
                  <c:pt idx="5">
                    <c:v>1.5464892639110643</c:v>
                  </c:pt>
                  <c:pt idx="6">
                    <c:v>2.6712230797179655</c:v>
                  </c:pt>
                </c:numCache>
              </c:numRef>
            </c:minus>
          </c:errBars>
          <c:cat>
            <c:numRef>
              <c:f>'עיבוד +זריקת קיצון+STDEV'!$AX$181:$AX$187</c:f>
              <c:numCache>
                <c:formatCode>0%</c:formatCode>
                <c:ptCount val="7"/>
                <c:pt idx="0">
                  <c:v>0.1</c:v>
                </c:pt>
                <c:pt idx="1">
                  <c:v>1.0000000000000005E-2</c:v>
                </c:pt>
                <c:pt idx="2" formatCode="0.00%">
                  <c:v>1.0000000000000013E-3</c:v>
                </c:pt>
                <c:pt idx="3" formatCode="0.000%">
                  <c:v>1.0000000000000013E-4</c:v>
                </c:pt>
                <c:pt idx="4" formatCode="0.0000%">
                  <c:v>1.0000000000000018E-5</c:v>
                </c:pt>
                <c:pt idx="5" formatCode="0.00000%">
                  <c:v>1.0000000000000025E-6</c:v>
                </c:pt>
                <c:pt idx="6" formatCode="0.000000%">
                  <c:v>0</c:v>
                </c:pt>
              </c:numCache>
            </c:numRef>
          </c:cat>
          <c:val>
            <c:numRef>
              <c:f>'עיבוד +זריקת קיצון+STDEV'!$AY$181:$AY$187</c:f>
              <c:numCache>
                <c:formatCode>0.00</c:formatCode>
                <c:ptCount val="7"/>
                <c:pt idx="0">
                  <c:v>48.23115384615393</c:v>
                </c:pt>
                <c:pt idx="1">
                  <c:v>44.651923076923076</c:v>
                </c:pt>
                <c:pt idx="2">
                  <c:v>44.757019230769231</c:v>
                </c:pt>
                <c:pt idx="3">
                  <c:v>43.230288461538422</c:v>
                </c:pt>
                <c:pt idx="4">
                  <c:v>42.343269230769224</c:v>
                </c:pt>
                <c:pt idx="5">
                  <c:v>42.277051282051282</c:v>
                </c:pt>
                <c:pt idx="6">
                  <c:v>46.9247435897435</c:v>
                </c:pt>
              </c:numCache>
            </c:numRef>
          </c:val>
          <c:extLst>
            <c:ext xmlns:c16="http://schemas.microsoft.com/office/drawing/2014/chart" uri="{C3380CC4-5D6E-409C-BE32-E72D297353CC}">
              <c16:uniqueId val="{00000000-AF5B-4099-A1D6-616DA6B2BCED}"/>
            </c:ext>
          </c:extLst>
        </c:ser>
        <c:dLbls>
          <c:showLegendKey val="0"/>
          <c:showVal val="0"/>
          <c:showCatName val="0"/>
          <c:showSerName val="0"/>
          <c:showPercent val="0"/>
          <c:showBubbleSize val="0"/>
        </c:dLbls>
        <c:gapWidth val="150"/>
        <c:axId val="137894528"/>
        <c:axId val="139129600"/>
      </c:barChart>
      <c:catAx>
        <c:axId val="137894528"/>
        <c:scaling>
          <c:orientation val="maxMin"/>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Ethanol concentration</a:t>
                </a:r>
              </a:p>
            </c:rich>
          </c:tx>
          <c:overlay val="0"/>
        </c:title>
        <c:numFmt formatCode="0%" sourceLinked="1"/>
        <c:majorTickMark val="none"/>
        <c:minorTickMark val="none"/>
        <c:tickLblPos val="nextTo"/>
        <c:txPr>
          <a:bodyPr/>
          <a:lstStyle/>
          <a:p>
            <a:pPr>
              <a:defRPr strike="noStrike" baseline="30000"/>
            </a:pPr>
            <a:endParaRPr lang="en-US"/>
          </a:p>
        </c:txPr>
        <c:crossAx val="139129600"/>
        <c:crosses val="autoZero"/>
        <c:auto val="0"/>
        <c:lblAlgn val="ctr"/>
        <c:lblOffset val="100"/>
        <c:noMultiLvlLbl val="0"/>
      </c:catAx>
      <c:valAx>
        <c:axId val="139129600"/>
        <c:scaling>
          <c:orientation val="minMax"/>
          <c:min val="0"/>
        </c:scaling>
        <c:delete val="0"/>
        <c:axPos val="l"/>
        <c:title>
          <c:tx>
            <c:rich>
              <a:bodyPr/>
              <a:lstStyle/>
              <a:p>
                <a:pPr>
                  <a:defRPr/>
                </a:pPr>
                <a:r>
                  <a:rPr lang="en-US" sz="1800" b="1" i="0" baseline="0"/>
                  <a:t>Thrombin-like activity (Fl)</a:t>
                </a:r>
                <a:endParaRPr lang="he-IL" sz="1800" b="1" i="0" baseline="0"/>
              </a:p>
            </c:rich>
          </c:tx>
          <c:overlay val="0"/>
        </c:title>
        <c:numFmt formatCode="0.00" sourceLinked="1"/>
        <c:majorTickMark val="out"/>
        <c:minorTickMark val="none"/>
        <c:tickLblPos val="nextTo"/>
        <c:crossAx val="137894528"/>
        <c:crosses val="max"/>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Coumadin inhibition</a:t>
            </a:r>
          </a:p>
        </c:rich>
      </c:tx>
      <c:layout>
        <c:manualLayout>
          <c:xMode val="edge"/>
          <c:yMode val="edge"/>
          <c:x val="0.41114246712213642"/>
          <c:y val="1.6271813089611641E-2"/>
        </c:manualLayout>
      </c:layout>
      <c:overlay val="1"/>
    </c:title>
    <c:autoTitleDeleted val="0"/>
    <c:plotArea>
      <c:layout/>
      <c:scatterChart>
        <c:scatterStyle val="smoothMarker"/>
        <c:varyColors val="0"/>
        <c:ser>
          <c:idx val="0"/>
          <c:order val="0"/>
          <c:tx>
            <c:strRef>
              <c:f>'עיבוד+זריקת נקודות+STDEV (2)'!$A$181</c:f>
              <c:strCache>
                <c:ptCount val="1"/>
                <c:pt idx="0">
                  <c:v>0.1M</c:v>
                </c:pt>
              </c:strCache>
            </c:strRef>
          </c:tx>
          <c:trendline>
            <c:trendlineType val="linear"/>
            <c:dispRSqr val="0"/>
            <c:dispEq val="0"/>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(2)'!$B$181:$Z$181</c:f>
              <c:numCache>
                <c:formatCode>General</c:formatCode>
                <c:ptCount val="25"/>
                <c:pt idx="0">
                  <c:v>97.75</c:v>
                </c:pt>
                <c:pt idx="1">
                  <c:v>100.75</c:v>
                </c:pt>
                <c:pt idx="2">
                  <c:v>100</c:v>
                </c:pt>
                <c:pt idx="3">
                  <c:v>100.75</c:v>
                </c:pt>
                <c:pt idx="4">
                  <c:v>106.75</c:v>
                </c:pt>
                <c:pt idx="5">
                  <c:v>103</c:v>
                </c:pt>
                <c:pt idx="6">
                  <c:v>110.5</c:v>
                </c:pt>
                <c:pt idx="7">
                  <c:v>115.5</c:v>
                </c:pt>
                <c:pt idx="8">
                  <c:v>113</c:v>
                </c:pt>
                <c:pt idx="9">
                  <c:v>119.5</c:v>
                </c:pt>
                <c:pt idx="10">
                  <c:v>121.5</c:v>
                </c:pt>
                <c:pt idx="11">
                  <c:v>122.25</c:v>
                </c:pt>
                <c:pt idx="12">
                  <c:v>127.75</c:v>
                </c:pt>
                <c:pt idx="13">
                  <c:v>125</c:v>
                </c:pt>
                <c:pt idx="14">
                  <c:v>134.25</c:v>
                </c:pt>
                <c:pt idx="15">
                  <c:v>139.25</c:v>
                </c:pt>
                <c:pt idx="16">
                  <c:v>145</c:v>
                </c:pt>
                <c:pt idx="17">
                  <c:v>150.25</c:v>
                </c:pt>
                <c:pt idx="18">
                  <c:v>151</c:v>
                </c:pt>
                <c:pt idx="19">
                  <c:v>163.25</c:v>
                </c:pt>
                <c:pt idx="20">
                  <c:v>163.25</c:v>
                </c:pt>
                <c:pt idx="21">
                  <c:v>166.25</c:v>
                </c:pt>
                <c:pt idx="22">
                  <c:v>175.25</c:v>
                </c:pt>
                <c:pt idx="23">
                  <c:v>182.5</c:v>
                </c:pt>
                <c:pt idx="24">
                  <c:v>182.25</c:v>
                </c:pt>
              </c:numCache>
            </c:numRef>
          </c:yVal>
          <c:smooth val="1"/>
          <c:extLst>
            <c:ext xmlns:c16="http://schemas.microsoft.com/office/drawing/2014/chart" uri="{C3380CC4-5D6E-409C-BE32-E72D297353CC}">
              <c16:uniqueId val="{00000000-DE93-4C36-9F19-152723FF9E74}"/>
            </c:ext>
          </c:extLst>
        </c:ser>
        <c:ser>
          <c:idx val="1"/>
          <c:order val="1"/>
          <c:tx>
            <c:strRef>
              <c:f>'עיבוד+זריקת נקודות+STDEV (2)'!$A$182</c:f>
              <c:strCache>
                <c:ptCount val="1"/>
                <c:pt idx="0">
                  <c:v>0.010000</c:v>
                </c:pt>
              </c:strCache>
            </c:strRef>
          </c:tx>
          <c:trendline>
            <c:trendlineType val="linear"/>
            <c:dispRSqr val="0"/>
            <c:dispEq val="0"/>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(2)'!$B$182:$Z$182</c:f>
              <c:numCache>
                <c:formatCode>General</c:formatCode>
                <c:ptCount val="25"/>
                <c:pt idx="0">
                  <c:v>167.5</c:v>
                </c:pt>
                <c:pt idx="1">
                  <c:v>248.75</c:v>
                </c:pt>
                <c:pt idx="2">
                  <c:v>304</c:v>
                </c:pt>
                <c:pt idx="3">
                  <c:v>359.75</c:v>
                </c:pt>
                <c:pt idx="4">
                  <c:v>410.25</c:v>
                </c:pt>
                <c:pt idx="5">
                  <c:v>453.75</c:v>
                </c:pt>
                <c:pt idx="6">
                  <c:v>515.25</c:v>
                </c:pt>
                <c:pt idx="7">
                  <c:v>563.25</c:v>
                </c:pt>
                <c:pt idx="8">
                  <c:v>617.25</c:v>
                </c:pt>
                <c:pt idx="9">
                  <c:v>676.25</c:v>
                </c:pt>
                <c:pt idx="10">
                  <c:v>730</c:v>
                </c:pt>
                <c:pt idx="11">
                  <c:v>783.5</c:v>
                </c:pt>
                <c:pt idx="12">
                  <c:v>834.25</c:v>
                </c:pt>
                <c:pt idx="13">
                  <c:v>875.75</c:v>
                </c:pt>
                <c:pt idx="14">
                  <c:v>940.25</c:v>
                </c:pt>
                <c:pt idx="15">
                  <c:v>996.5</c:v>
                </c:pt>
                <c:pt idx="16">
                  <c:v>1048.5</c:v>
                </c:pt>
                <c:pt idx="17">
                  <c:v>1111.75</c:v>
                </c:pt>
                <c:pt idx="18">
                  <c:v>1162.25</c:v>
                </c:pt>
                <c:pt idx="19">
                  <c:v>1235.75</c:v>
                </c:pt>
                <c:pt idx="20">
                  <c:v>1285</c:v>
                </c:pt>
                <c:pt idx="21">
                  <c:v>1343.5</c:v>
                </c:pt>
                <c:pt idx="22">
                  <c:v>1408.75</c:v>
                </c:pt>
                <c:pt idx="23">
                  <c:v>1461.25</c:v>
                </c:pt>
                <c:pt idx="24">
                  <c:v>1514.75</c:v>
                </c:pt>
              </c:numCache>
            </c:numRef>
          </c:yVal>
          <c:smooth val="1"/>
          <c:extLst>
            <c:ext xmlns:c16="http://schemas.microsoft.com/office/drawing/2014/chart" uri="{C3380CC4-5D6E-409C-BE32-E72D297353CC}">
              <c16:uniqueId val="{00000001-DE93-4C36-9F19-152723FF9E74}"/>
            </c:ext>
          </c:extLst>
        </c:ser>
        <c:ser>
          <c:idx val="3"/>
          <c:order val="2"/>
          <c:tx>
            <c:strRef>
              <c:f>'עיבוד+זריקת נקודות+STDEV (2)'!$A$183</c:f>
              <c:strCache>
                <c:ptCount val="1"/>
                <c:pt idx="0">
                  <c:v>0.001000</c:v>
                </c:pt>
              </c:strCache>
            </c:strRef>
          </c:tx>
          <c:trendline>
            <c:trendlineType val="linear"/>
            <c:dispRSqr val="0"/>
            <c:dispEq val="0"/>
          </c:trendline>
          <c:trendline>
            <c:trendlineType val="linear"/>
            <c:dispRSqr val="0"/>
            <c:dispEq val="0"/>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(2)'!$B$183:$Z$183</c:f>
              <c:numCache>
                <c:formatCode>General</c:formatCode>
                <c:ptCount val="25"/>
                <c:pt idx="0">
                  <c:v>311</c:v>
                </c:pt>
                <c:pt idx="1">
                  <c:v>366</c:v>
                </c:pt>
                <c:pt idx="2">
                  <c:v>424.25</c:v>
                </c:pt>
                <c:pt idx="3">
                  <c:v>499.75</c:v>
                </c:pt>
                <c:pt idx="4">
                  <c:v>565.75</c:v>
                </c:pt>
                <c:pt idx="5">
                  <c:v>630.25</c:v>
                </c:pt>
                <c:pt idx="6">
                  <c:v>695.25</c:v>
                </c:pt>
                <c:pt idx="7">
                  <c:v>762.5</c:v>
                </c:pt>
                <c:pt idx="8">
                  <c:v>826.25</c:v>
                </c:pt>
                <c:pt idx="9">
                  <c:v>905.75</c:v>
                </c:pt>
                <c:pt idx="10">
                  <c:v>982.25</c:v>
                </c:pt>
                <c:pt idx="11">
                  <c:v>1047</c:v>
                </c:pt>
                <c:pt idx="12">
                  <c:v>1109.25</c:v>
                </c:pt>
                <c:pt idx="13">
                  <c:v>1181.75</c:v>
                </c:pt>
                <c:pt idx="14">
                  <c:v>1257</c:v>
                </c:pt>
                <c:pt idx="15">
                  <c:v>1341.5</c:v>
                </c:pt>
                <c:pt idx="16">
                  <c:v>1401.75</c:v>
                </c:pt>
                <c:pt idx="17">
                  <c:v>1472.5</c:v>
                </c:pt>
                <c:pt idx="18">
                  <c:v>1550.5</c:v>
                </c:pt>
                <c:pt idx="19">
                  <c:v>1632.25</c:v>
                </c:pt>
                <c:pt idx="20">
                  <c:v>1703</c:v>
                </c:pt>
                <c:pt idx="21">
                  <c:v>1778.75</c:v>
                </c:pt>
                <c:pt idx="22">
                  <c:v>1847.25</c:v>
                </c:pt>
                <c:pt idx="23">
                  <c:v>1939.5</c:v>
                </c:pt>
                <c:pt idx="24">
                  <c:v>2010.25</c:v>
                </c:pt>
              </c:numCache>
            </c:numRef>
          </c:yVal>
          <c:smooth val="1"/>
          <c:extLst>
            <c:ext xmlns:c16="http://schemas.microsoft.com/office/drawing/2014/chart" uri="{C3380CC4-5D6E-409C-BE32-E72D297353CC}">
              <c16:uniqueId val="{00000002-DE93-4C36-9F19-152723FF9E74}"/>
            </c:ext>
          </c:extLst>
        </c:ser>
        <c:ser>
          <c:idx val="4"/>
          <c:order val="3"/>
          <c:tx>
            <c:strRef>
              <c:f>'עיבוד+זריקת נקודות+STDEV (2)'!$A$184</c:f>
              <c:strCache>
                <c:ptCount val="1"/>
                <c:pt idx="0">
                  <c:v>0.000100</c:v>
                </c:pt>
              </c:strCache>
            </c:strRef>
          </c:tx>
          <c:trendline>
            <c:trendlineType val="linear"/>
            <c:dispRSqr val="0"/>
            <c:dispEq val="0"/>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(2)'!$B$184:$Z$184</c:f>
              <c:numCache>
                <c:formatCode>General</c:formatCode>
                <c:ptCount val="25"/>
                <c:pt idx="0">
                  <c:v>296</c:v>
                </c:pt>
                <c:pt idx="1">
                  <c:v>379.75</c:v>
                </c:pt>
                <c:pt idx="2">
                  <c:v>453.75</c:v>
                </c:pt>
                <c:pt idx="3">
                  <c:v>526.75</c:v>
                </c:pt>
                <c:pt idx="4">
                  <c:v>592</c:v>
                </c:pt>
                <c:pt idx="5">
                  <c:v>649.5</c:v>
                </c:pt>
                <c:pt idx="6">
                  <c:v>727.5</c:v>
                </c:pt>
                <c:pt idx="7">
                  <c:v>792.5</c:v>
                </c:pt>
                <c:pt idx="8">
                  <c:v>861.25</c:v>
                </c:pt>
                <c:pt idx="9">
                  <c:v>934.75</c:v>
                </c:pt>
                <c:pt idx="10">
                  <c:v>1015.5</c:v>
                </c:pt>
                <c:pt idx="11">
                  <c:v>1085.25</c:v>
                </c:pt>
                <c:pt idx="12">
                  <c:v>1149.5</c:v>
                </c:pt>
                <c:pt idx="13">
                  <c:v>1219.5</c:v>
                </c:pt>
                <c:pt idx="14">
                  <c:v>1298</c:v>
                </c:pt>
                <c:pt idx="15">
                  <c:v>1378.5</c:v>
                </c:pt>
                <c:pt idx="16">
                  <c:v>1454.5</c:v>
                </c:pt>
                <c:pt idx="17">
                  <c:v>1537.5</c:v>
                </c:pt>
                <c:pt idx="18">
                  <c:v>1612.25</c:v>
                </c:pt>
                <c:pt idx="19">
                  <c:v>1690.25</c:v>
                </c:pt>
                <c:pt idx="20">
                  <c:v>1768.5</c:v>
                </c:pt>
                <c:pt idx="21">
                  <c:v>1836.5</c:v>
                </c:pt>
                <c:pt idx="22">
                  <c:v>1913.5</c:v>
                </c:pt>
                <c:pt idx="23">
                  <c:v>2002.75</c:v>
                </c:pt>
                <c:pt idx="24">
                  <c:v>2052.75</c:v>
                </c:pt>
              </c:numCache>
            </c:numRef>
          </c:yVal>
          <c:smooth val="1"/>
          <c:extLst>
            <c:ext xmlns:c16="http://schemas.microsoft.com/office/drawing/2014/chart" uri="{C3380CC4-5D6E-409C-BE32-E72D297353CC}">
              <c16:uniqueId val="{00000003-DE93-4C36-9F19-152723FF9E74}"/>
            </c:ext>
          </c:extLst>
        </c:ser>
        <c:ser>
          <c:idx val="7"/>
          <c:order val="4"/>
          <c:tx>
            <c:strRef>
              <c:f>'עיבוד+זריקת נקודות+STDEV (2)'!$A$185</c:f>
              <c:strCache>
                <c:ptCount val="1"/>
                <c:pt idx="0">
                  <c:v>0.000010</c:v>
                </c:pt>
              </c:strCache>
            </c:strRef>
          </c:tx>
          <c:trendline>
            <c:trendlineType val="linear"/>
            <c:dispRSqr val="0"/>
            <c:dispEq val="0"/>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(2)'!$B$185:$Z$185</c:f>
              <c:numCache>
                <c:formatCode>General</c:formatCode>
                <c:ptCount val="25"/>
                <c:pt idx="0">
                  <c:v>319.89999999999969</c:v>
                </c:pt>
                <c:pt idx="1">
                  <c:v>412.29999999999956</c:v>
                </c:pt>
                <c:pt idx="2">
                  <c:v>471.90000000000009</c:v>
                </c:pt>
                <c:pt idx="3">
                  <c:v>545.54999999999939</c:v>
                </c:pt>
                <c:pt idx="4">
                  <c:v>618.20000000000005</c:v>
                </c:pt>
                <c:pt idx="5">
                  <c:v>671.34999999999923</c:v>
                </c:pt>
                <c:pt idx="6">
                  <c:v>745.15000000000009</c:v>
                </c:pt>
                <c:pt idx="7">
                  <c:v>812.7</c:v>
                </c:pt>
                <c:pt idx="8">
                  <c:v>878.09999999999991</c:v>
                </c:pt>
                <c:pt idx="9">
                  <c:v>956.84999999999923</c:v>
                </c:pt>
                <c:pt idx="10">
                  <c:v>1029.9000000000001</c:v>
                </c:pt>
                <c:pt idx="11">
                  <c:v>1095.9000000000001</c:v>
                </c:pt>
                <c:pt idx="12">
                  <c:v>1166.4000000000001</c:v>
                </c:pt>
                <c:pt idx="13">
                  <c:v>1234.3</c:v>
                </c:pt>
                <c:pt idx="14">
                  <c:v>1315.1</c:v>
                </c:pt>
                <c:pt idx="15">
                  <c:v>1380</c:v>
                </c:pt>
                <c:pt idx="16">
                  <c:v>1463.6499999999999</c:v>
                </c:pt>
                <c:pt idx="17">
                  <c:v>1536.6499999999999</c:v>
                </c:pt>
                <c:pt idx="18">
                  <c:v>1609.35</c:v>
                </c:pt>
                <c:pt idx="19">
                  <c:v>1697.45</c:v>
                </c:pt>
                <c:pt idx="20">
                  <c:v>1769.0500000000002</c:v>
                </c:pt>
                <c:pt idx="21">
                  <c:v>1830.1999999999998</c:v>
                </c:pt>
                <c:pt idx="22">
                  <c:v>1912.85</c:v>
                </c:pt>
                <c:pt idx="23">
                  <c:v>1993.6</c:v>
                </c:pt>
                <c:pt idx="24">
                  <c:v>2050.25</c:v>
                </c:pt>
              </c:numCache>
            </c:numRef>
          </c:yVal>
          <c:smooth val="1"/>
          <c:extLst>
            <c:ext xmlns:c16="http://schemas.microsoft.com/office/drawing/2014/chart" uri="{C3380CC4-5D6E-409C-BE32-E72D297353CC}">
              <c16:uniqueId val="{00000004-DE93-4C36-9F19-152723FF9E74}"/>
            </c:ext>
          </c:extLst>
        </c:ser>
        <c:ser>
          <c:idx val="5"/>
          <c:order val="5"/>
          <c:tx>
            <c:strRef>
              <c:f>'עיבוד+זריקת נקודות+STDEV (2)'!$A$186</c:f>
              <c:strCache>
                <c:ptCount val="1"/>
                <c:pt idx="0">
                  <c:v>0.000001</c:v>
                </c:pt>
              </c:strCache>
            </c:strRef>
          </c:tx>
          <c:trendline>
            <c:trendlineType val="linear"/>
            <c:dispRSqr val="0"/>
            <c:dispEq val="0"/>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(2)'!$B$186:$Z$186</c:f>
              <c:numCache>
                <c:formatCode>General</c:formatCode>
                <c:ptCount val="25"/>
                <c:pt idx="0">
                  <c:v>444.16666666666708</c:v>
                </c:pt>
                <c:pt idx="1">
                  <c:v>515.16666666666674</c:v>
                </c:pt>
                <c:pt idx="2">
                  <c:v>585.5</c:v>
                </c:pt>
                <c:pt idx="3">
                  <c:v>651.75</c:v>
                </c:pt>
                <c:pt idx="4">
                  <c:v>723</c:v>
                </c:pt>
                <c:pt idx="5">
                  <c:v>805.08333333333417</c:v>
                </c:pt>
                <c:pt idx="6">
                  <c:v>875.41666666666674</c:v>
                </c:pt>
                <c:pt idx="7">
                  <c:v>944.16666666666674</c:v>
                </c:pt>
                <c:pt idx="8">
                  <c:v>1019.1666666666667</c:v>
                </c:pt>
                <c:pt idx="9">
                  <c:v>1107.583333333331</c:v>
                </c:pt>
                <c:pt idx="10">
                  <c:v>1186.1666666666667</c:v>
                </c:pt>
                <c:pt idx="11">
                  <c:v>1263.1666666666667</c:v>
                </c:pt>
                <c:pt idx="12">
                  <c:v>1334.6666666666667</c:v>
                </c:pt>
                <c:pt idx="13">
                  <c:v>1411.1666666666665</c:v>
                </c:pt>
                <c:pt idx="14">
                  <c:v>1490.5</c:v>
                </c:pt>
                <c:pt idx="15">
                  <c:v>1584.333333333331</c:v>
                </c:pt>
                <c:pt idx="16">
                  <c:v>1668.25</c:v>
                </c:pt>
                <c:pt idx="17">
                  <c:v>1731.9166666666686</c:v>
                </c:pt>
                <c:pt idx="18">
                  <c:v>1834.083333333331</c:v>
                </c:pt>
                <c:pt idx="19">
                  <c:v>1914.25</c:v>
                </c:pt>
                <c:pt idx="20">
                  <c:v>2004.25</c:v>
                </c:pt>
                <c:pt idx="21">
                  <c:v>2067</c:v>
                </c:pt>
                <c:pt idx="22">
                  <c:v>2160.9166666666647</c:v>
                </c:pt>
                <c:pt idx="23">
                  <c:v>2239.666666666662</c:v>
                </c:pt>
                <c:pt idx="24">
                  <c:v>2311.583333333338</c:v>
                </c:pt>
              </c:numCache>
            </c:numRef>
          </c:yVal>
          <c:smooth val="1"/>
          <c:extLst>
            <c:ext xmlns:c16="http://schemas.microsoft.com/office/drawing/2014/chart" uri="{C3380CC4-5D6E-409C-BE32-E72D297353CC}">
              <c16:uniqueId val="{00000005-DE93-4C36-9F19-152723FF9E74}"/>
            </c:ext>
          </c:extLst>
        </c:ser>
        <c:ser>
          <c:idx val="6"/>
          <c:order val="6"/>
          <c:tx>
            <c:strRef>
              <c:f>'עיבוד+זריקת נקודות+STDEV (2)'!$A$187</c:f>
              <c:strCache>
                <c:ptCount val="1"/>
                <c:pt idx="0">
                  <c:v>0.000000</c:v>
                </c:pt>
              </c:strCache>
            </c:strRef>
          </c:tx>
          <c:trendline>
            <c:trendlineType val="linear"/>
            <c:dispRSqr val="0"/>
            <c:dispEq val="0"/>
          </c:trendline>
          <c:xVal>
            <c:numRef>
              <c:f>'עיבוד+זריקת נקודות+STDEV (2)'!$B$142:$Z$142</c:f>
              <c:numCache>
                <c:formatCode>General</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numCache>
            </c:numRef>
          </c:xVal>
          <c:yVal>
            <c:numRef>
              <c:f>'עיבוד+זריקת נקודות+STDEV (2)'!$B$187:$Z$187</c:f>
              <c:numCache>
                <c:formatCode>General</c:formatCode>
                <c:ptCount val="25"/>
                <c:pt idx="0">
                  <c:v>418.16666666666708</c:v>
                </c:pt>
                <c:pt idx="1">
                  <c:v>493.5</c:v>
                </c:pt>
                <c:pt idx="2">
                  <c:v>558.5</c:v>
                </c:pt>
                <c:pt idx="3">
                  <c:v>638.41666666666674</c:v>
                </c:pt>
                <c:pt idx="4">
                  <c:v>704.66666666666674</c:v>
                </c:pt>
                <c:pt idx="5">
                  <c:v>768.75</c:v>
                </c:pt>
                <c:pt idx="6">
                  <c:v>845.41666666666674</c:v>
                </c:pt>
                <c:pt idx="7">
                  <c:v>918.16666666666674</c:v>
                </c:pt>
                <c:pt idx="8">
                  <c:v>986.8333333333336</c:v>
                </c:pt>
                <c:pt idx="9">
                  <c:v>1058.25</c:v>
                </c:pt>
                <c:pt idx="10">
                  <c:v>1137.1666666666667</c:v>
                </c:pt>
                <c:pt idx="11">
                  <c:v>1207.833333333331</c:v>
                </c:pt>
                <c:pt idx="12">
                  <c:v>1274.333333333331</c:v>
                </c:pt>
                <c:pt idx="13">
                  <c:v>1336.833333333331</c:v>
                </c:pt>
                <c:pt idx="14">
                  <c:v>1433.1666666666665</c:v>
                </c:pt>
                <c:pt idx="15">
                  <c:v>1504.6666666666665</c:v>
                </c:pt>
                <c:pt idx="16">
                  <c:v>1586.25</c:v>
                </c:pt>
                <c:pt idx="17">
                  <c:v>1668.9166666666686</c:v>
                </c:pt>
                <c:pt idx="18">
                  <c:v>1737.75</c:v>
                </c:pt>
                <c:pt idx="19">
                  <c:v>1829.25</c:v>
                </c:pt>
                <c:pt idx="20">
                  <c:v>1898.9166666666686</c:v>
                </c:pt>
                <c:pt idx="21">
                  <c:v>1973.333333333331</c:v>
                </c:pt>
                <c:pt idx="22">
                  <c:v>2048.583333333338</c:v>
                </c:pt>
                <c:pt idx="23">
                  <c:v>2135.666666666662</c:v>
                </c:pt>
                <c:pt idx="24">
                  <c:v>2201.583333333338</c:v>
                </c:pt>
              </c:numCache>
            </c:numRef>
          </c:yVal>
          <c:smooth val="1"/>
          <c:extLst>
            <c:ext xmlns:c16="http://schemas.microsoft.com/office/drawing/2014/chart" uri="{C3380CC4-5D6E-409C-BE32-E72D297353CC}">
              <c16:uniqueId val="{00000006-DE93-4C36-9F19-152723FF9E74}"/>
            </c:ext>
          </c:extLst>
        </c:ser>
        <c:dLbls>
          <c:showLegendKey val="0"/>
          <c:showVal val="0"/>
          <c:showCatName val="0"/>
          <c:showSerName val="0"/>
          <c:showPercent val="0"/>
          <c:showBubbleSize val="0"/>
        </c:dLbls>
        <c:axId val="144355712"/>
        <c:axId val="144357632"/>
      </c:scatterChart>
      <c:valAx>
        <c:axId val="144355712"/>
        <c:scaling>
          <c:orientation val="minMax"/>
        </c:scaling>
        <c:delete val="0"/>
        <c:axPos val="b"/>
        <c:title>
          <c:tx>
            <c:rich>
              <a:bodyPr/>
              <a:lstStyle/>
              <a:p>
                <a:pPr>
                  <a:defRPr/>
                </a:pPr>
                <a:r>
                  <a:rPr lang="en-US" sz="1800" b="1" i="0" baseline="0"/>
                  <a:t>Time (min)</a:t>
                </a:r>
                <a:endParaRPr lang="he-IL" sz="1800" b="1" i="0" baseline="0"/>
              </a:p>
            </c:rich>
          </c:tx>
          <c:layout>
            <c:manualLayout>
              <c:xMode val="edge"/>
              <c:yMode val="edge"/>
              <c:x val="0.55263528336532997"/>
              <c:y val="0.87612751825094215"/>
            </c:manualLayout>
          </c:layout>
          <c:overlay val="0"/>
        </c:title>
        <c:numFmt formatCode="General" sourceLinked="1"/>
        <c:majorTickMark val="out"/>
        <c:minorTickMark val="none"/>
        <c:tickLblPos val="nextTo"/>
        <c:txPr>
          <a:bodyPr rot="0" vert="horz"/>
          <a:lstStyle/>
          <a:p>
            <a:pPr>
              <a:defRPr/>
            </a:pPr>
            <a:endParaRPr lang="en-US"/>
          </a:p>
        </c:txPr>
        <c:crossAx val="144357632"/>
        <c:crosses val="autoZero"/>
        <c:crossBetween val="midCat"/>
      </c:valAx>
      <c:valAx>
        <c:axId val="144357632"/>
        <c:scaling>
          <c:orientation val="minMax"/>
        </c:scaling>
        <c:delete val="0"/>
        <c:axPos val="l"/>
        <c:title>
          <c:tx>
            <c:rich>
              <a:bodyPr rot="-5400000" vert="horz"/>
              <a:lstStyle/>
              <a:p>
                <a:pPr>
                  <a:defRPr/>
                </a:pPr>
                <a:r>
                  <a:rPr lang="en-US" sz="1400" b="1" i="0" baseline="0" dirty="0"/>
                  <a:t>Thrombin-like activity (Fl, arbitrary units)     </a:t>
                </a:r>
                <a:endParaRPr lang="he-IL" sz="1400" b="1" i="0" baseline="0" dirty="0"/>
              </a:p>
            </c:rich>
          </c:tx>
          <c:overlay val="0"/>
        </c:title>
        <c:numFmt formatCode="General" sourceLinked="1"/>
        <c:majorTickMark val="out"/>
        <c:minorTickMark val="none"/>
        <c:tickLblPos val="nextTo"/>
        <c:crossAx val="144355712"/>
        <c:crosses val="autoZero"/>
        <c:crossBetween val="midCat"/>
      </c:valAx>
      <c:spPr>
        <a:noFill/>
      </c:spPr>
    </c:plotArea>
    <c:legend>
      <c:legendPos val="l"/>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overlay val="0"/>
    </c:legend>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AE9BC-81C4-44A6-BD57-F34C472D028F}" type="datetimeFigureOut">
              <a:rPr lang="he-IL" smtClean="0"/>
              <a:pPr/>
              <a:t>כ"ה/אב/תשע"ו</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EFCA18-3C27-4C81-857E-A5A20549F791}" type="slidenum">
              <a:rPr lang="he-IL" smtClean="0"/>
              <a:pPr/>
              <a:t>‹#›</a:t>
            </a:fld>
            <a:endParaRPr lang="he-IL"/>
          </a:p>
        </p:txBody>
      </p:sp>
    </p:spTree>
    <p:extLst>
      <p:ext uri="{BB962C8B-B14F-4D97-AF65-F5344CB8AC3E}">
        <p14:creationId xmlns:p14="http://schemas.microsoft.com/office/powerpoint/2010/main" val="18276348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Carboxylation" TargetMode="External"/><Relationship Id="rId13" Type="http://schemas.openxmlformats.org/officeDocument/2006/relationships/hyperlink" Target="http://www.uptodate.com.mgs-ariel.macam.ac.il/contents/image?imageKey=HEME/51595&amp;topicKey=HEME/1334&amp;rank=5~150&amp;source=see_link&amp;search=coumadin" TargetMode="External"/><Relationship Id="rId3" Type="http://schemas.openxmlformats.org/officeDocument/2006/relationships/hyperlink" Target="http://en.wikipedia.org/wiki/Blood_test" TargetMode="External"/><Relationship Id="rId7" Type="http://schemas.openxmlformats.org/officeDocument/2006/relationships/hyperlink" Target="http://en.wikipedia.org/wiki/Oxidation" TargetMode="External"/><Relationship Id="rId12" Type="http://schemas.openxmlformats.org/officeDocument/2006/relationships/hyperlink" Target="http://www.uptodate.com.mgs-ariel.macam.ac.il/contents/therapeutic-use-of-warfarin-and-other-vitamin-k-antagonists/abstract/1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Enzyme" TargetMode="External"/><Relationship Id="rId11" Type="http://schemas.openxmlformats.org/officeDocument/2006/relationships/hyperlink" Target="http://www.uptodate.com.mgs-ariel.macam.ac.il/contents/image?imageKey=HEME/50940&amp;topicKey=HEME/1334&amp;rank=5~150&amp;source=see_link&amp;search=coumadin" TargetMode="External"/><Relationship Id="rId5" Type="http://schemas.openxmlformats.org/officeDocument/2006/relationships/hyperlink" Target="http://en.wikipedia.org/wiki/Vitamin_K_epoxide_reductase" TargetMode="External"/><Relationship Id="rId10" Type="http://schemas.openxmlformats.org/officeDocument/2006/relationships/hyperlink" Target="http://en.wikipedia.org/wiki/Factor_VII" TargetMode="External"/><Relationship Id="rId4" Type="http://schemas.openxmlformats.org/officeDocument/2006/relationships/hyperlink" Target="http://en.wikipedia.org/wiki/Prothrombin_time" TargetMode="External"/><Relationship Id="rId9" Type="http://schemas.openxmlformats.org/officeDocument/2006/relationships/hyperlink" Target="http://en.wikipedia.org/wiki/Prothrombin"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Carboxylation" TargetMode="External"/><Relationship Id="rId13" Type="http://schemas.openxmlformats.org/officeDocument/2006/relationships/hyperlink" Target="http://www.uptodate.com.mgs-ariel.macam.ac.il/contents/image?imageKey=HEME/51595&amp;topicKey=HEME/1334&amp;rank=5~150&amp;source=see_link&amp;search=coumadin" TargetMode="External"/><Relationship Id="rId3" Type="http://schemas.openxmlformats.org/officeDocument/2006/relationships/hyperlink" Target="http://en.wikipedia.org/wiki/Blood_test" TargetMode="External"/><Relationship Id="rId7" Type="http://schemas.openxmlformats.org/officeDocument/2006/relationships/hyperlink" Target="http://en.wikipedia.org/wiki/Oxidation" TargetMode="External"/><Relationship Id="rId12" Type="http://schemas.openxmlformats.org/officeDocument/2006/relationships/hyperlink" Target="http://www.uptodate.com.mgs-ariel.macam.ac.il/contents/therapeutic-use-of-warfarin-and-other-vitamin-k-antagonists/abstract/11"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Enzyme" TargetMode="External"/><Relationship Id="rId11" Type="http://schemas.openxmlformats.org/officeDocument/2006/relationships/hyperlink" Target="http://www.uptodate.com.mgs-ariel.macam.ac.il/contents/image?imageKey=HEME/50940&amp;topicKey=HEME/1334&amp;rank=5~150&amp;source=see_link&amp;search=coumadin" TargetMode="External"/><Relationship Id="rId5" Type="http://schemas.openxmlformats.org/officeDocument/2006/relationships/hyperlink" Target="http://en.wikipedia.org/wiki/Vitamin_K_epoxide_reductase" TargetMode="External"/><Relationship Id="rId10" Type="http://schemas.openxmlformats.org/officeDocument/2006/relationships/hyperlink" Target="http://en.wikipedia.org/wiki/Factor_VII" TargetMode="External"/><Relationship Id="rId4" Type="http://schemas.openxmlformats.org/officeDocument/2006/relationships/hyperlink" Target="http://en.wikipedia.org/wiki/Prothrombin_time" TargetMode="External"/><Relationship Id="rId9" Type="http://schemas.openxmlformats.org/officeDocument/2006/relationships/hyperlink" Target="http://en.wikipedia.org/wiki/Prothrombi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Hemostasis" TargetMode="External"/><Relationship Id="rId3" Type="http://schemas.openxmlformats.org/officeDocument/2006/relationships/hyperlink" Target="http://en.wikipedia.org/wiki/G-proteins" TargetMode="External"/><Relationship Id="rId7" Type="http://schemas.openxmlformats.org/officeDocument/2006/relationships/hyperlink" Target="http://en.wikipedia.org/wiki/Platele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Gq_protein" TargetMode="External"/><Relationship Id="rId11" Type="http://schemas.openxmlformats.org/officeDocument/2006/relationships/hyperlink" Target="http://en.wikipedia.org/wiki/Atherosclerosis" TargetMode="External"/><Relationship Id="rId5" Type="http://schemas.openxmlformats.org/officeDocument/2006/relationships/hyperlink" Target="http://en.wikipedia.org/wiki/G12/G13" TargetMode="External"/><Relationship Id="rId10" Type="http://schemas.openxmlformats.org/officeDocument/2006/relationships/hyperlink" Target="http://en.wikipedia.org/wiki/Hypertrophy" TargetMode="External"/><Relationship Id="rId4" Type="http://schemas.openxmlformats.org/officeDocument/2006/relationships/hyperlink" Target="http://en.wikipedia.org/wiki/Gi_alpha_subunit" TargetMode="External"/><Relationship Id="rId9" Type="http://schemas.openxmlformats.org/officeDocument/2006/relationships/hyperlink" Target="http://en.wikipedia.org/wiki/Thrombosi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Hemostasis" TargetMode="External"/><Relationship Id="rId3" Type="http://schemas.openxmlformats.org/officeDocument/2006/relationships/hyperlink" Target="http://en.wikipedia.org/wiki/G-proteins" TargetMode="External"/><Relationship Id="rId7" Type="http://schemas.openxmlformats.org/officeDocument/2006/relationships/hyperlink" Target="http://en.wikipedia.org/wiki/Platele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Gq_protein" TargetMode="External"/><Relationship Id="rId11" Type="http://schemas.openxmlformats.org/officeDocument/2006/relationships/hyperlink" Target="http://en.wikipedia.org/wiki/Atherosclerosis" TargetMode="External"/><Relationship Id="rId5" Type="http://schemas.openxmlformats.org/officeDocument/2006/relationships/hyperlink" Target="http://en.wikipedia.org/wiki/G12/G13" TargetMode="External"/><Relationship Id="rId10" Type="http://schemas.openxmlformats.org/officeDocument/2006/relationships/hyperlink" Target="http://en.wikipedia.org/wiki/Hypertrophy" TargetMode="External"/><Relationship Id="rId4" Type="http://schemas.openxmlformats.org/officeDocument/2006/relationships/hyperlink" Target="http://en.wikipedia.org/wiki/Gi_alpha_subunit" TargetMode="External"/><Relationship Id="rId9" Type="http://schemas.openxmlformats.org/officeDocument/2006/relationships/hyperlink" Target="http://en.wikipedia.org/wiki/Thrombosi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Not only in the liver</a:t>
            </a:r>
            <a:endParaRPr lang="he-IL" sz="1200" kern="1200" baseline="0" dirty="0">
              <a:solidFill>
                <a:schemeClr val="tx1"/>
              </a:solidFill>
              <a:latin typeface="+mn-lt"/>
              <a:ea typeface="+mn-ea"/>
              <a:cs typeface="+mn-cs"/>
            </a:endParaRPr>
          </a:p>
          <a:p>
            <a:endParaRPr lang="en-US" dirty="0"/>
          </a:p>
          <a:p>
            <a:r>
              <a:rPr lang="he-IL" sz="1200" kern="1200" baseline="0" dirty="0">
                <a:solidFill>
                  <a:schemeClr val="tx1"/>
                </a:solidFill>
                <a:latin typeface="+mn-lt"/>
                <a:ea typeface="+mn-ea"/>
                <a:cs typeface="+mn-cs"/>
              </a:rPr>
              <a:t>קבוצה גדולה של סרין פרוטאזות הכוללת תרומבין, פלסמין, מאקטבי פלסמינוגן, טריפסין</a:t>
            </a:r>
          </a:p>
          <a:p>
            <a:r>
              <a:rPr lang="he-IL" sz="1200" kern="1200" baseline="0" dirty="0">
                <a:solidFill>
                  <a:schemeClr val="tx1"/>
                </a:solidFill>
                <a:latin typeface="+mn-lt"/>
                <a:ea typeface="+mn-ea"/>
                <a:cs typeface="+mn-cs"/>
              </a:rPr>
              <a:t>וקליקראין</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Serine is the amino acid at the enzyme active site</a:t>
            </a:r>
          </a:p>
          <a:p>
            <a:r>
              <a:rPr lang="en-US" sz="1200" kern="1200" baseline="0" dirty="0">
                <a:solidFill>
                  <a:schemeClr val="tx1"/>
                </a:solidFill>
                <a:latin typeface="+mn-lt"/>
                <a:ea typeface="+mn-ea"/>
                <a:cs typeface="+mn-cs"/>
              </a:rPr>
              <a:t>Cleave peptide bonds of </a:t>
            </a:r>
            <a:r>
              <a:rPr lang="en-US" sz="1200" kern="1200" baseline="0" dirty="0" err="1">
                <a:solidFill>
                  <a:schemeClr val="tx1"/>
                </a:solidFill>
                <a:latin typeface="+mn-lt"/>
                <a:ea typeface="+mn-ea"/>
                <a:cs typeface="+mn-cs"/>
              </a:rPr>
              <a:t>arginine</a:t>
            </a:r>
            <a:r>
              <a:rPr lang="en-US" sz="1200" kern="1200" baseline="0" dirty="0">
                <a:solidFill>
                  <a:schemeClr val="tx1"/>
                </a:solidFill>
                <a:latin typeface="+mn-lt"/>
                <a:ea typeface="+mn-ea"/>
                <a:cs typeface="+mn-cs"/>
              </a:rPr>
              <a:t>(+charge)  </a:t>
            </a:r>
            <a:endParaRPr lang="he-IL"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פרותרומבין איננו מופיע בכל חלקי המוח במידה שווה, ומבוטא במיוחד</a:t>
            </a:r>
          </a:p>
          <a:p>
            <a:r>
              <a:rPr lang="en-GB" sz="1200" kern="1200" baseline="0" dirty="0">
                <a:solidFill>
                  <a:schemeClr val="tx1"/>
                </a:solidFill>
                <a:latin typeface="+mn-lt"/>
                <a:ea typeface="+mn-ea"/>
                <a:cs typeface="+mn-cs"/>
              </a:rPr>
              <a:t>cerebellum </a:t>
            </a:r>
            <a:r>
              <a:rPr lang="he-IL" sz="1200" kern="1200" baseline="0" dirty="0">
                <a:solidFill>
                  <a:schemeClr val="tx1"/>
                </a:solidFill>
                <a:latin typeface="+mn-lt"/>
                <a:ea typeface="+mn-ea"/>
                <a:cs typeface="+mn-cs"/>
              </a:rPr>
              <a:t>ו ,</a:t>
            </a:r>
            <a:r>
              <a:rPr lang="en-GB" sz="1200" kern="1200" baseline="0" dirty="0">
                <a:solidFill>
                  <a:schemeClr val="tx1"/>
                </a:solidFill>
                <a:latin typeface="+mn-lt"/>
                <a:ea typeface="+mn-ea"/>
                <a:cs typeface="+mn-cs"/>
              </a:rPr>
              <a:t>hippocampus ,hypothalamus ,basal ganglia ,thalamus ,cortex ,olfactory bulb </a:t>
            </a:r>
            <a:r>
              <a:rPr lang="he-IL" sz="1200" kern="1200" baseline="0" dirty="0">
                <a:solidFill>
                  <a:schemeClr val="tx1"/>
                </a:solidFill>
                <a:latin typeface="+mn-lt"/>
                <a:ea typeface="+mn-ea"/>
                <a:cs typeface="+mn-cs"/>
              </a:rPr>
              <a:t>ב</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תרומבין מווסת פעילות תאים המשתייכים למערכת עצבים המרכזית:</a:t>
            </a:r>
          </a:p>
          <a:p>
            <a:r>
              <a:rPr lang="he-IL" sz="1200" kern="1200" baseline="0" dirty="0">
                <a:solidFill>
                  <a:schemeClr val="tx1"/>
                </a:solidFill>
                <a:latin typeface="+mn-lt"/>
                <a:ea typeface="+mn-ea"/>
                <a:cs typeface="+mn-cs"/>
              </a:rPr>
              <a:t>.( • מעכב צמיחת נוירונים ( 16</a:t>
            </a:r>
          </a:p>
          <a:p>
            <a:r>
              <a:rPr lang="he-IL" sz="1200" kern="1200" baseline="0" dirty="0">
                <a:solidFill>
                  <a:schemeClr val="tx1"/>
                </a:solidFill>
                <a:latin typeface="+mn-lt"/>
                <a:ea typeface="+mn-ea"/>
                <a:cs typeface="+mn-cs"/>
              </a:rPr>
              <a:t>.( • משנה את מורפולוגית אסטרוציטים למורפולוגיה אפיתליאלית ( 17</a:t>
            </a:r>
          </a:p>
          <a:p>
            <a:r>
              <a:rPr lang="he-IL" sz="1200" kern="1200" baseline="0" dirty="0">
                <a:solidFill>
                  <a:schemeClr val="tx1"/>
                </a:solidFill>
                <a:latin typeface="+mn-lt"/>
                <a:ea typeface="+mn-ea"/>
                <a:cs typeface="+mn-cs"/>
              </a:rPr>
              <a:t>.( • מיטוגני לאסטרוציטים ( 18</a:t>
            </a:r>
          </a:p>
          <a:p>
            <a:r>
              <a:rPr lang="he-IL" sz="1200" kern="1200" baseline="0" dirty="0">
                <a:solidFill>
                  <a:schemeClr val="tx1"/>
                </a:solidFill>
                <a:latin typeface="+mn-lt"/>
                <a:ea typeface="+mn-ea"/>
                <a:cs typeface="+mn-cs"/>
              </a:rPr>
              <a:t>20 ) בתרביות אסטרוציטים. ) 19 ) ואנדותלין 1 ) </a:t>
            </a:r>
            <a:r>
              <a:rPr lang="en-GB" sz="1200" kern="1200" baseline="0" dirty="0">
                <a:solidFill>
                  <a:schemeClr val="tx1"/>
                </a:solidFill>
                <a:latin typeface="+mn-lt"/>
                <a:ea typeface="+mn-ea"/>
                <a:cs typeface="+mn-cs"/>
              </a:rPr>
              <a:t>NGF • </a:t>
            </a:r>
            <a:r>
              <a:rPr lang="he-IL" sz="1200" kern="1200" baseline="0" dirty="0">
                <a:solidFill>
                  <a:schemeClr val="tx1"/>
                </a:solidFill>
                <a:latin typeface="+mn-lt"/>
                <a:ea typeface="+mn-ea"/>
                <a:cs typeface="+mn-cs"/>
              </a:rPr>
              <a:t>משרה סינתזה ויצירת</a:t>
            </a:r>
          </a:p>
          <a:p>
            <a:r>
              <a:rPr lang="he-IL" sz="1200" kern="1200" baseline="0" dirty="0">
                <a:solidFill>
                  <a:schemeClr val="tx1"/>
                </a:solidFill>
                <a:latin typeface="+mn-lt"/>
                <a:ea typeface="+mn-ea"/>
                <a:cs typeface="+mn-cs"/>
              </a:rPr>
              <a:t>.( • פקטור הכרחי בעיצוב קשרים סינפטיים במודל עצב- שריר ( 21</a:t>
            </a:r>
          </a:p>
          <a:p>
            <a:r>
              <a:rPr lang="he-IL" sz="1200" kern="1200" baseline="0" dirty="0">
                <a:solidFill>
                  <a:schemeClr val="tx1"/>
                </a:solidFill>
                <a:latin typeface="+mn-lt"/>
                <a:ea typeface="+mn-ea"/>
                <a:cs typeface="+mn-cs"/>
              </a:rPr>
              <a:t>.( בתרביות תאי גליובלסטומה ( 22 </a:t>
            </a:r>
            <a:r>
              <a:rPr lang="el-GR" sz="1200" kern="1200" baseline="0" dirty="0">
                <a:solidFill>
                  <a:schemeClr val="tx1"/>
                </a:solidFill>
                <a:latin typeface="+mn-lt"/>
                <a:ea typeface="+mn-ea"/>
                <a:cs typeface="+mn-cs"/>
              </a:rPr>
              <a:t>β </a:t>
            </a:r>
            <a:r>
              <a:rPr lang="en-GB" sz="1200" kern="1200" baseline="0" dirty="0" err="1">
                <a:solidFill>
                  <a:schemeClr val="tx1"/>
                </a:solidFill>
                <a:latin typeface="+mn-lt"/>
                <a:ea typeface="+mn-ea"/>
                <a:cs typeface="+mn-cs"/>
              </a:rPr>
              <a:t>amyloid</a:t>
            </a:r>
            <a:r>
              <a:rPr lang="en-GB" sz="1200" kern="1200" baseline="0" dirty="0">
                <a:solidFill>
                  <a:schemeClr val="tx1"/>
                </a:solidFill>
                <a:latin typeface="+mn-lt"/>
                <a:ea typeface="+mn-ea"/>
                <a:cs typeface="+mn-cs"/>
              </a:rPr>
              <a:t> precursor protein (APP) • </a:t>
            </a:r>
            <a:r>
              <a:rPr lang="he-IL" sz="1200" kern="1200" baseline="0" dirty="0">
                <a:solidFill>
                  <a:schemeClr val="tx1"/>
                </a:solidFill>
                <a:latin typeface="+mn-lt"/>
                <a:ea typeface="+mn-ea"/>
                <a:cs typeface="+mn-cs"/>
              </a:rPr>
              <a:t>משרה סינתזה של</a:t>
            </a:r>
          </a:p>
          <a:p>
            <a:endParaRPr lang="he-IL" sz="1200" kern="1200" baseline="0" dirty="0">
              <a:solidFill>
                <a:schemeClr val="tx1"/>
              </a:solidFill>
              <a:latin typeface="+mn-lt"/>
              <a:ea typeface="+mn-ea"/>
              <a:cs typeface="+mn-cs"/>
            </a:endParaRP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תרומבין הינו בעל השפעה מגינה או מזיקה על תאי מע"מ וזאת בהתאם לריכוזו וזמן חשיפת הרקמה</a:t>
            </a:r>
          </a:p>
          <a:p>
            <a:r>
              <a:rPr lang="he-IL" sz="1200" kern="1200" baseline="0" dirty="0">
                <a:solidFill>
                  <a:schemeClr val="tx1"/>
                </a:solidFill>
                <a:latin typeface="+mn-lt"/>
                <a:ea typeface="+mn-ea"/>
                <a:cs typeface="+mn-cs"/>
              </a:rPr>
              <a:t>28 ). ריכוזים גבוהים (ננומולר) של תרומבין גורמים למות נוירונים ואסטרוציטים במנגנון של , אליו ( 27</a:t>
            </a:r>
          </a:p>
          <a:p>
            <a:r>
              <a:rPr lang="he-IL" sz="1200" kern="1200" baseline="0" dirty="0">
                <a:solidFill>
                  <a:schemeClr val="tx1"/>
                </a:solidFill>
                <a:latin typeface="+mn-lt"/>
                <a:ea typeface="+mn-ea"/>
                <a:cs typeface="+mn-cs"/>
              </a:rPr>
              <a:t>אפופטוזיס ( 29 ) וכן לעיכוב רגנרציה של נוירונים ( 30 ). לעומת זאת ריכוזים נמוכים יותר (פיקומולר)</a:t>
            </a:r>
          </a:p>
          <a:p>
            <a:r>
              <a:rPr lang="he-IL" sz="1200" kern="1200" baseline="0" dirty="0">
                <a:solidFill>
                  <a:schemeClr val="tx1"/>
                </a:solidFill>
                <a:latin typeface="+mn-lt"/>
                <a:ea typeface="+mn-ea"/>
                <a:cs typeface="+mn-cs"/>
              </a:rPr>
              <a:t>מגינים על נוירונים ואסטרוציטים מההיפוקמפוס בפני מצבי דחק כגון: עקה חימצונית, היפוגליקמיה</a:t>
            </a:r>
          </a:p>
          <a:p>
            <a:r>
              <a:rPr lang="he-IL" sz="1200" kern="1200" baseline="0" dirty="0">
                <a:solidFill>
                  <a:schemeClr val="tx1"/>
                </a:solidFill>
                <a:latin typeface="+mn-lt"/>
                <a:ea typeface="+mn-ea"/>
                <a:cs typeface="+mn-cs"/>
              </a:rPr>
              <a:t>ורעילות של חלבון עמילואיד בתא ( 31 ). הזלפת תרומבין ישירות למוח גרמה להתכווצויות אפילפטיות (</a:t>
            </a:r>
          </a:p>
          <a:p>
            <a:r>
              <a:rPr lang="he-IL" sz="1200" kern="1200" baseline="0" dirty="0">
                <a:solidFill>
                  <a:schemeClr val="tx1"/>
                </a:solidFill>
                <a:latin typeface="+mn-lt"/>
                <a:ea typeface="+mn-ea"/>
                <a:cs typeface="+mn-cs"/>
              </a:rPr>
              <a:t>32 ), נצפו נזקים כגון גליוזיס והיווצרות צלקת ( 33 ) וכן ניסויים במודלים אנימליים מצביעים על</a:t>
            </a:r>
          </a:p>
          <a:p>
            <a:r>
              <a:rPr lang="he-IL" sz="1200" kern="1200" baseline="0" dirty="0">
                <a:solidFill>
                  <a:schemeClr val="tx1"/>
                </a:solidFill>
                <a:latin typeface="+mn-lt"/>
                <a:ea typeface="+mn-ea"/>
                <a:cs typeface="+mn-cs"/>
              </a:rPr>
              <a:t>.( חשיבותו של תרומבין בהיווצרות בצקת ונזק לאחר דימום תוך מוחי ( 34</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תפקיד בעת התפתחות מערכת העצבים</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מעורבות תרומבין בתהליך הדלקת: תרומבין מרחיב כלי דם וגורם להגברת חדירותם ( 67 ), כימוטקטי למונוציטים ( 68 ), פועל כגורם</a:t>
            </a:r>
          </a:p>
          <a:p>
            <a:r>
              <a:rPr lang="he-IL" sz="1200" kern="1200" baseline="0" dirty="0">
                <a:solidFill>
                  <a:schemeClr val="tx1"/>
                </a:solidFill>
                <a:latin typeface="+mn-lt"/>
                <a:ea typeface="+mn-ea"/>
                <a:cs typeface="+mn-cs"/>
              </a:rPr>
              <a:t>על מקרופאג'ים ( 69 ), משרה ייצור מוגבר של אינטרלוקין 1 ממקרופאג'ים </a:t>
            </a:r>
            <a:r>
              <a:rPr lang="en-GB" sz="1200" kern="1200" baseline="0" dirty="0">
                <a:solidFill>
                  <a:schemeClr val="tx1"/>
                </a:solidFill>
                <a:latin typeface="+mn-lt"/>
                <a:ea typeface="+mn-ea"/>
                <a:cs typeface="+mn-cs"/>
              </a:rPr>
              <a:t>growth factor </a:t>
            </a:r>
            <a:r>
              <a:rPr lang="he-IL" sz="1200" kern="1200" baseline="0" dirty="0">
                <a:solidFill>
                  <a:schemeClr val="tx1"/>
                </a:solidFill>
                <a:latin typeface="+mn-lt"/>
                <a:ea typeface="+mn-ea"/>
                <a:cs typeface="+mn-cs"/>
              </a:rPr>
              <a:t>גדילה</a:t>
            </a:r>
          </a:p>
          <a:p>
            <a:r>
              <a:rPr lang="he-IL" sz="1200" kern="1200" baseline="0" dirty="0">
                <a:solidFill>
                  <a:schemeClr val="tx1"/>
                </a:solidFill>
                <a:latin typeface="+mn-lt"/>
                <a:ea typeface="+mn-ea"/>
                <a:cs typeface="+mn-cs"/>
              </a:rPr>
              <a:t>על גבי תאי אנדותל, דבר </a:t>
            </a:r>
            <a:r>
              <a:rPr lang="en-GB" sz="1200" kern="1200" baseline="0" dirty="0">
                <a:solidFill>
                  <a:schemeClr val="tx1"/>
                </a:solidFill>
                <a:latin typeface="+mn-lt"/>
                <a:ea typeface="+mn-ea"/>
                <a:cs typeface="+mn-cs"/>
              </a:rPr>
              <a:t>P </a:t>
            </a:r>
            <a:r>
              <a:rPr lang="en-GB" sz="1200" kern="1200" baseline="0" dirty="0" err="1">
                <a:solidFill>
                  <a:schemeClr val="tx1"/>
                </a:solidFill>
                <a:latin typeface="+mn-lt"/>
                <a:ea typeface="+mn-ea"/>
                <a:cs typeface="+mn-cs"/>
              </a:rPr>
              <a:t>selectin</a:t>
            </a:r>
            <a:r>
              <a:rPr lang="en-GB" sz="1200" kern="1200" baseline="0" dirty="0">
                <a:solidFill>
                  <a:schemeClr val="tx1"/>
                </a:solidFill>
                <a:latin typeface="+mn-lt"/>
                <a:ea typeface="+mn-ea"/>
                <a:cs typeface="+mn-cs"/>
              </a:rPr>
              <a:t> </a:t>
            </a:r>
            <a:r>
              <a:rPr lang="he-IL" sz="1200" kern="1200" baseline="0" dirty="0">
                <a:solidFill>
                  <a:schemeClr val="tx1"/>
                </a:solidFill>
                <a:latin typeface="+mn-lt"/>
                <a:ea typeface="+mn-ea"/>
                <a:cs typeface="+mn-cs"/>
              </a:rPr>
              <a:t>מאוקטבים ( 70 ), גורם לביטוי מוגבר של מולקולת האדהזיה</a:t>
            </a:r>
          </a:p>
          <a:p>
            <a:r>
              <a:rPr lang="en-GB" sz="1200" kern="1200" baseline="0" dirty="0">
                <a:solidFill>
                  <a:schemeClr val="tx1"/>
                </a:solidFill>
                <a:latin typeface="+mn-lt"/>
                <a:ea typeface="+mn-ea"/>
                <a:cs typeface="+mn-cs"/>
              </a:rPr>
              <a:t>T </a:t>
            </a:r>
            <a:r>
              <a:rPr lang="he-IL" sz="1200" kern="1200" baseline="0" dirty="0">
                <a:solidFill>
                  <a:schemeClr val="tx1"/>
                </a:solidFill>
                <a:latin typeface="+mn-lt"/>
                <a:ea typeface="+mn-ea"/>
                <a:cs typeface="+mn-cs"/>
              </a:rPr>
              <a:t>המאפשר הדבקות טובה של נויטרופילים ( 71 ), גורם לשפעול תאי מיקרוגליה ( 72 ), אקטיבציה של תאי</a:t>
            </a:r>
          </a:p>
          <a:p>
            <a:r>
              <a:rPr lang="he-IL" sz="1200" kern="1200" baseline="0" dirty="0">
                <a:solidFill>
                  <a:schemeClr val="tx1"/>
                </a:solidFill>
                <a:latin typeface="+mn-lt"/>
                <a:ea typeface="+mn-ea"/>
                <a:cs typeface="+mn-cs"/>
              </a:rPr>
              <a:t>.( 74 ) ודה-גרנולציה של תאי מסט ( 7</a:t>
            </a:r>
          </a:p>
        </p:txBody>
      </p:sp>
      <p:sp>
        <p:nvSpPr>
          <p:cNvPr id="4" name="Slide Number Placeholder 3"/>
          <p:cNvSpPr>
            <a:spLocks noGrp="1"/>
          </p:cNvSpPr>
          <p:nvPr>
            <p:ph type="sldNum" sz="quarter" idx="10"/>
          </p:nvPr>
        </p:nvSpPr>
        <p:spPr/>
        <p:txBody>
          <a:bodyPr/>
          <a:lstStyle/>
          <a:p>
            <a:fld id="{49EFCA18-3C27-4C81-857E-A5A20549F791}" type="slidenum">
              <a:rPr lang="he-IL" smtClean="0"/>
              <a:pPr/>
              <a:t>2</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PAR-1 modulation affect cell survival and cell  function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PAR1 activation by independent proteases</a:t>
            </a:r>
            <a:br>
              <a:rPr lang="en-US" sz="1200" b="1" dirty="0">
                <a:solidFill>
                  <a:schemeClr val="tx1"/>
                </a:solidFill>
              </a:rPr>
            </a:br>
            <a:r>
              <a:rPr lang="en-US" sz="1200" b="1" dirty="0">
                <a:solidFill>
                  <a:schemeClr val="tx1"/>
                </a:solidFill>
              </a:rPr>
              <a:t> PAR-1 physiological/</a:t>
            </a:r>
            <a:r>
              <a:rPr lang="en-US" sz="1200" b="1" dirty="0" err="1">
                <a:solidFill>
                  <a:schemeClr val="tx1"/>
                </a:solidFill>
              </a:rPr>
              <a:t>pathophysiological</a:t>
            </a:r>
            <a:r>
              <a:rPr lang="en-US" sz="1200" b="1" dirty="0">
                <a:solidFill>
                  <a:schemeClr val="tx1"/>
                </a:solidFill>
              </a:rPr>
              <a:t> role</a:t>
            </a:r>
            <a:endParaRPr lang="he-IL" dirty="0"/>
          </a:p>
          <a:p>
            <a:pPr algn="l" rtl="0"/>
            <a:endParaRPr lang="en-US" sz="1200" kern="1200" baseline="0" dirty="0">
              <a:solidFill>
                <a:schemeClr val="tx1"/>
              </a:solidFill>
              <a:latin typeface="+mn-lt"/>
              <a:ea typeface="+mn-ea"/>
              <a:cs typeface="+mn-cs"/>
            </a:endParaRPr>
          </a:p>
          <a:p>
            <a:pPr algn="l" rtl="0"/>
            <a:endParaRPr lang="en-US" sz="1200" kern="1200" baseline="0" dirty="0">
              <a:solidFill>
                <a:schemeClr val="tx1"/>
              </a:solidFill>
              <a:latin typeface="+mn-lt"/>
              <a:ea typeface="+mn-ea"/>
              <a:cs typeface="+mn-cs"/>
            </a:endParaRPr>
          </a:p>
          <a:p>
            <a:pPr algn="l" rtl="0"/>
            <a:r>
              <a:rPr lang="en-US" sz="1200" kern="1200" baseline="0" dirty="0">
                <a:solidFill>
                  <a:schemeClr val="tx1"/>
                </a:solidFill>
                <a:latin typeface="+mn-lt"/>
                <a:ea typeface="+mn-ea"/>
                <a:cs typeface="+mn-cs"/>
              </a:rPr>
              <a:t>PAR-1 on </a:t>
            </a:r>
            <a:r>
              <a:rPr lang="en-US" sz="1200" kern="1200" baseline="0" dirty="0" err="1">
                <a:solidFill>
                  <a:schemeClr val="tx1"/>
                </a:solidFill>
                <a:latin typeface="+mn-lt"/>
                <a:ea typeface="+mn-ea"/>
                <a:cs typeface="+mn-cs"/>
              </a:rPr>
              <a:t>glia</a:t>
            </a:r>
            <a:r>
              <a:rPr lang="en-US" sz="1200" kern="1200" baseline="0" dirty="0">
                <a:solidFill>
                  <a:schemeClr val="tx1"/>
                </a:solidFill>
                <a:latin typeface="+mn-lt"/>
                <a:ea typeface="+mn-ea"/>
                <a:cs typeface="+mn-cs"/>
              </a:rPr>
              <a:t> at the synapse and its activation induces long-term </a:t>
            </a:r>
            <a:r>
              <a:rPr lang="en-US" sz="1200" kern="1200" baseline="0" dirty="0" err="1">
                <a:solidFill>
                  <a:schemeClr val="tx1"/>
                </a:solidFill>
                <a:latin typeface="+mn-lt"/>
                <a:ea typeface="+mn-ea"/>
                <a:cs typeface="+mn-cs"/>
              </a:rPr>
              <a:t>potentiation</a:t>
            </a:r>
            <a:r>
              <a:rPr lang="en-US" sz="1200" kern="1200" baseline="0" dirty="0">
                <a:solidFill>
                  <a:schemeClr val="tx1"/>
                </a:solidFill>
                <a:latin typeface="+mn-lt"/>
                <a:ea typeface="+mn-ea"/>
                <a:cs typeface="+mn-cs"/>
              </a:rPr>
              <a:t> and facilitates epileptic seizures in rat </a:t>
            </a:r>
            <a:r>
              <a:rPr lang="en-US" sz="1200" kern="1200" baseline="0" dirty="0" err="1">
                <a:solidFill>
                  <a:schemeClr val="tx1"/>
                </a:solidFill>
                <a:latin typeface="+mn-lt"/>
                <a:ea typeface="+mn-ea"/>
                <a:cs typeface="+mn-cs"/>
              </a:rPr>
              <a:t>hippocampal</a:t>
            </a:r>
            <a:r>
              <a:rPr lang="en-US" sz="1200" kern="1200" baseline="0" dirty="0">
                <a:solidFill>
                  <a:schemeClr val="tx1"/>
                </a:solidFill>
                <a:latin typeface="+mn-lt"/>
                <a:ea typeface="+mn-ea"/>
                <a:cs typeface="+mn-cs"/>
              </a:rPr>
              <a:t> slices</a:t>
            </a:r>
          </a:p>
          <a:p>
            <a:pPr algn="l" rtl="0"/>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Multiple sclerosis (MS) is a chronic inflammatory </a:t>
            </a:r>
            <a:r>
              <a:rPr lang="en-US" sz="1200" kern="1200" baseline="0" dirty="0" err="1">
                <a:solidFill>
                  <a:schemeClr val="tx1"/>
                </a:solidFill>
                <a:latin typeface="+mn-lt"/>
                <a:ea typeface="+mn-ea"/>
                <a:cs typeface="+mn-cs"/>
              </a:rPr>
              <a:t>demyelinating</a:t>
            </a:r>
            <a:r>
              <a:rPr lang="en-US" sz="1200" kern="1200" baseline="0" dirty="0">
                <a:solidFill>
                  <a:schemeClr val="tx1"/>
                </a:solidFill>
                <a:latin typeface="+mn-lt"/>
                <a:ea typeface="+mn-ea"/>
                <a:cs typeface="+mn-cs"/>
              </a:rPr>
              <a:t> disease of the human CNS. </a:t>
            </a:r>
            <a:endParaRPr lang="he-IL" sz="1200" kern="1200" baseline="0" dirty="0">
              <a:solidFill>
                <a:schemeClr val="tx1"/>
              </a:solidFill>
              <a:latin typeface="+mn-lt"/>
              <a:ea typeface="+mn-ea"/>
              <a:cs typeface="+mn-cs"/>
            </a:endParaRPr>
          </a:p>
          <a:p>
            <a:pPr lvl="1">
              <a:buFont typeface="Arial" pitchFamily="34" charset="0"/>
              <a:buChar char="•"/>
            </a:pPr>
            <a:r>
              <a:rPr lang="en-GB" sz="1200" kern="1200" baseline="0" dirty="0">
                <a:solidFill>
                  <a:schemeClr val="tx1"/>
                </a:solidFill>
                <a:latin typeface="+mn-lt"/>
                <a:ea typeface="+mn-ea"/>
                <a:cs typeface="+mn-cs"/>
              </a:rPr>
              <a:t>,III - </a:t>
            </a:r>
            <a:r>
              <a:rPr lang="he-IL" sz="1200" kern="1200" baseline="0" dirty="0">
                <a:solidFill>
                  <a:schemeClr val="tx1"/>
                </a:solidFill>
                <a:latin typeface="+mn-lt"/>
                <a:ea typeface="+mn-ea"/>
                <a:cs typeface="+mn-cs"/>
              </a:rPr>
              <a:t>נמדדו רמות גבוהות של הקומפלקסים תרומבין-אנטיתרומבין בדמן של חיות מודל מצב פרוקואגולנטי ( 97 ). טיפולים בנוגדי קרישה (כדוגמת הפרין המגביר את עיכוב התרומבין.( ובטרוקסובין אשר מוריד את רמת הפיברינוגן בפלסמה) הפחיתו את חומרת המחלה</a:t>
            </a: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err="1">
                <a:solidFill>
                  <a:schemeClr val="tx1"/>
                </a:solidFill>
                <a:latin typeface="+mn-lt"/>
                <a:ea typeface="+mn-ea"/>
                <a:cs typeface="+mn-cs"/>
              </a:rPr>
              <a:t>Antiphospholipid</a:t>
            </a:r>
            <a:r>
              <a:rPr lang="en-US" sz="1200" kern="1200" baseline="0" dirty="0">
                <a:solidFill>
                  <a:schemeClr val="tx1"/>
                </a:solidFill>
                <a:latin typeface="+mn-lt"/>
                <a:ea typeface="+mn-ea"/>
                <a:cs typeface="+mn-cs"/>
              </a:rPr>
              <a:t> syndrome (APS):</a:t>
            </a:r>
          </a:p>
          <a:p>
            <a:r>
              <a:rPr lang="en-US" sz="1200" kern="1200" baseline="0" dirty="0" err="1">
                <a:solidFill>
                  <a:schemeClr val="tx1"/>
                </a:solidFill>
                <a:latin typeface="+mn-lt"/>
                <a:ea typeface="+mn-ea"/>
                <a:cs typeface="+mn-cs"/>
              </a:rPr>
              <a:t>Antiphospholipid</a:t>
            </a:r>
            <a:r>
              <a:rPr lang="en-US" sz="1200" kern="1200" baseline="0" dirty="0">
                <a:solidFill>
                  <a:schemeClr val="tx1"/>
                </a:solidFill>
                <a:latin typeface="+mn-lt"/>
                <a:ea typeface="+mn-ea"/>
                <a:cs typeface="+mn-cs"/>
              </a:rPr>
              <a:t> antibodies (APLA) are </a:t>
            </a:r>
            <a:r>
              <a:rPr lang="en-US" sz="1200" kern="1200" baseline="0" dirty="0" err="1">
                <a:solidFill>
                  <a:schemeClr val="tx1"/>
                </a:solidFill>
                <a:latin typeface="+mn-lt"/>
                <a:ea typeface="+mn-ea"/>
                <a:cs typeface="+mn-cs"/>
              </a:rPr>
              <a:t>autoantibodies</a:t>
            </a:r>
            <a:r>
              <a:rPr lang="en-US" sz="1200" kern="1200" baseline="0" dirty="0">
                <a:solidFill>
                  <a:schemeClr val="tx1"/>
                </a:solidFill>
                <a:latin typeface="+mn-lt"/>
                <a:ea typeface="+mn-ea"/>
                <a:cs typeface="+mn-cs"/>
              </a:rPr>
              <a:t> that bind </a:t>
            </a:r>
            <a:r>
              <a:rPr lang="en-US" sz="1200" kern="1200" baseline="0" dirty="0" err="1">
                <a:solidFill>
                  <a:schemeClr val="tx1"/>
                </a:solidFill>
                <a:latin typeface="+mn-lt"/>
                <a:ea typeface="+mn-ea"/>
                <a:cs typeface="+mn-cs"/>
              </a:rPr>
              <a:t>phospholipid</a:t>
            </a:r>
            <a:r>
              <a:rPr lang="en-US" sz="1200" kern="1200" baseline="0" dirty="0">
                <a:solidFill>
                  <a:schemeClr val="tx1"/>
                </a:solidFill>
                <a:latin typeface="+mn-lt"/>
                <a:ea typeface="+mn-ea"/>
                <a:cs typeface="+mn-cs"/>
              </a:rPr>
              <a:t> directly or</a:t>
            </a:r>
          </a:p>
          <a:p>
            <a:r>
              <a:rPr lang="en-US" sz="1200" kern="1200" baseline="0" dirty="0" err="1">
                <a:solidFill>
                  <a:schemeClr val="tx1"/>
                </a:solidFill>
                <a:latin typeface="+mn-lt"/>
                <a:ea typeface="+mn-ea"/>
                <a:cs typeface="+mn-cs"/>
              </a:rPr>
              <a:t>phospholipid</a:t>
            </a:r>
            <a:r>
              <a:rPr lang="en-US" sz="1200" kern="1200" baseline="0" dirty="0">
                <a:solidFill>
                  <a:schemeClr val="tx1"/>
                </a:solidFill>
                <a:latin typeface="+mn-lt"/>
                <a:ea typeface="+mn-ea"/>
                <a:cs typeface="+mn-cs"/>
              </a:rPr>
              <a:t> in combination with specific cofactor protein. APS is characterized by a high</a:t>
            </a:r>
          </a:p>
          <a:p>
            <a:r>
              <a:rPr lang="en-US" sz="1200" kern="1200" baseline="0" dirty="0">
                <a:solidFill>
                  <a:schemeClr val="tx1"/>
                </a:solidFill>
                <a:latin typeface="+mn-lt"/>
                <a:ea typeface="+mn-ea"/>
                <a:cs typeface="+mn-cs"/>
              </a:rPr>
              <a:t>titer of APLA, thrombosis events and neurological disorders. Systemic lupus </a:t>
            </a:r>
            <a:r>
              <a:rPr lang="en-US" sz="1200" kern="1200" baseline="0" dirty="0" err="1">
                <a:solidFill>
                  <a:schemeClr val="tx1"/>
                </a:solidFill>
                <a:latin typeface="+mn-lt"/>
                <a:ea typeface="+mn-ea"/>
                <a:cs typeface="+mn-cs"/>
              </a:rPr>
              <a:t>erythematosus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(SLE) is a prototypic autoimmune disease characterized clinically by multisystem organ</a:t>
            </a:r>
          </a:p>
          <a:p>
            <a:r>
              <a:rPr lang="en-US" sz="1200" kern="1200" baseline="0" dirty="0">
                <a:solidFill>
                  <a:schemeClr val="tx1"/>
                </a:solidFill>
                <a:latin typeface="+mn-lt"/>
                <a:ea typeface="+mn-ea"/>
                <a:cs typeface="+mn-cs"/>
              </a:rPr>
              <a:t>involvement including hematological disorders and neuropsychiatric manifestations and</a:t>
            </a:r>
          </a:p>
          <a:p>
            <a:r>
              <a:rPr lang="en-US" sz="1200" kern="1200" baseline="0" dirty="0">
                <a:solidFill>
                  <a:schemeClr val="tx1"/>
                </a:solidFill>
                <a:latin typeface="+mn-lt"/>
                <a:ea typeface="+mn-ea"/>
                <a:cs typeface="+mn-cs"/>
              </a:rPr>
              <a:t>immunologically by production of antinuclear antibodies and APLA</a:t>
            </a:r>
            <a:endParaRPr lang="he-IL" dirty="0"/>
          </a:p>
          <a:p>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11</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12</a:t>
            </a:fld>
            <a:endParaRPr lang="he-IL"/>
          </a:p>
        </p:txBody>
      </p:sp>
    </p:spTree>
    <p:extLst>
      <p:ext uri="{BB962C8B-B14F-4D97-AF65-F5344CB8AC3E}">
        <p14:creationId xmlns:p14="http://schemas.microsoft.com/office/powerpoint/2010/main" val="97792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chemeClr val="tx1"/>
                </a:solidFill>
              </a:rPr>
              <a:t>PAR1 activation by independent proteases</a:t>
            </a:r>
            <a:br>
              <a:rPr lang="en-US" sz="1200" b="1" dirty="0">
                <a:solidFill>
                  <a:schemeClr val="tx1"/>
                </a:solidFill>
              </a:rPr>
            </a:br>
            <a:r>
              <a:rPr lang="en-US" sz="1200" b="1" dirty="0">
                <a:solidFill>
                  <a:schemeClr val="tx1"/>
                </a:solidFill>
              </a:rPr>
              <a:t> PAR-1 physiological/</a:t>
            </a:r>
            <a:r>
              <a:rPr lang="en-US" sz="1200" b="1" dirty="0" err="1">
                <a:solidFill>
                  <a:schemeClr val="tx1"/>
                </a:solidFill>
              </a:rPr>
              <a:t>pathophysiological</a:t>
            </a:r>
            <a:r>
              <a:rPr lang="en-US" sz="1200" b="1" dirty="0">
                <a:solidFill>
                  <a:schemeClr val="tx1"/>
                </a:solidFill>
              </a:rPr>
              <a:t> role</a:t>
            </a:r>
            <a:endParaRPr lang="he-IL" sz="1200" b="1" dirty="0">
              <a:solidFill>
                <a:schemeClr val="tx1"/>
              </a:solidFill>
            </a:endParaRPr>
          </a:p>
          <a:p>
            <a:endParaRPr lang="he-IL" sz="1200" b="1" dirty="0">
              <a:solidFill>
                <a:schemeClr val="tx1"/>
              </a:solidFill>
            </a:endParaRPr>
          </a:p>
          <a:p>
            <a:r>
              <a:rPr lang="en-US" sz="1200" dirty="0"/>
              <a:t>compounds are highly specific to certain proteases but may not affect all proteases that activate PAR-1</a:t>
            </a:r>
          </a:p>
          <a:p>
            <a:endParaRPr lang="en-US" sz="1200" dirty="0"/>
          </a:p>
          <a:p>
            <a:pPr>
              <a:buFont typeface="Arial" pitchFamily="34" charset="0"/>
              <a:buChar char="•"/>
            </a:pPr>
            <a:r>
              <a:rPr lang="en-GB" sz="1200" kern="1200" baseline="0" dirty="0">
                <a:solidFill>
                  <a:schemeClr val="tx1"/>
                </a:solidFill>
                <a:latin typeface="+mn-lt"/>
                <a:ea typeface="+mn-ea"/>
                <a:cs typeface="+mn-cs"/>
              </a:rPr>
              <a:t>,protease </a:t>
            </a:r>
            <a:r>
              <a:rPr lang="en-GB" sz="1200" kern="1200" baseline="0" dirty="0" err="1">
                <a:solidFill>
                  <a:schemeClr val="tx1"/>
                </a:solidFill>
                <a:latin typeface="+mn-lt"/>
                <a:ea typeface="+mn-ea"/>
                <a:cs typeface="+mn-cs"/>
              </a:rPr>
              <a:t>nexin</a:t>
            </a:r>
            <a:r>
              <a:rPr lang="en-GB" sz="1200" kern="1200" baseline="0" dirty="0">
                <a:solidFill>
                  <a:schemeClr val="tx1"/>
                </a:solidFill>
                <a:latin typeface="+mn-lt"/>
                <a:ea typeface="+mn-ea"/>
                <a:cs typeface="+mn-cs"/>
              </a:rPr>
              <a:t> I (PN-1)</a:t>
            </a:r>
            <a:endParaRPr lang="he-IL" sz="1200" kern="1200" baseline="0" dirty="0">
              <a:solidFill>
                <a:schemeClr val="tx1"/>
              </a:solidFill>
              <a:latin typeface="+mn-lt"/>
              <a:ea typeface="+mn-ea"/>
              <a:cs typeface="+mn-cs"/>
            </a:endParaRPr>
          </a:p>
          <a:p>
            <a:pPr lvl="1">
              <a:buFont typeface="Arial" pitchFamily="34" charset="0"/>
              <a:buChar char="•"/>
            </a:pPr>
            <a:r>
              <a:rPr lang="he-IL" sz="1200" kern="1200" baseline="0" dirty="0">
                <a:solidFill>
                  <a:schemeClr val="tx1"/>
                </a:solidFill>
                <a:latin typeface="+mn-lt"/>
                <a:ea typeface="+mn-ea"/>
                <a:cs typeface="+mn-cs"/>
              </a:rPr>
              <a:t>המעכב הפוטנטי ביותר של תרומבין במוח</a:t>
            </a:r>
          </a:p>
          <a:p>
            <a:pPr lvl="1">
              <a:buFont typeface="Arial" pitchFamily="34" charset="0"/>
              <a:buChar char="•"/>
            </a:pPr>
            <a:r>
              <a:rPr lang="he-IL" sz="1200" kern="1200" baseline="0" dirty="0">
                <a:solidFill>
                  <a:schemeClr val="tx1"/>
                </a:solidFill>
                <a:latin typeface="+mn-lt"/>
                <a:ea typeface="+mn-ea"/>
                <a:cs typeface="+mn-cs"/>
              </a:rPr>
              <a:t>אינו נמצא בפלסמה אך נפוץ במוח</a:t>
            </a:r>
          </a:p>
          <a:p>
            <a:pPr>
              <a:buFont typeface="Arial" pitchFamily="34" charset="0"/>
              <a:buChar char="•"/>
            </a:pPr>
            <a:r>
              <a:rPr lang="en-GB" sz="1200" kern="1200" baseline="0" dirty="0">
                <a:solidFill>
                  <a:schemeClr val="tx1"/>
                </a:solidFill>
                <a:latin typeface="+mn-lt"/>
                <a:ea typeface="+mn-ea"/>
                <a:cs typeface="+mn-cs"/>
              </a:rPr>
              <a:t>,</a:t>
            </a:r>
            <a:r>
              <a:rPr lang="en-GB" sz="1200" kern="1200" baseline="0" dirty="0" err="1">
                <a:solidFill>
                  <a:schemeClr val="tx1"/>
                </a:solidFill>
                <a:latin typeface="+mn-lt"/>
                <a:ea typeface="+mn-ea"/>
                <a:cs typeface="+mn-cs"/>
              </a:rPr>
              <a:t>antithrombin</a:t>
            </a:r>
            <a:r>
              <a:rPr lang="en-GB" sz="1200" kern="1200" baseline="0" dirty="0">
                <a:solidFill>
                  <a:schemeClr val="tx1"/>
                </a:solidFill>
                <a:latin typeface="+mn-lt"/>
                <a:ea typeface="+mn-ea"/>
                <a:cs typeface="+mn-cs"/>
              </a:rPr>
              <a:t> III</a:t>
            </a:r>
            <a:r>
              <a:rPr lang="he-IL" sz="1200" kern="1200" baseline="0" dirty="0">
                <a:solidFill>
                  <a:schemeClr val="tx1"/>
                </a:solidFill>
                <a:latin typeface="+mn-lt"/>
                <a:ea typeface="+mn-ea"/>
                <a:cs typeface="+mn-cs"/>
              </a:rPr>
              <a:t>במוח ביטויו חלש</a:t>
            </a:r>
          </a:p>
          <a:p>
            <a:pPr>
              <a:buFont typeface="Arial" pitchFamily="34" charset="0"/>
              <a:buChar char="•"/>
            </a:pPr>
            <a:endParaRPr lang="he-IL" sz="1200" kern="1200" baseline="0" dirty="0">
              <a:solidFill>
                <a:schemeClr val="tx1"/>
              </a:solidFill>
              <a:latin typeface="+mn-lt"/>
              <a:ea typeface="+mn-ea"/>
              <a:cs typeface="+mn-cs"/>
            </a:endParaRPr>
          </a:p>
          <a:p>
            <a:pPr>
              <a:buFont typeface="Arial" pitchFamily="34" charset="0"/>
              <a:buChar char="•"/>
            </a:pPr>
            <a:r>
              <a:rPr lang="en-US" sz="1200" dirty="0"/>
              <a:t>PAR-1 activated and effects in different ways. Blocking the receptor by the antagonist may block beneficial functions</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13</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activity has to be monitored by </a:t>
            </a:r>
            <a:r>
              <a:rPr lang="en-US" dirty="0">
                <a:hlinkClick r:id="rId3" tooltip="Blood test"/>
              </a:rPr>
              <a:t>blood testing</a:t>
            </a:r>
            <a:r>
              <a:rPr lang="en-US" dirty="0"/>
              <a:t> for the </a:t>
            </a:r>
            <a:r>
              <a:rPr lang="en-US" dirty="0">
                <a:hlinkClick r:id="rId4" tooltip="Prothrombin time"/>
              </a:rPr>
              <a:t>international normalized ratio</a:t>
            </a:r>
            <a:r>
              <a:rPr lang="en-US" dirty="0"/>
              <a:t> (INR</a:t>
            </a:r>
            <a:endParaRPr lang="he-IL" dirty="0"/>
          </a:p>
          <a:p>
            <a:r>
              <a:rPr lang="en-US" dirty="0"/>
              <a:t>\pt</a:t>
            </a:r>
            <a:endParaRPr lang="he-IL" dirty="0"/>
          </a:p>
          <a:p>
            <a:r>
              <a:rPr lang="en-US" dirty="0"/>
              <a:t>inhibiting </a:t>
            </a:r>
            <a:r>
              <a:rPr lang="en-US" dirty="0">
                <a:hlinkClick r:id="rId5" tooltip="Vitamin K epoxide reductase"/>
              </a:rPr>
              <a:t>vitamin K </a:t>
            </a:r>
            <a:r>
              <a:rPr lang="en-US" dirty="0" err="1">
                <a:hlinkClick r:id="rId5" tooltip="Vitamin K epoxide reductase"/>
              </a:rPr>
              <a:t>epoxide</a:t>
            </a:r>
            <a:r>
              <a:rPr lang="en-US" dirty="0">
                <a:hlinkClick r:id="rId5" tooltip="Vitamin K epoxide reductase"/>
              </a:rPr>
              <a:t> </a:t>
            </a:r>
            <a:r>
              <a:rPr lang="en-US" dirty="0" err="1">
                <a:hlinkClick r:id="rId5" tooltip="Vitamin K epoxide reductase"/>
              </a:rPr>
              <a:t>reductase</a:t>
            </a:r>
            <a:r>
              <a:rPr lang="en-US" dirty="0"/>
              <a:t>, an </a:t>
            </a:r>
            <a:r>
              <a:rPr lang="en-US" dirty="0">
                <a:hlinkClick r:id="rId6" tooltip="Enzyme"/>
              </a:rPr>
              <a:t>enzyme</a:t>
            </a:r>
            <a:r>
              <a:rPr lang="en-US" dirty="0"/>
              <a:t> that recycles </a:t>
            </a:r>
            <a:r>
              <a:rPr lang="en-US" dirty="0">
                <a:hlinkClick r:id="rId7" tooltip="Oxidation"/>
              </a:rPr>
              <a:t>oxidized</a:t>
            </a:r>
            <a:r>
              <a:rPr lang="en-US" dirty="0"/>
              <a:t> vitamin K</a:t>
            </a:r>
            <a:r>
              <a:rPr lang="en-US" baseline="-25000" dirty="0"/>
              <a:t>1</a:t>
            </a:r>
            <a:r>
              <a:rPr lang="en-US" dirty="0"/>
              <a:t> to its reduced form after it has participated in the </a:t>
            </a:r>
            <a:r>
              <a:rPr lang="en-US" dirty="0" err="1">
                <a:hlinkClick r:id="rId8" tooltip="Carboxylation"/>
              </a:rPr>
              <a:t>carboxylation</a:t>
            </a:r>
            <a:r>
              <a:rPr lang="en-US" dirty="0"/>
              <a:t> of several blood coagulation proteins, mainly </a:t>
            </a:r>
            <a:r>
              <a:rPr lang="en-US" dirty="0" err="1">
                <a:hlinkClick r:id="rId9" tooltip="Prothrombin"/>
              </a:rPr>
              <a:t>prothrombin</a:t>
            </a:r>
            <a:r>
              <a:rPr lang="en-US" dirty="0"/>
              <a:t> and </a:t>
            </a:r>
            <a:r>
              <a:rPr lang="en-US" dirty="0">
                <a:hlinkClick r:id="rId10" tooltip="Factor VII"/>
              </a:rPr>
              <a:t>factor VII</a:t>
            </a:r>
            <a:r>
              <a:rPr lang="en-US" dirty="0"/>
              <a:t>.</a:t>
            </a:r>
            <a:endParaRPr lang="he-IL" dirty="0"/>
          </a:p>
          <a:p>
            <a:endParaRPr lang="he-IL" dirty="0"/>
          </a:p>
          <a:p>
            <a:r>
              <a:rPr lang="en-US" dirty="0"/>
              <a:t>biological half-life of 36 to 42 hours</a:t>
            </a:r>
            <a:endParaRPr lang="he-IL" dirty="0"/>
          </a:p>
          <a:p>
            <a:r>
              <a:rPr lang="en-GB" dirty="0"/>
              <a:t>water soluble </a:t>
            </a:r>
            <a:r>
              <a:rPr lang="he-IL" dirty="0"/>
              <a:t>, </a:t>
            </a:r>
            <a:r>
              <a:rPr lang="en-US" dirty="0"/>
              <a:t>absorbed in the proximal small bowel</a:t>
            </a:r>
            <a:endParaRPr lang="he-IL" dirty="0"/>
          </a:p>
          <a:p>
            <a:r>
              <a:rPr lang="en-US" dirty="0"/>
              <a:t>strongly protein-bound, primarily to albumin</a:t>
            </a:r>
            <a:endParaRPr lang="he-IL" dirty="0"/>
          </a:p>
          <a:p>
            <a:r>
              <a:rPr lang="en-US" dirty="0"/>
              <a:t>peak effect does not occur until 36 to 72 hours after drug administration (</a:t>
            </a:r>
            <a:r>
              <a:rPr lang="en-US" dirty="0">
                <a:hlinkClick r:id="rId11"/>
              </a:rPr>
              <a:t>figure 1</a:t>
            </a:r>
            <a:r>
              <a:rPr lang="en-US" dirty="0"/>
              <a:t>) [</a:t>
            </a:r>
            <a:r>
              <a:rPr lang="en-US" dirty="0">
                <a:hlinkClick r:id="rId12"/>
              </a:rPr>
              <a:t>11</a:t>
            </a:r>
            <a:r>
              <a:rPr lang="en-US" dirty="0"/>
              <a:t>], especially because the plasma half-life of factor II (</a:t>
            </a:r>
            <a:r>
              <a:rPr lang="en-US" dirty="0" err="1"/>
              <a:t>prothrombin</a:t>
            </a:r>
            <a:r>
              <a:rPr lang="en-US" dirty="0"/>
              <a:t>) is approximately three days (</a:t>
            </a:r>
            <a:r>
              <a:rPr lang="en-US" dirty="0">
                <a:hlinkClick r:id="rId13"/>
              </a:rPr>
              <a:t>table 1</a:t>
            </a:r>
            <a:r>
              <a:rPr lang="en-US" dirty="0"/>
              <a:t>).</a:t>
            </a:r>
            <a:endParaRPr lang="he-IL" dirty="0"/>
          </a:p>
          <a:p>
            <a:r>
              <a:rPr lang="en-US" dirty="0"/>
              <a:t>metabolized primarily by the CYP2C9 hepatic </a:t>
            </a:r>
            <a:r>
              <a:rPr lang="en-US" dirty="0" err="1"/>
              <a:t>microsomal</a:t>
            </a:r>
            <a:r>
              <a:rPr lang="en-US" dirty="0"/>
              <a:t> enzyme system</a:t>
            </a:r>
            <a:endParaRPr lang="he-IL" dirty="0"/>
          </a:p>
          <a:p>
            <a:r>
              <a:rPr lang="en-US" dirty="0"/>
              <a:t>2 mg/day to as high as 10 mg/day</a:t>
            </a:r>
            <a:r>
              <a:rPr lang="he-IL" dirty="0"/>
              <a:t> </a:t>
            </a:r>
            <a:r>
              <a:rPr lang="en-GB" dirty="0"/>
              <a:t>Initial dose </a:t>
            </a:r>
            <a:endParaRPr lang="he-IL" dirty="0"/>
          </a:p>
          <a:p>
            <a:r>
              <a:rPr lang="en-GB" dirty="0"/>
              <a:t>5 mg loading dose </a:t>
            </a:r>
            <a:endParaRPr lang="he-IL" dirty="0"/>
          </a:p>
          <a:p>
            <a:r>
              <a:rPr lang="en-US" dirty="0"/>
              <a:t>&lt;2 mg/day to ≥10 mg/day</a:t>
            </a:r>
            <a:r>
              <a:rPr lang="he-IL" dirty="0"/>
              <a:t> </a:t>
            </a:r>
            <a:r>
              <a:rPr lang="en-GB" dirty="0"/>
              <a:t>Maintenance therapy </a:t>
            </a:r>
          </a:p>
          <a:p>
            <a:endParaRPr lang="en-GB" dirty="0"/>
          </a:p>
          <a:p>
            <a:r>
              <a:rPr lang="en-US" dirty="0"/>
              <a:t>United States, the upper limit of serum ethanol for driving a car is 80 mg/</a:t>
            </a:r>
            <a:r>
              <a:rPr lang="en-US" dirty="0" err="1"/>
              <a:t>dL</a:t>
            </a:r>
            <a:r>
              <a:rPr lang="en-US" dirty="0"/>
              <a:t> or 17 </a:t>
            </a:r>
            <a:r>
              <a:rPr lang="en-US" dirty="0" err="1"/>
              <a:t>mmol</a:t>
            </a:r>
            <a:r>
              <a:rPr lang="en-US" dirty="0"/>
              <a:t>/L</a:t>
            </a:r>
          </a:p>
          <a:p>
            <a:r>
              <a:rPr lang="he-IL" sz="1200" kern="1200" dirty="0">
                <a:solidFill>
                  <a:schemeClr val="tx1"/>
                </a:solidFill>
                <a:latin typeface="+mn-lt"/>
                <a:ea typeface="+mn-ea"/>
                <a:cs typeface="+mn-cs"/>
              </a:rPr>
              <a:t>בארץ</a:t>
            </a:r>
            <a:r>
              <a:rPr lang="he-IL" sz="1200" kern="1200" baseline="0" dirty="0">
                <a:solidFill>
                  <a:schemeClr val="tx1"/>
                </a:solidFill>
                <a:latin typeface="+mn-lt"/>
                <a:ea typeface="+mn-ea"/>
                <a:cs typeface="+mn-cs"/>
              </a:rPr>
              <a:t> </a:t>
            </a:r>
            <a:r>
              <a:rPr lang="he-IL" sz="1200" kern="1200" dirty="0">
                <a:solidFill>
                  <a:schemeClr val="tx1"/>
                </a:solidFill>
                <a:latin typeface="+mn-lt"/>
                <a:ea typeface="+mn-ea"/>
                <a:cs typeface="+mn-cs"/>
              </a:rPr>
              <a:t>בדיקת דם חוקי</a:t>
            </a:r>
            <a:r>
              <a:rPr lang="he-IL" sz="1200" kern="1200" baseline="0" dirty="0">
                <a:solidFill>
                  <a:schemeClr val="tx1"/>
                </a:solidFill>
                <a:latin typeface="+mn-lt"/>
                <a:ea typeface="+mn-ea"/>
                <a:cs typeface="+mn-cs"/>
              </a:rPr>
              <a:t> </a:t>
            </a:r>
            <a:r>
              <a:rPr lang="he-IL" sz="1200" kern="1200" dirty="0">
                <a:solidFill>
                  <a:schemeClr val="tx1"/>
                </a:solidFill>
                <a:latin typeface="+mn-lt"/>
                <a:ea typeface="+mn-ea"/>
                <a:cs typeface="+mn-cs"/>
              </a:rPr>
              <a:t>0.05% – או 240 מיקרוגרם בליטר אוויר נשוף (בבדיקת ינשוף)</a:t>
            </a:r>
          </a:p>
          <a:p>
            <a:endParaRPr lang="he-IL" sz="1200" kern="1200" dirty="0">
              <a:solidFill>
                <a:schemeClr val="tx1"/>
              </a:solidFill>
              <a:latin typeface="+mn-lt"/>
              <a:ea typeface="+mn-ea"/>
              <a:cs typeface="+mn-cs"/>
            </a:endParaRPr>
          </a:p>
          <a:p>
            <a:r>
              <a:rPr lang="en-GB" dirty="0"/>
              <a:t>http://howmed.net/pharmacology/warfarin/</a:t>
            </a:r>
            <a:endParaRPr lang="en-US" dirty="0"/>
          </a:p>
          <a:p>
            <a:r>
              <a:rPr lang="en-GB" dirty="0"/>
              <a:t>central nervous system  CNS</a:t>
            </a:r>
            <a:endParaRPr lang="he-IL" dirty="0"/>
          </a:p>
          <a:p>
            <a:endParaRPr lang="he-IL" dirty="0"/>
          </a:p>
          <a:p>
            <a:pPr algn="l" rtl="0"/>
            <a:r>
              <a:rPr lang="en-US" sz="1200" kern="1200" baseline="0" dirty="0">
                <a:solidFill>
                  <a:schemeClr val="tx1"/>
                </a:solidFill>
                <a:latin typeface="+mn-lt"/>
                <a:ea typeface="+mn-ea"/>
                <a:cs typeface="+mn-cs"/>
              </a:rPr>
              <a:t>Abnormalities of </a:t>
            </a:r>
            <a:r>
              <a:rPr lang="en-US" sz="1200" kern="1200" baseline="0" dirty="0" err="1">
                <a:solidFill>
                  <a:schemeClr val="tx1"/>
                </a:solidFill>
                <a:latin typeface="+mn-lt"/>
                <a:ea typeface="+mn-ea"/>
                <a:cs typeface="+mn-cs"/>
              </a:rPr>
              <a:t>glioma</a:t>
            </a:r>
            <a:r>
              <a:rPr lang="en-US" sz="1200" kern="1200" baseline="0" dirty="0">
                <a:solidFill>
                  <a:schemeClr val="tx1"/>
                </a:solidFill>
                <a:latin typeface="+mn-lt"/>
                <a:ea typeface="+mn-ea"/>
                <a:cs typeface="+mn-cs"/>
              </a:rPr>
              <a:t> cells make </a:t>
            </a:r>
            <a:r>
              <a:rPr lang="en-US" sz="1200" kern="1200" baseline="0" dirty="0" err="1">
                <a:solidFill>
                  <a:schemeClr val="tx1"/>
                </a:solidFill>
                <a:latin typeface="+mn-lt"/>
                <a:ea typeface="+mn-ea"/>
                <a:cs typeface="+mn-cs"/>
              </a:rPr>
              <a:t>warfarin</a:t>
            </a:r>
            <a:r>
              <a:rPr lang="en-US" sz="1200" kern="1200" baseline="0" dirty="0">
                <a:solidFill>
                  <a:schemeClr val="tx1"/>
                </a:solidFill>
                <a:latin typeface="+mn-lt"/>
                <a:ea typeface="+mn-ea"/>
                <a:cs typeface="+mn-cs"/>
              </a:rPr>
              <a:t> and heparin interesting compounds to consider in terms of </a:t>
            </a:r>
            <a:r>
              <a:rPr lang="en-GB" sz="1200" kern="1200" baseline="0" dirty="0">
                <a:solidFill>
                  <a:schemeClr val="tx1"/>
                </a:solidFill>
                <a:latin typeface="+mn-lt"/>
                <a:ea typeface="+mn-ea"/>
                <a:cs typeface="+mn-cs"/>
              </a:rPr>
              <a:t>cellular effects.</a:t>
            </a:r>
          </a:p>
          <a:p>
            <a:pPr algn="l" rtl="0"/>
            <a:endParaRPr lang="en-GB" sz="1200" kern="1200" baseline="0" dirty="0">
              <a:solidFill>
                <a:schemeClr val="tx1"/>
              </a:solidFill>
              <a:latin typeface="+mn-lt"/>
              <a:ea typeface="+mn-ea"/>
              <a:cs typeface="+mn-cs"/>
            </a:endParaRPr>
          </a:p>
          <a:p>
            <a:pPr algn="l" rtl="0"/>
            <a:endParaRPr lang="en-GB" sz="1200" kern="1200" baseline="0" dirty="0">
              <a:solidFill>
                <a:schemeClr val="tx1"/>
              </a:solidFill>
              <a:latin typeface="+mn-lt"/>
              <a:ea typeface="+mn-ea"/>
              <a:cs typeface="+mn-cs"/>
            </a:endParaRPr>
          </a:p>
          <a:p>
            <a:pPr algn="l" rtl="0"/>
            <a:r>
              <a:rPr lang="en-GB" sz="1200" kern="1200" dirty="0">
                <a:solidFill>
                  <a:schemeClr val="tx1"/>
                </a:solidFill>
                <a:effectLst/>
                <a:latin typeface="+mn-lt"/>
                <a:ea typeface="+mn-ea"/>
                <a:cs typeface="+mn-cs"/>
              </a:rPr>
              <a:t>As I already mentioned</a:t>
            </a:r>
            <a:r>
              <a:rPr lang="en-GB" sz="1200" b="1" kern="1200" dirty="0">
                <a:solidFill>
                  <a:schemeClr val="tx1"/>
                </a:solidFill>
                <a:effectLst/>
                <a:latin typeface="+mn-lt"/>
                <a:ea typeface="+mn-ea"/>
                <a:cs typeface="+mn-cs"/>
              </a:rPr>
              <a:t> Studies reported that warfarin </a:t>
            </a:r>
            <a:r>
              <a:rPr lang="en-US" sz="1200" b="1" kern="1200" dirty="0">
                <a:solidFill>
                  <a:schemeClr val="tx1"/>
                </a:solidFill>
                <a:effectLst/>
                <a:latin typeface="+mn-lt"/>
                <a:ea typeface="+mn-ea"/>
                <a:cs typeface="+mn-cs"/>
              </a:rPr>
              <a:t>is </a:t>
            </a:r>
            <a:r>
              <a:rPr lang="en-US" sz="1200" b="1" strike="sngStrike" kern="1200" dirty="0">
                <a:solidFill>
                  <a:schemeClr val="tx1"/>
                </a:solidFill>
                <a:effectLst/>
                <a:latin typeface="+mn-lt"/>
                <a:ea typeface="+mn-ea"/>
                <a:cs typeface="+mn-cs"/>
              </a:rPr>
              <a:t>preferentially </a:t>
            </a:r>
            <a:r>
              <a:rPr lang="en-US" sz="1200" b="1" kern="1200" dirty="0">
                <a:solidFill>
                  <a:schemeClr val="tx1"/>
                </a:solidFill>
                <a:effectLst/>
                <a:latin typeface="+mn-lt"/>
                <a:ea typeface="+mn-ea"/>
                <a:cs typeface="+mn-cs"/>
              </a:rPr>
              <a:t>concentrated in gliomas, which </a:t>
            </a:r>
            <a:r>
              <a:rPr lang="en-US" sz="1200" b="1" strike="sngStrike" kern="1200" dirty="0">
                <a:solidFill>
                  <a:schemeClr val="tx1"/>
                </a:solidFill>
                <a:effectLst/>
                <a:latin typeface="+mn-lt"/>
                <a:ea typeface="+mn-ea"/>
                <a:cs typeface="+mn-cs"/>
              </a:rPr>
              <a:t>given</a:t>
            </a:r>
            <a:r>
              <a:rPr lang="en-US" sz="1200" b="1" kern="1200" dirty="0">
                <a:solidFill>
                  <a:schemeClr val="tx1"/>
                </a:solidFill>
                <a:effectLst/>
                <a:latin typeface="+mn-lt"/>
                <a:ea typeface="+mn-ea"/>
                <a:cs typeface="+mn-cs"/>
              </a:rPr>
              <a:t> </a:t>
            </a:r>
            <a:r>
              <a:rPr lang="en-US" sz="1200" b="1" strike="sngStrike" kern="1200" dirty="0">
                <a:solidFill>
                  <a:schemeClr val="tx1"/>
                </a:solidFill>
                <a:effectLst/>
                <a:latin typeface="+mn-lt"/>
                <a:ea typeface="+mn-ea"/>
                <a:cs typeface="+mn-cs"/>
              </a:rPr>
              <a:t>with the abnormalities of glioma cells</a:t>
            </a:r>
            <a:r>
              <a:rPr lang="en-US" sz="1200" b="1" kern="1200" dirty="0">
                <a:solidFill>
                  <a:schemeClr val="tx1"/>
                </a:solidFill>
                <a:effectLst/>
                <a:latin typeface="+mn-lt"/>
                <a:ea typeface="+mn-ea"/>
                <a:cs typeface="+mn-cs"/>
              </a:rPr>
              <a:t>, {make} warfarin </a:t>
            </a:r>
            <a:r>
              <a:rPr lang="en-US" sz="1200" b="1" strike="sngStrike" kern="1200" dirty="0">
                <a:solidFill>
                  <a:schemeClr val="tx1"/>
                </a:solidFill>
                <a:effectLst/>
                <a:latin typeface="+mn-lt"/>
                <a:ea typeface="+mn-ea"/>
                <a:cs typeface="+mn-cs"/>
              </a:rPr>
              <a:t>is </a:t>
            </a:r>
            <a:r>
              <a:rPr lang="en-US" sz="1200" b="1" kern="1200" dirty="0">
                <a:solidFill>
                  <a:schemeClr val="tx1"/>
                </a:solidFill>
                <a:effectLst/>
                <a:latin typeface="+mn-lt"/>
                <a:ea typeface="+mn-ea"/>
                <a:cs typeface="+mn-cs"/>
              </a:rPr>
              <a:t>an interesting compound to consider</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16</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activity has to be monitored by </a:t>
            </a:r>
            <a:r>
              <a:rPr lang="en-US" dirty="0">
                <a:hlinkClick r:id="rId3" tooltip="Blood test"/>
              </a:rPr>
              <a:t>blood testing</a:t>
            </a:r>
            <a:r>
              <a:rPr lang="en-US" dirty="0"/>
              <a:t> for the </a:t>
            </a:r>
            <a:r>
              <a:rPr lang="en-US" dirty="0">
                <a:hlinkClick r:id="rId4" tooltip="Prothrombin time"/>
              </a:rPr>
              <a:t>international normalized ratio</a:t>
            </a:r>
            <a:r>
              <a:rPr lang="en-US" dirty="0"/>
              <a:t> (INR</a:t>
            </a:r>
            <a:endParaRPr lang="he-IL" dirty="0"/>
          </a:p>
          <a:p>
            <a:r>
              <a:rPr lang="en-US" dirty="0"/>
              <a:t>\pt</a:t>
            </a:r>
            <a:endParaRPr lang="he-IL" dirty="0"/>
          </a:p>
          <a:p>
            <a:r>
              <a:rPr lang="en-US" dirty="0"/>
              <a:t>inhibiting </a:t>
            </a:r>
            <a:r>
              <a:rPr lang="en-US" dirty="0">
                <a:hlinkClick r:id="rId5" tooltip="Vitamin K epoxide reductase"/>
              </a:rPr>
              <a:t>vitamin K </a:t>
            </a:r>
            <a:r>
              <a:rPr lang="en-US" dirty="0" err="1">
                <a:hlinkClick r:id="rId5" tooltip="Vitamin K epoxide reductase"/>
              </a:rPr>
              <a:t>epoxide</a:t>
            </a:r>
            <a:r>
              <a:rPr lang="en-US" dirty="0">
                <a:hlinkClick r:id="rId5" tooltip="Vitamin K epoxide reductase"/>
              </a:rPr>
              <a:t> </a:t>
            </a:r>
            <a:r>
              <a:rPr lang="en-US" dirty="0" err="1">
                <a:hlinkClick r:id="rId5" tooltip="Vitamin K epoxide reductase"/>
              </a:rPr>
              <a:t>reductase</a:t>
            </a:r>
            <a:r>
              <a:rPr lang="en-US" dirty="0"/>
              <a:t>, an </a:t>
            </a:r>
            <a:r>
              <a:rPr lang="en-US" dirty="0">
                <a:hlinkClick r:id="rId6" tooltip="Enzyme"/>
              </a:rPr>
              <a:t>enzyme</a:t>
            </a:r>
            <a:r>
              <a:rPr lang="en-US" dirty="0"/>
              <a:t> that recycles </a:t>
            </a:r>
            <a:r>
              <a:rPr lang="en-US" dirty="0">
                <a:hlinkClick r:id="rId7" tooltip="Oxidation"/>
              </a:rPr>
              <a:t>oxidized</a:t>
            </a:r>
            <a:r>
              <a:rPr lang="en-US" dirty="0"/>
              <a:t> vitamin K</a:t>
            </a:r>
            <a:r>
              <a:rPr lang="en-US" baseline="-25000" dirty="0"/>
              <a:t>1</a:t>
            </a:r>
            <a:r>
              <a:rPr lang="en-US" dirty="0"/>
              <a:t> to its reduced form after it has participated in the </a:t>
            </a:r>
            <a:r>
              <a:rPr lang="en-US" dirty="0" err="1">
                <a:hlinkClick r:id="rId8" tooltip="Carboxylation"/>
              </a:rPr>
              <a:t>carboxylation</a:t>
            </a:r>
            <a:r>
              <a:rPr lang="en-US" dirty="0"/>
              <a:t> of several blood coagulation proteins, mainly </a:t>
            </a:r>
            <a:r>
              <a:rPr lang="en-US" dirty="0" err="1">
                <a:hlinkClick r:id="rId9" tooltip="Prothrombin"/>
              </a:rPr>
              <a:t>prothrombin</a:t>
            </a:r>
            <a:r>
              <a:rPr lang="en-US" dirty="0"/>
              <a:t> and </a:t>
            </a:r>
            <a:r>
              <a:rPr lang="en-US" dirty="0">
                <a:hlinkClick r:id="rId10" tooltip="Factor VII"/>
              </a:rPr>
              <a:t>factor VII</a:t>
            </a:r>
            <a:r>
              <a:rPr lang="en-US" dirty="0"/>
              <a:t>.</a:t>
            </a:r>
            <a:endParaRPr lang="he-IL" dirty="0"/>
          </a:p>
          <a:p>
            <a:endParaRPr lang="he-IL" dirty="0"/>
          </a:p>
          <a:p>
            <a:r>
              <a:rPr lang="en-US" dirty="0"/>
              <a:t>biological half-life of 36 to 42 hours</a:t>
            </a:r>
            <a:endParaRPr lang="he-IL" dirty="0"/>
          </a:p>
          <a:p>
            <a:r>
              <a:rPr lang="en-GB" dirty="0"/>
              <a:t>water soluble </a:t>
            </a:r>
            <a:r>
              <a:rPr lang="he-IL" dirty="0"/>
              <a:t>, </a:t>
            </a:r>
            <a:r>
              <a:rPr lang="en-US" dirty="0"/>
              <a:t>absorbed in the proximal small bowel</a:t>
            </a:r>
            <a:endParaRPr lang="he-IL" dirty="0"/>
          </a:p>
          <a:p>
            <a:r>
              <a:rPr lang="en-US" dirty="0"/>
              <a:t>strongly protein-bound, primarily to albumin</a:t>
            </a:r>
            <a:endParaRPr lang="he-IL" dirty="0"/>
          </a:p>
          <a:p>
            <a:r>
              <a:rPr lang="en-US" dirty="0"/>
              <a:t>peak effect does not occur until 36 to 72 hours after drug administration (</a:t>
            </a:r>
            <a:r>
              <a:rPr lang="en-US" dirty="0">
                <a:hlinkClick r:id="rId11"/>
              </a:rPr>
              <a:t>figure 1</a:t>
            </a:r>
            <a:r>
              <a:rPr lang="en-US" dirty="0"/>
              <a:t>) [</a:t>
            </a:r>
            <a:r>
              <a:rPr lang="en-US" dirty="0">
                <a:hlinkClick r:id="rId12"/>
              </a:rPr>
              <a:t>11</a:t>
            </a:r>
            <a:r>
              <a:rPr lang="en-US" dirty="0"/>
              <a:t>], especially because the plasma half-life of factor II (</a:t>
            </a:r>
            <a:r>
              <a:rPr lang="en-US" dirty="0" err="1"/>
              <a:t>prothrombin</a:t>
            </a:r>
            <a:r>
              <a:rPr lang="en-US" dirty="0"/>
              <a:t>) is approximately three days (</a:t>
            </a:r>
            <a:r>
              <a:rPr lang="en-US" dirty="0">
                <a:hlinkClick r:id="rId13"/>
              </a:rPr>
              <a:t>table 1</a:t>
            </a:r>
            <a:r>
              <a:rPr lang="en-US" dirty="0"/>
              <a:t>).</a:t>
            </a:r>
            <a:endParaRPr lang="he-IL" dirty="0"/>
          </a:p>
          <a:p>
            <a:r>
              <a:rPr lang="en-US" dirty="0"/>
              <a:t>metabolized primarily by the CYP2C9 hepatic </a:t>
            </a:r>
            <a:r>
              <a:rPr lang="en-US" dirty="0" err="1"/>
              <a:t>microsomal</a:t>
            </a:r>
            <a:r>
              <a:rPr lang="en-US" dirty="0"/>
              <a:t> enzyme system</a:t>
            </a:r>
            <a:endParaRPr lang="he-IL" dirty="0"/>
          </a:p>
          <a:p>
            <a:r>
              <a:rPr lang="en-US" dirty="0"/>
              <a:t>2 mg/day to as high as 10 mg/day</a:t>
            </a:r>
            <a:r>
              <a:rPr lang="he-IL" dirty="0"/>
              <a:t> </a:t>
            </a:r>
            <a:r>
              <a:rPr lang="en-GB" dirty="0"/>
              <a:t>Initial dose </a:t>
            </a:r>
            <a:endParaRPr lang="he-IL" dirty="0"/>
          </a:p>
          <a:p>
            <a:r>
              <a:rPr lang="en-GB" dirty="0"/>
              <a:t>5 mg loading dose </a:t>
            </a:r>
            <a:endParaRPr lang="he-IL" dirty="0"/>
          </a:p>
          <a:p>
            <a:r>
              <a:rPr lang="en-US" dirty="0"/>
              <a:t>&lt;2 mg/day to ≥10 mg/day</a:t>
            </a:r>
            <a:r>
              <a:rPr lang="he-IL" dirty="0"/>
              <a:t> </a:t>
            </a:r>
            <a:r>
              <a:rPr lang="en-GB" dirty="0"/>
              <a:t>Maintenance therapy </a:t>
            </a:r>
          </a:p>
          <a:p>
            <a:endParaRPr lang="en-GB" dirty="0"/>
          </a:p>
          <a:p>
            <a:r>
              <a:rPr lang="en-US" dirty="0"/>
              <a:t>United States, the upper limit of serum ethanol for driving a car is 80 mg/</a:t>
            </a:r>
            <a:r>
              <a:rPr lang="en-US" dirty="0" err="1"/>
              <a:t>dL</a:t>
            </a:r>
            <a:r>
              <a:rPr lang="en-US" dirty="0"/>
              <a:t> or 17 </a:t>
            </a:r>
            <a:r>
              <a:rPr lang="en-US" dirty="0" err="1"/>
              <a:t>mmol</a:t>
            </a:r>
            <a:r>
              <a:rPr lang="en-US" dirty="0"/>
              <a:t>/L</a:t>
            </a:r>
          </a:p>
          <a:p>
            <a:r>
              <a:rPr lang="he-IL" sz="1200" kern="1200" dirty="0">
                <a:solidFill>
                  <a:schemeClr val="tx1"/>
                </a:solidFill>
                <a:latin typeface="+mn-lt"/>
                <a:ea typeface="+mn-ea"/>
                <a:cs typeface="+mn-cs"/>
              </a:rPr>
              <a:t>בארץ</a:t>
            </a:r>
            <a:r>
              <a:rPr lang="he-IL" sz="1200" kern="1200" baseline="0" dirty="0">
                <a:solidFill>
                  <a:schemeClr val="tx1"/>
                </a:solidFill>
                <a:latin typeface="+mn-lt"/>
                <a:ea typeface="+mn-ea"/>
                <a:cs typeface="+mn-cs"/>
              </a:rPr>
              <a:t> </a:t>
            </a:r>
            <a:r>
              <a:rPr lang="he-IL" sz="1200" kern="1200" dirty="0">
                <a:solidFill>
                  <a:schemeClr val="tx1"/>
                </a:solidFill>
                <a:latin typeface="+mn-lt"/>
                <a:ea typeface="+mn-ea"/>
                <a:cs typeface="+mn-cs"/>
              </a:rPr>
              <a:t>בדיקת דם חוקי</a:t>
            </a:r>
            <a:r>
              <a:rPr lang="he-IL" sz="1200" kern="1200" baseline="0" dirty="0">
                <a:solidFill>
                  <a:schemeClr val="tx1"/>
                </a:solidFill>
                <a:latin typeface="+mn-lt"/>
                <a:ea typeface="+mn-ea"/>
                <a:cs typeface="+mn-cs"/>
              </a:rPr>
              <a:t> </a:t>
            </a:r>
            <a:r>
              <a:rPr lang="he-IL" sz="1200" kern="1200" dirty="0">
                <a:solidFill>
                  <a:schemeClr val="tx1"/>
                </a:solidFill>
                <a:latin typeface="+mn-lt"/>
                <a:ea typeface="+mn-ea"/>
                <a:cs typeface="+mn-cs"/>
              </a:rPr>
              <a:t>0.05% – או 240 מיקרוגרם בליטר אוויר נשוף (בבדיקת ינשוף)</a:t>
            </a:r>
          </a:p>
          <a:p>
            <a:endParaRPr lang="he-IL" sz="1200" kern="1200" dirty="0">
              <a:solidFill>
                <a:schemeClr val="tx1"/>
              </a:solidFill>
              <a:latin typeface="+mn-lt"/>
              <a:ea typeface="+mn-ea"/>
              <a:cs typeface="+mn-cs"/>
            </a:endParaRPr>
          </a:p>
          <a:p>
            <a:r>
              <a:rPr lang="en-GB" dirty="0"/>
              <a:t>http://howmed.net/pharmacology/warfarin/</a:t>
            </a:r>
            <a:endParaRPr lang="en-US" dirty="0"/>
          </a:p>
          <a:p>
            <a:r>
              <a:rPr lang="en-GB" dirty="0"/>
              <a:t>central nervous system  CNS</a:t>
            </a:r>
            <a:endParaRPr lang="he-IL" dirty="0"/>
          </a:p>
          <a:p>
            <a:endParaRPr lang="he-IL" dirty="0"/>
          </a:p>
          <a:p>
            <a:pPr algn="l" rtl="0"/>
            <a:r>
              <a:rPr lang="en-US" sz="1200" kern="1200" baseline="0" dirty="0">
                <a:solidFill>
                  <a:schemeClr val="tx1"/>
                </a:solidFill>
                <a:latin typeface="+mn-lt"/>
                <a:ea typeface="+mn-ea"/>
                <a:cs typeface="+mn-cs"/>
              </a:rPr>
              <a:t>Abnormalities of </a:t>
            </a:r>
            <a:r>
              <a:rPr lang="en-US" sz="1200" kern="1200" baseline="0" dirty="0" err="1">
                <a:solidFill>
                  <a:schemeClr val="tx1"/>
                </a:solidFill>
                <a:latin typeface="+mn-lt"/>
                <a:ea typeface="+mn-ea"/>
                <a:cs typeface="+mn-cs"/>
              </a:rPr>
              <a:t>glioma</a:t>
            </a:r>
            <a:r>
              <a:rPr lang="en-US" sz="1200" kern="1200" baseline="0" dirty="0">
                <a:solidFill>
                  <a:schemeClr val="tx1"/>
                </a:solidFill>
                <a:latin typeface="+mn-lt"/>
                <a:ea typeface="+mn-ea"/>
                <a:cs typeface="+mn-cs"/>
              </a:rPr>
              <a:t> cells make </a:t>
            </a:r>
            <a:r>
              <a:rPr lang="en-US" sz="1200" kern="1200" baseline="0" dirty="0" err="1">
                <a:solidFill>
                  <a:schemeClr val="tx1"/>
                </a:solidFill>
                <a:latin typeface="+mn-lt"/>
                <a:ea typeface="+mn-ea"/>
                <a:cs typeface="+mn-cs"/>
              </a:rPr>
              <a:t>warfarin</a:t>
            </a:r>
            <a:r>
              <a:rPr lang="en-US" sz="1200" kern="1200" baseline="0" dirty="0">
                <a:solidFill>
                  <a:schemeClr val="tx1"/>
                </a:solidFill>
                <a:latin typeface="+mn-lt"/>
                <a:ea typeface="+mn-ea"/>
                <a:cs typeface="+mn-cs"/>
              </a:rPr>
              <a:t> and heparin interesting compounds to consider in terms of </a:t>
            </a:r>
            <a:r>
              <a:rPr lang="en-GB" sz="1200" kern="1200" baseline="0" dirty="0">
                <a:solidFill>
                  <a:schemeClr val="tx1"/>
                </a:solidFill>
                <a:latin typeface="+mn-lt"/>
                <a:ea typeface="+mn-ea"/>
                <a:cs typeface="+mn-cs"/>
              </a:rPr>
              <a:t>cellular effects.</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17</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ffectLst>
                  <a:outerShdw blurRad="38100" dist="38100" dir="2700000" algn="tl">
                    <a:srgbClr val="000000">
                      <a:alpha val="43137"/>
                    </a:srgbClr>
                  </a:outerShdw>
                </a:effectLst>
              </a:rPr>
              <a:t>more efficient and less toxic </a:t>
            </a:r>
            <a:endParaRPr lang="en-US"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18</a:t>
            </a:fld>
            <a:endParaRPr lang="he-IL"/>
          </a:p>
        </p:txBody>
      </p:sp>
    </p:spTree>
    <p:extLst>
      <p:ext uri="{BB962C8B-B14F-4D97-AF65-F5344CB8AC3E}">
        <p14:creationId xmlns:p14="http://schemas.microsoft.com/office/powerpoint/2010/main" val="1567198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a:lstStyle/>
          <a:p>
            <a:pPr lvl="1" algn="l" rtl="0" eaLnBrk="1" hangingPunct="1">
              <a:buFont typeface="Wingdings" pitchFamily="2" charset="2"/>
              <a:buNone/>
            </a:pPr>
            <a:endParaRPr lang="en-US" sz="900" dirty="0">
              <a:cs typeface="Arial" pitchFamily="34" charset="0"/>
            </a:endParaRPr>
          </a:p>
          <a:p>
            <a:pPr eaLnBrk="1" hangingPunct="1"/>
            <a:r>
              <a:rPr lang="en-US" dirty="0"/>
              <a:t>For each compound the following in-vitro tests will be applied</a:t>
            </a:r>
            <a:endParaRPr lang="en-US" dirty="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prolyl</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endopeptidase</a:t>
            </a:r>
            <a:r>
              <a:rPr lang="en-US" sz="1200" kern="1200" baseline="0" dirty="0">
                <a:solidFill>
                  <a:schemeClr val="tx1"/>
                </a:solidFill>
                <a:latin typeface="+mn-lt"/>
                <a:ea typeface="+mn-ea"/>
                <a:cs typeface="+mn-cs"/>
              </a:rPr>
              <a:t> can cleave the substrate post </a:t>
            </a:r>
            <a:r>
              <a:rPr lang="en-US" sz="1200" kern="1200" baseline="0" dirty="0" err="1">
                <a:solidFill>
                  <a:schemeClr val="tx1"/>
                </a:solidFill>
                <a:latin typeface="+mn-lt"/>
                <a:ea typeface="+mn-ea"/>
                <a:cs typeface="+mn-cs"/>
              </a:rPr>
              <a:t>proline</a:t>
            </a:r>
            <a:r>
              <a:rPr lang="en-US" sz="1200" kern="1200" baseline="0" dirty="0">
                <a:solidFill>
                  <a:schemeClr val="tx1"/>
                </a:solidFill>
                <a:latin typeface="+mn-lt"/>
                <a:ea typeface="+mn-ea"/>
                <a:cs typeface="+mn-cs"/>
              </a:rPr>
              <a:t>, allowing the </a:t>
            </a:r>
            <a:r>
              <a:rPr lang="en-US" sz="1200" kern="1200" baseline="0" dirty="0" err="1">
                <a:solidFill>
                  <a:schemeClr val="tx1"/>
                </a:solidFill>
                <a:latin typeface="+mn-lt"/>
                <a:ea typeface="+mn-ea"/>
                <a:cs typeface="+mn-cs"/>
              </a:rPr>
              <a:t>arginine</a:t>
            </a:r>
            <a:r>
              <a:rPr lang="en-US" sz="1200" kern="1200" baseline="0" dirty="0">
                <a:solidFill>
                  <a:schemeClr val="tx1"/>
                </a:solidFill>
                <a:latin typeface="+mn-lt"/>
                <a:ea typeface="+mn-ea"/>
                <a:cs typeface="+mn-cs"/>
              </a:rPr>
              <a:t> to be cleaved from the fluorescent</a:t>
            </a:r>
          </a:p>
          <a:p>
            <a:r>
              <a:rPr lang="en-GB" sz="1200" kern="1200" baseline="0" dirty="0">
                <a:solidFill>
                  <a:schemeClr val="tx1"/>
                </a:solidFill>
                <a:latin typeface="+mn-lt"/>
                <a:ea typeface="+mn-ea"/>
                <a:cs typeface="+mn-cs"/>
              </a:rPr>
              <a:t>marker by an </a:t>
            </a:r>
            <a:r>
              <a:rPr lang="en-GB" sz="1200" kern="1200" baseline="0" dirty="0" err="1">
                <a:solidFill>
                  <a:schemeClr val="tx1"/>
                </a:solidFill>
                <a:latin typeface="+mn-lt"/>
                <a:ea typeface="+mn-ea"/>
                <a:cs typeface="+mn-cs"/>
              </a:rPr>
              <a:t>aminopeptidase</a:t>
            </a:r>
            <a:r>
              <a:rPr lang="he-IL" sz="1200" kern="1200" baseline="0" dirty="0">
                <a:solidFill>
                  <a:schemeClr val="tx1"/>
                </a:solidFill>
                <a:latin typeface="+mn-lt"/>
                <a:ea typeface="+mn-ea"/>
                <a:cs typeface="+mn-cs"/>
              </a:rPr>
              <a:t> </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20</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מנורמל</a:t>
            </a:r>
            <a:r>
              <a:rPr lang="he-IL" baseline="0" dirty="0"/>
              <a:t> ל-0 אחוז</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22</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After a 2 </a:t>
            </a:r>
            <a:r>
              <a:rPr lang="en-US" sz="1200" b="1" kern="1200" dirty="0" err="1">
                <a:solidFill>
                  <a:schemeClr val="tx1"/>
                </a:solidFill>
                <a:effectLst/>
                <a:latin typeface="+mn-lt"/>
                <a:ea typeface="+mn-ea"/>
                <a:cs typeface="+mn-cs"/>
              </a:rPr>
              <a:t>hr</a:t>
            </a:r>
            <a:r>
              <a:rPr lang="en-US" sz="1200" b="1" kern="1200" dirty="0">
                <a:solidFill>
                  <a:schemeClr val="tx1"/>
                </a:solidFill>
                <a:effectLst/>
                <a:latin typeface="+mn-lt"/>
                <a:ea typeface="+mn-ea"/>
                <a:cs typeface="+mn-cs"/>
              </a:rPr>
              <a:t> incubation with ethanol: The graph on the left shows the Thrombin activity, measured by the linear slope of the fluorescence intensity of the Thrombin substrate, vs. time. The results show that Thrombin activity was not inhibited by </a:t>
            </a:r>
            <a:r>
              <a:rPr lang="en-GB" sz="1200" b="1" kern="1200" dirty="0">
                <a:solidFill>
                  <a:schemeClr val="tx1"/>
                </a:solidFill>
                <a:effectLst/>
                <a:latin typeface="+mn-lt"/>
                <a:ea typeface="+mn-ea"/>
                <a:cs typeface="+mn-cs"/>
              </a:rPr>
              <a:t>treatment with </a:t>
            </a:r>
            <a:r>
              <a:rPr lang="en-US" sz="1200" b="1" i="1" kern="1200" dirty="0">
                <a:solidFill>
                  <a:schemeClr val="tx1"/>
                </a:solidFill>
                <a:effectLst/>
                <a:latin typeface="+mn-lt"/>
                <a:ea typeface="+mn-ea"/>
                <a:cs typeface="+mn-cs"/>
              </a:rPr>
              <a:t>ethanol</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23</a:t>
            </a:fld>
            <a:endParaRPr lang="he-IL"/>
          </a:p>
        </p:txBody>
      </p:sp>
    </p:spTree>
    <p:extLst>
      <p:ext uri="{BB962C8B-B14F-4D97-AF65-F5344CB8AC3E}">
        <p14:creationId xmlns:p14="http://schemas.microsoft.com/office/powerpoint/2010/main" val="265612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Not only in the liver</a:t>
            </a:r>
            <a:endParaRPr lang="he-IL" sz="1200" kern="1200" baseline="0" dirty="0">
              <a:solidFill>
                <a:schemeClr val="tx1"/>
              </a:solidFill>
              <a:latin typeface="+mn-lt"/>
              <a:ea typeface="+mn-ea"/>
              <a:cs typeface="+mn-cs"/>
            </a:endParaRPr>
          </a:p>
          <a:p>
            <a:endParaRPr lang="en-US" dirty="0"/>
          </a:p>
          <a:p>
            <a:r>
              <a:rPr lang="he-IL" sz="1200" kern="1200" baseline="0" dirty="0">
                <a:solidFill>
                  <a:schemeClr val="tx1"/>
                </a:solidFill>
                <a:latin typeface="+mn-lt"/>
                <a:ea typeface="+mn-ea"/>
                <a:cs typeface="+mn-cs"/>
              </a:rPr>
              <a:t>קבוצה גדולה של סרין פרוטאזות הכוללת תרומבין, פלסמין, מאקטבי פלסמינוגן, טריפסין</a:t>
            </a:r>
          </a:p>
          <a:p>
            <a:r>
              <a:rPr lang="he-IL" sz="1200" kern="1200" baseline="0" dirty="0">
                <a:solidFill>
                  <a:schemeClr val="tx1"/>
                </a:solidFill>
                <a:latin typeface="+mn-lt"/>
                <a:ea typeface="+mn-ea"/>
                <a:cs typeface="+mn-cs"/>
              </a:rPr>
              <a:t>וקליקראין</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Serine is the amino acid at the enzyme active site</a:t>
            </a:r>
          </a:p>
          <a:p>
            <a:r>
              <a:rPr lang="en-US" sz="1200" kern="1200" baseline="0" dirty="0">
                <a:solidFill>
                  <a:schemeClr val="tx1"/>
                </a:solidFill>
                <a:latin typeface="+mn-lt"/>
                <a:ea typeface="+mn-ea"/>
                <a:cs typeface="+mn-cs"/>
              </a:rPr>
              <a:t>Cleave peptide bonds of </a:t>
            </a:r>
            <a:r>
              <a:rPr lang="en-US" sz="1200" kern="1200" baseline="0" dirty="0" err="1">
                <a:solidFill>
                  <a:schemeClr val="tx1"/>
                </a:solidFill>
                <a:latin typeface="+mn-lt"/>
                <a:ea typeface="+mn-ea"/>
                <a:cs typeface="+mn-cs"/>
              </a:rPr>
              <a:t>arginine</a:t>
            </a:r>
            <a:r>
              <a:rPr lang="en-US" sz="1200" kern="1200" baseline="0" dirty="0">
                <a:solidFill>
                  <a:schemeClr val="tx1"/>
                </a:solidFill>
                <a:latin typeface="+mn-lt"/>
                <a:ea typeface="+mn-ea"/>
                <a:cs typeface="+mn-cs"/>
              </a:rPr>
              <a:t>(+charge)  </a:t>
            </a:r>
            <a:endParaRPr lang="he-IL"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פרותרומבין איננו מופיע בכל חלקי המוח במידה שווה, ומבוטא במיוחד</a:t>
            </a:r>
          </a:p>
          <a:p>
            <a:r>
              <a:rPr lang="en-GB" sz="1200" kern="1200" baseline="0" dirty="0">
                <a:solidFill>
                  <a:schemeClr val="tx1"/>
                </a:solidFill>
                <a:latin typeface="+mn-lt"/>
                <a:ea typeface="+mn-ea"/>
                <a:cs typeface="+mn-cs"/>
              </a:rPr>
              <a:t>cerebellum </a:t>
            </a:r>
            <a:r>
              <a:rPr lang="he-IL" sz="1200" kern="1200" baseline="0" dirty="0">
                <a:solidFill>
                  <a:schemeClr val="tx1"/>
                </a:solidFill>
                <a:latin typeface="+mn-lt"/>
                <a:ea typeface="+mn-ea"/>
                <a:cs typeface="+mn-cs"/>
              </a:rPr>
              <a:t>ו ,</a:t>
            </a:r>
            <a:r>
              <a:rPr lang="en-GB" sz="1200" kern="1200" baseline="0" dirty="0">
                <a:solidFill>
                  <a:schemeClr val="tx1"/>
                </a:solidFill>
                <a:latin typeface="+mn-lt"/>
                <a:ea typeface="+mn-ea"/>
                <a:cs typeface="+mn-cs"/>
              </a:rPr>
              <a:t>hippocampus ,hypothalamus ,basal ganglia ,thalamus ,cortex ,olfactory bulb </a:t>
            </a:r>
            <a:r>
              <a:rPr lang="he-IL" sz="1200" kern="1200" baseline="0" dirty="0">
                <a:solidFill>
                  <a:schemeClr val="tx1"/>
                </a:solidFill>
                <a:latin typeface="+mn-lt"/>
                <a:ea typeface="+mn-ea"/>
                <a:cs typeface="+mn-cs"/>
              </a:rPr>
              <a:t>ב</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תרומבין מווסת פעילות תאים המשתייכים למערכת עצבים המרכזית:</a:t>
            </a:r>
          </a:p>
          <a:p>
            <a:r>
              <a:rPr lang="he-IL" sz="1200" kern="1200" baseline="0" dirty="0">
                <a:solidFill>
                  <a:schemeClr val="tx1"/>
                </a:solidFill>
                <a:latin typeface="+mn-lt"/>
                <a:ea typeface="+mn-ea"/>
                <a:cs typeface="+mn-cs"/>
              </a:rPr>
              <a:t>.( • מעכב צמיחת נוירונים ( 16</a:t>
            </a:r>
          </a:p>
          <a:p>
            <a:r>
              <a:rPr lang="he-IL" sz="1200" kern="1200" baseline="0" dirty="0">
                <a:solidFill>
                  <a:schemeClr val="tx1"/>
                </a:solidFill>
                <a:latin typeface="+mn-lt"/>
                <a:ea typeface="+mn-ea"/>
                <a:cs typeface="+mn-cs"/>
              </a:rPr>
              <a:t>.( • משנה את מורפולוגית אסטרוציטים למורפולוגיה אפיתליאלית ( 17</a:t>
            </a:r>
          </a:p>
          <a:p>
            <a:r>
              <a:rPr lang="he-IL" sz="1200" kern="1200" baseline="0" dirty="0">
                <a:solidFill>
                  <a:schemeClr val="tx1"/>
                </a:solidFill>
                <a:latin typeface="+mn-lt"/>
                <a:ea typeface="+mn-ea"/>
                <a:cs typeface="+mn-cs"/>
              </a:rPr>
              <a:t>.( • מיטוגני לאסטרוציטים ( 18</a:t>
            </a:r>
          </a:p>
          <a:p>
            <a:r>
              <a:rPr lang="he-IL" sz="1200" kern="1200" baseline="0" dirty="0">
                <a:solidFill>
                  <a:schemeClr val="tx1"/>
                </a:solidFill>
                <a:latin typeface="+mn-lt"/>
                <a:ea typeface="+mn-ea"/>
                <a:cs typeface="+mn-cs"/>
              </a:rPr>
              <a:t>20 ) בתרביות אסטרוציטים. ) 19 ) ואנדותלין 1 ) </a:t>
            </a:r>
            <a:r>
              <a:rPr lang="en-GB" sz="1200" kern="1200" baseline="0" dirty="0">
                <a:solidFill>
                  <a:schemeClr val="tx1"/>
                </a:solidFill>
                <a:latin typeface="+mn-lt"/>
                <a:ea typeface="+mn-ea"/>
                <a:cs typeface="+mn-cs"/>
              </a:rPr>
              <a:t>NGF • </a:t>
            </a:r>
            <a:r>
              <a:rPr lang="he-IL" sz="1200" kern="1200" baseline="0" dirty="0">
                <a:solidFill>
                  <a:schemeClr val="tx1"/>
                </a:solidFill>
                <a:latin typeface="+mn-lt"/>
                <a:ea typeface="+mn-ea"/>
                <a:cs typeface="+mn-cs"/>
              </a:rPr>
              <a:t>משרה סינתזה ויצירת</a:t>
            </a:r>
          </a:p>
          <a:p>
            <a:r>
              <a:rPr lang="he-IL" sz="1200" kern="1200" baseline="0" dirty="0">
                <a:solidFill>
                  <a:schemeClr val="tx1"/>
                </a:solidFill>
                <a:latin typeface="+mn-lt"/>
                <a:ea typeface="+mn-ea"/>
                <a:cs typeface="+mn-cs"/>
              </a:rPr>
              <a:t>.( • פקטור הכרחי בעיצוב קשרים סינפטיים במודל עצב- שריר ( 21</a:t>
            </a:r>
          </a:p>
          <a:p>
            <a:r>
              <a:rPr lang="he-IL" sz="1200" kern="1200" baseline="0" dirty="0">
                <a:solidFill>
                  <a:schemeClr val="tx1"/>
                </a:solidFill>
                <a:latin typeface="+mn-lt"/>
                <a:ea typeface="+mn-ea"/>
                <a:cs typeface="+mn-cs"/>
              </a:rPr>
              <a:t>.( בתרביות תאי גליובלסטומה ( 22 </a:t>
            </a:r>
            <a:r>
              <a:rPr lang="el-GR" sz="1200" kern="1200" baseline="0" dirty="0">
                <a:solidFill>
                  <a:schemeClr val="tx1"/>
                </a:solidFill>
                <a:latin typeface="+mn-lt"/>
                <a:ea typeface="+mn-ea"/>
                <a:cs typeface="+mn-cs"/>
              </a:rPr>
              <a:t>β </a:t>
            </a:r>
            <a:r>
              <a:rPr lang="en-GB" sz="1200" kern="1200" baseline="0" dirty="0" err="1">
                <a:solidFill>
                  <a:schemeClr val="tx1"/>
                </a:solidFill>
                <a:latin typeface="+mn-lt"/>
                <a:ea typeface="+mn-ea"/>
                <a:cs typeface="+mn-cs"/>
              </a:rPr>
              <a:t>amyloid</a:t>
            </a:r>
            <a:r>
              <a:rPr lang="en-GB" sz="1200" kern="1200" baseline="0" dirty="0">
                <a:solidFill>
                  <a:schemeClr val="tx1"/>
                </a:solidFill>
                <a:latin typeface="+mn-lt"/>
                <a:ea typeface="+mn-ea"/>
                <a:cs typeface="+mn-cs"/>
              </a:rPr>
              <a:t> precursor protein (APP) • </a:t>
            </a:r>
            <a:r>
              <a:rPr lang="he-IL" sz="1200" kern="1200" baseline="0" dirty="0">
                <a:solidFill>
                  <a:schemeClr val="tx1"/>
                </a:solidFill>
                <a:latin typeface="+mn-lt"/>
                <a:ea typeface="+mn-ea"/>
                <a:cs typeface="+mn-cs"/>
              </a:rPr>
              <a:t>משרה סינתזה של</a:t>
            </a:r>
          </a:p>
          <a:p>
            <a:endParaRPr lang="he-IL" sz="1200" kern="1200" baseline="0" dirty="0">
              <a:solidFill>
                <a:schemeClr val="tx1"/>
              </a:solidFill>
              <a:latin typeface="+mn-lt"/>
              <a:ea typeface="+mn-ea"/>
              <a:cs typeface="+mn-cs"/>
            </a:endParaRP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תרומבין הינו בעל השפעה מגינה או מזיקה על תאי מע"מ וזאת בהתאם לריכוזו וזמן חשיפת הרקמה</a:t>
            </a:r>
          </a:p>
          <a:p>
            <a:r>
              <a:rPr lang="he-IL" sz="1200" kern="1200" baseline="0" dirty="0">
                <a:solidFill>
                  <a:schemeClr val="tx1"/>
                </a:solidFill>
                <a:latin typeface="+mn-lt"/>
                <a:ea typeface="+mn-ea"/>
                <a:cs typeface="+mn-cs"/>
              </a:rPr>
              <a:t>28 ). ריכוזים גבוהים (ננומולר) של תרומבין גורמים למות נוירונים ואסטרוציטים במנגנון של , אליו ( 27</a:t>
            </a:r>
          </a:p>
          <a:p>
            <a:r>
              <a:rPr lang="he-IL" sz="1200" kern="1200" baseline="0" dirty="0">
                <a:solidFill>
                  <a:schemeClr val="tx1"/>
                </a:solidFill>
                <a:latin typeface="+mn-lt"/>
                <a:ea typeface="+mn-ea"/>
                <a:cs typeface="+mn-cs"/>
              </a:rPr>
              <a:t>אפופטוזיס ( 29 ) וכן לעיכוב רגנרציה של נוירונים ( 30 ). לעומת זאת ריכוזים נמוכים יותר (פיקומולר)</a:t>
            </a:r>
          </a:p>
          <a:p>
            <a:r>
              <a:rPr lang="he-IL" sz="1200" kern="1200" baseline="0" dirty="0">
                <a:solidFill>
                  <a:schemeClr val="tx1"/>
                </a:solidFill>
                <a:latin typeface="+mn-lt"/>
                <a:ea typeface="+mn-ea"/>
                <a:cs typeface="+mn-cs"/>
              </a:rPr>
              <a:t>מגינים על נוירונים ואסטרוציטים מההיפוקמפוס בפני מצבי דחק כגון: עקה חימצונית, היפוגליקמיה</a:t>
            </a:r>
          </a:p>
          <a:p>
            <a:r>
              <a:rPr lang="he-IL" sz="1200" kern="1200" baseline="0" dirty="0">
                <a:solidFill>
                  <a:schemeClr val="tx1"/>
                </a:solidFill>
                <a:latin typeface="+mn-lt"/>
                <a:ea typeface="+mn-ea"/>
                <a:cs typeface="+mn-cs"/>
              </a:rPr>
              <a:t>ורעילות של חלבון עמילואיד בתא ( 31 ). הזלפת תרומבין ישירות למוח גרמה להתכווצויות אפילפטיות (</a:t>
            </a:r>
          </a:p>
          <a:p>
            <a:r>
              <a:rPr lang="he-IL" sz="1200" kern="1200" baseline="0" dirty="0">
                <a:solidFill>
                  <a:schemeClr val="tx1"/>
                </a:solidFill>
                <a:latin typeface="+mn-lt"/>
                <a:ea typeface="+mn-ea"/>
                <a:cs typeface="+mn-cs"/>
              </a:rPr>
              <a:t>32 ), נצפו נזקים כגון גליוזיס והיווצרות צלקת ( 33 ) וכן ניסויים במודלים אנימליים מצביעים על</a:t>
            </a:r>
          </a:p>
          <a:p>
            <a:r>
              <a:rPr lang="he-IL" sz="1200" kern="1200" baseline="0" dirty="0">
                <a:solidFill>
                  <a:schemeClr val="tx1"/>
                </a:solidFill>
                <a:latin typeface="+mn-lt"/>
                <a:ea typeface="+mn-ea"/>
                <a:cs typeface="+mn-cs"/>
              </a:rPr>
              <a:t>.( חשיבותו של תרומבין בהיווצרות בצקת ונזק לאחר דימום תוך מוחי ( 34</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תפקיד בעת התפתחות מערכת העצבים</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מעורבות תרומבין בתהליך הדלקת: תרומבין מרחיב כלי דם וגורם להגברת חדירותם ( 67 ), כימוטקטי למונוציטים ( 68 ), פועל כגורם</a:t>
            </a:r>
          </a:p>
          <a:p>
            <a:r>
              <a:rPr lang="he-IL" sz="1200" kern="1200" baseline="0" dirty="0">
                <a:solidFill>
                  <a:schemeClr val="tx1"/>
                </a:solidFill>
                <a:latin typeface="+mn-lt"/>
                <a:ea typeface="+mn-ea"/>
                <a:cs typeface="+mn-cs"/>
              </a:rPr>
              <a:t>על מקרופאג'ים ( 69 ), משרה ייצור מוגבר של אינטרלוקין 1 ממקרופאג'ים </a:t>
            </a:r>
            <a:r>
              <a:rPr lang="en-GB" sz="1200" kern="1200" baseline="0" dirty="0">
                <a:solidFill>
                  <a:schemeClr val="tx1"/>
                </a:solidFill>
                <a:latin typeface="+mn-lt"/>
                <a:ea typeface="+mn-ea"/>
                <a:cs typeface="+mn-cs"/>
              </a:rPr>
              <a:t>growth factor </a:t>
            </a:r>
            <a:r>
              <a:rPr lang="he-IL" sz="1200" kern="1200" baseline="0" dirty="0">
                <a:solidFill>
                  <a:schemeClr val="tx1"/>
                </a:solidFill>
                <a:latin typeface="+mn-lt"/>
                <a:ea typeface="+mn-ea"/>
                <a:cs typeface="+mn-cs"/>
              </a:rPr>
              <a:t>גדילה</a:t>
            </a:r>
          </a:p>
          <a:p>
            <a:r>
              <a:rPr lang="he-IL" sz="1200" kern="1200" baseline="0" dirty="0">
                <a:solidFill>
                  <a:schemeClr val="tx1"/>
                </a:solidFill>
                <a:latin typeface="+mn-lt"/>
                <a:ea typeface="+mn-ea"/>
                <a:cs typeface="+mn-cs"/>
              </a:rPr>
              <a:t>על גבי תאי אנדותל, דבר </a:t>
            </a:r>
            <a:r>
              <a:rPr lang="en-GB" sz="1200" kern="1200" baseline="0" dirty="0">
                <a:solidFill>
                  <a:schemeClr val="tx1"/>
                </a:solidFill>
                <a:latin typeface="+mn-lt"/>
                <a:ea typeface="+mn-ea"/>
                <a:cs typeface="+mn-cs"/>
              </a:rPr>
              <a:t>P </a:t>
            </a:r>
            <a:r>
              <a:rPr lang="en-GB" sz="1200" kern="1200" baseline="0" dirty="0" err="1">
                <a:solidFill>
                  <a:schemeClr val="tx1"/>
                </a:solidFill>
                <a:latin typeface="+mn-lt"/>
                <a:ea typeface="+mn-ea"/>
                <a:cs typeface="+mn-cs"/>
              </a:rPr>
              <a:t>selectin</a:t>
            </a:r>
            <a:r>
              <a:rPr lang="en-GB" sz="1200" kern="1200" baseline="0" dirty="0">
                <a:solidFill>
                  <a:schemeClr val="tx1"/>
                </a:solidFill>
                <a:latin typeface="+mn-lt"/>
                <a:ea typeface="+mn-ea"/>
                <a:cs typeface="+mn-cs"/>
              </a:rPr>
              <a:t> </a:t>
            </a:r>
            <a:r>
              <a:rPr lang="he-IL" sz="1200" kern="1200" baseline="0" dirty="0">
                <a:solidFill>
                  <a:schemeClr val="tx1"/>
                </a:solidFill>
                <a:latin typeface="+mn-lt"/>
                <a:ea typeface="+mn-ea"/>
                <a:cs typeface="+mn-cs"/>
              </a:rPr>
              <a:t>מאוקטבים ( 70 ), גורם לביטוי מוגבר של מולקולת האדהזיה</a:t>
            </a:r>
          </a:p>
          <a:p>
            <a:r>
              <a:rPr lang="en-GB" sz="1200" kern="1200" baseline="0" dirty="0">
                <a:solidFill>
                  <a:schemeClr val="tx1"/>
                </a:solidFill>
                <a:latin typeface="+mn-lt"/>
                <a:ea typeface="+mn-ea"/>
                <a:cs typeface="+mn-cs"/>
              </a:rPr>
              <a:t>T </a:t>
            </a:r>
            <a:r>
              <a:rPr lang="he-IL" sz="1200" kern="1200" baseline="0" dirty="0">
                <a:solidFill>
                  <a:schemeClr val="tx1"/>
                </a:solidFill>
                <a:latin typeface="+mn-lt"/>
                <a:ea typeface="+mn-ea"/>
                <a:cs typeface="+mn-cs"/>
              </a:rPr>
              <a:t>המאפשר הדבקות טובה של נויטרופילים ( 71 ), גורם לשפעול תאי מיקרוגליה ( 72 ), אקטיבציה של תאי</a:t>
            </a:r>
          </a:p>
          <a:p>
            <a:r>
              <a:rPr lang="he-IL" sz="1200" kern="1200" baseline="0" dirty="0">
                <a:solidFill>
                  <a:schemeClr val="tx1"/>
                </a:solidFill>
                <a:latin typeface="+mn-lt"/>
                <a:ea typeface="+mn-ea"/>
                <a:cs typeface="+mn-cs"/>
              </a:rPr>
              <a:t>.( 74 ) ודה-גרנולציה של תאי מסט ( 7</a:t>
            </a:r>
          </a:p>
          <a:p>
            <a:endParaRPr lang="he-IL" sz="1200" kern="1200" baseline="0" dirty="0">
              <a:solidFill>
                <a:schemeClr val="tx1"/>
              </a:solidFill>
              <a:latin typeface="+mn-lt"/>
              <a:ea typeface="+mn-ea"/>
              <a:cs typeface="+mn-cs"/>
            </a:endParaRPr>
          </a:p>
          <a:p>
            <a:r>
              <a:rPr lang="en-GB" dirty="0"/>
              <a:t>seven </a:t>
            </a:r>
            <a:r>
              <a:rPr lang="en-GB" dirty="0" err="1"/>
              <a:t>transmembrane</a:t>
            </a:r>
            <a:r>
              <a:rPr lang="en-GB" dirty="0"/>
              <a:t> </a:t>
            </a:r>
            <a:endParaRPr lang="he-IL" dirty="0"/>
          </a:p>
          <a:p>
            <a:r>
              <a:rPr lang="fr-FR" dirty="0"/>
              <a:t>Sep 14;407(6801):258-64</a:t>
            </a:r>
          </a:p>
          <a:p>
            <a:endParaRPr lang="fr-FR" dirty="0"/>
          </a:p>
          <a:p>
            <a:r>
              <a:rPr lang="en-US" dirty="0"/>
              <a:t>act through the actions of </a:t>
            </a:r>
            <a:r>
              <a:rPr lang="en-US" dirty="0">
                <a:hlinkClick r:id="rId3" tooltip="G-proteins"/>
              </a:rPr>
              <a:t>G-proteins</a:t>
            </a:r>
            <a:r>
              <a:rPr lang="en-US" dirty="0"/>
              <a:t> </a:t>
            </a:r>
            <a:r>
              <a:rPr lang="en-US" dirty="0" err="1">
                <a:hlinkClick r:id="rId4" tooltip="Gi alpha subunit"/>
              </a:rPr>
              <a:t>i</a:t>
            </a:r>
            <a:r>
              <a:rPr lang="en-US" dirty="0"/>
              <a:t> (</a:t>
            </a:r>
            <a:r>
              <a:rPr lang="en-US" dirty="0" err="1"/>
              <a:t>cAMP</a:t>
            </a:r>
            <a:r>
              <a:rPr lang="en-US" dirty="0"/>
              <a:t> inhibitory), </a:t>
            </a:r>
            <a:r>
              <a:rPr lang="en-US" dirty="0">
                <a:hlinkClick r:id="rId5" tooltip="G12/G13"/>
              </a:rPr>
              <a:t>12/13</a:t>
            </a:r>
            <a:r>
              <a:rPr lang="en-US" dirty="0"/>
              <a:t> (Rho and </a:t>
            </a:r>
            <a:r>
              <a:rPr lang="en-US" dirty="0" err="1"/>
              <a:t>Ras</a:t>
            </a:r>
            <a:r>
              <a:rPr lang="en-US" dirty="0"/>
              <a:t> activation) and </a:t>
            </a:r>
            <a:r>
              <a:rPr lang="en-US" dirty="0">
                <a:hlinkClick r:id="rId6" tooltip="Gq protein"/>
              </a:rPr>
              <a:t>q</a:t>
            </a:r>
            <a:r>
              <a:rPr lang="en-US" dirty="0"/>
              <a:t> (calcium </a:t>
            </a:r>
            <a:r>
              <a:rPr lang="en-US" dirty="0" err="1"/>
              <a:t>signalling</a:t>
            </a:r>
            <a:r>
              <a:rPr lang="en-US" dirty="0"/>
              <a:t>) to cause cellular actions.</a:t>
            </a:r>
          </a:p>
          <a:p>
            <a:endParaRPr lang="en-US" dirty="0"/>
          </a:p>
          <a:p>
            <a:r>
              <a:rPr lang="en-US" dirty="0"/>
              <a:t>in </a:t>
            </a:r>
            <a:r>
              <a:rPr lang="en-US" dirty="0">
                <a:hlinkClick r:id="rId7" tooltip="Platelet"/>
              </a:rPr>
              <a:t>platelets</a:t>
            </a:r>
            <a:r>
              <a:rPr lang="en-US" dirty="0"/>
              <a:t> contributes to </a:t>
            </a:r>
            <a:r>
              <a:rPr lang="en-US" dirty="0" err="1">
                <a:hlinkClick r:id="rId8" tooltip="Hemostasis"/>
              </a:rPr>
              <a:t>hemostasis</a:t>
            </a:r>
            <a:r>
              <a:rPr lang="en-US" dirty="0"/>
              <a:t> and </a:t>
            </a:r>
            <a:r>
              <a:rPr lang="en-US" dirty="0">
                <a:hlinkClick r:id="rId9" tooltip="Thrombosis"/>
              </a:rPr>
              <a:t>thrombosis</a:t>
            </a:r>
            <a:r>
              <a:rPr lang="en-US" dirty="0"/>
              <a:t>. </a:t>
            </a:r>
          </a:p>
          <a:p>
            <a:r>
              <a:rPr lang="en-US" dirty="0"/>
              <a:t>Endothelial PARs participate in the regulation of vascular tone and permeability while in vascular smooth muscle they mediate contraction, proliferation, and </a:t>
            </a:r>
            <a:r>
              <a:rPr lang="en-US" dirty="0">
                <a:hlinkClick r:id="rId10" tooltip="Hypertrophy"/>
              </a:rPr>
              <a:t>hypertrophy</a:t>
            </a:r>
            <a:endParaRPr lang="en-US" dirty="0"/>
          </a:p>
          <a:p>
            <a:r>
              <a:rPr lang="en-US" dirty="0"/>
              <a:t>contribute to the pro-inflammatory response observed in </a:t>
            </a:r>
            <a:r>
              <a:rPr lang="en-US" dirty="0">
                <a:hlinkClick r:id="rId11" tooltip="Atherosclerosis"/>
              </a:rPr>
              <a:t>atherosclerosis</a:t>
            </a:r>
            <a:endParaRPr lang="he-IL" dirty="0"/>
          </a:p>
          <a:p>
            <a:endParaRPr lang="he-IL" dirty="0"/>
          </a:p>
          <a:p>
            <a:pPr algn="l" rtl="0"/>
            <a:r>
              <a:rPr lang="en-US" sz="1200" kern="1200" baseline="0" dirty="0">
                <a:solidFill>
                  <a:schemeClr val="tx1"/>
                </a:solidFill>
                <a:latin typeface="+mn-lt"/>
                <a:ea typeface="+mn-ea"/>
                <a:cs typeface="+mn-cs"/>
              </a:rPr>
              <a:t>located at the post-synaptic terminal and overlaps with the </a:t>
            </a:r>
            <a:r>
              <a:rPr lang="en-US" sz="1200" kern="1200" baseline="0" dirty="0" err="1">
                <a:solidFill>
                  <a:schemeClr val="tx1"/>
                </a:solidFill>
                <a:latin typeface="+mn-lt"/>
                <a:ea typeface="+mn-ea"/>
                <a:cs typeface="+mn-cs"/>
              </a:rPr>
              <a:t>perisynaptic</a:t>
            </a:r>
            <a:r>
              <a:rPr lang="en-US" sz="1200" kern="1200" baseline="0" dirty="0">
                <a:solidFill>
                  <a:schemeClr val="tx1"/>
                </a:solidFill>
                <a:latin typeface="+mn-lt"/>
                <a:ea typeface="+mn-ea"/>
                <a:cs typeface="+mn-cs"/>
              </a:rPr>
              <a:t> Schwann cell at the </a:t>
            </a:r>
            <a:r>
              <a:rPr lang="en-GB" sz="1200" kern="1200" baseline="0" dirty="0">
                <a:solidFill>
                  <a:schemeClr val="tx1"/>
                </a:solidFill>
                <a:latin typeface="+mn-lt"/>
                <a:ea typeface="+mn-ea"/>
                <a:cs typeface="+mn-cs"/>
              </a:rPr>
              <a:t>neuromuscular junction</a:t>
            </a:r>
            <a:endParaRPr lang="he-IL" sz="1200" kern="1200" baseline="0" dirty="0">
              <a:solidFill>
                <a:schemeClr val="tx1"/>
              </a:solidFill>
              <a:latin typeface="+mn-lt"/>
              <a:ea typeface="+mn-ea"/>
              <a:cs typeface="+mn-cs"/>
            </a:endParaRPr>
          </a:p>
          <a:p>
            <a:pPr algn="l" rtl="0"/>
            <a:endParaRPr lang="he-IL" sz="1200" kern="1200" baseline="0" dirty="0">
              <a:solidFill>
                <a:schemeClr val="tx1"/>
              </a:solidFill>
              <a:latin typeface="+mn-lt"/>
              <a:ea typeface="+mn-ea"/>
              <a:cs typeface="+mn-cs"/>
            </a:endParaRPr>
          </a:p>
          <a:p>
            <a:pPr algn="l" rtl="0"/>
            <a:r>
              <a:rPr lang="en-GB" sz="1200" kern="1200" baseline="0" dirty="0">
                <a:solidFill>
                  <a:schemeClr val="tx1"/>
                </a:solidFill>
                <a:latin typeface="+mn-lt"/>
                <a:ea typeface="+mn-ea"/>
                <a:cs typeface="+mn-cs"/>
              </a:rPr>
              <a:t>The activation of </a:t>
            </a:r>
            <a:r>
              <a:rPr lang="en-US" sz="1200" kern="1200" baseline="0" dirty="0">
                <a:solidFill>
                  <a:schemeClr val="tx1"/>
                </a:solidFill>
                <a:latin typeface="+mn-lt"/>
                <a:ea typeface="+mn-ea"/>
                <a:cs typeface="+mn-cs"/>
              </a:rPr>
              <a:t>PARs is unique in that it involves the </a:t>
            </a:r>
            <a:r>
              <a:rPr lang="en-US" sz="1200" kern="1200" baseline="0" dirty="0" err="1">
                <a:solidFill>
                  <a:schemeClr val="tx1"/>
                </a:solidFill>
                <a:latin typeface="+mn-lt"/>
                <a:ea typeface="+mn-ea"/>
                <a:cs typeface="+mn-cs"/>
              </a:rPr>
              <a:t>proteolytic</a:t>
            </a:r>
            <a:r>
              <a:rPr lang="en-US" sz="1200" kern="1200" baseline="0" dirty="0">
                <a:solidFill>
                  <a:schemeClr val="tx1"/>
                </a:solidFill>
                <a:latin typeface="+mn-lt"/>
                <a:ea typeface="+mn-ea"/>
                <a:cs typeface="+mn-cs"/>
              </a:rPr>
              <a:t> unmasking of an amino-terminal receptor sequence, which acts as a tethered </a:t>
            </a:r>
            <a:r>
              <a:rPr lang="en-US" sz="1200" kern="1200" baseline="0" dirty="0" err="1">
                <a:solidFill>
                  <a:schemeClr val="tx1"/>
                </a:solidFill>
                <a:latin typeface="+mn-lt"/>
                <a:ea typeface="+mn-ea"/>
                <a:cs typeface="+mn-cs"/>
              </a:rPr>
              <a:t>ligand</a:t>
            </a:r>
            <a:r>
              <a:rPr lang="en-US" sz="1200" kern="1200" baseline="0" dirty="0">
                <a:solidFill>
                  <a:schemeClr val="tx1"/>
                </a:solidFill>
                <a:latin typeface="+mn-lt"/>
                <a:ea typeface="+mn-ea"/>
                <a:cs typeface="+mn-cs"/>
              </a:rPr>
              <a:t> while remaining attached to the body of the receptor</a:t>
            </a:r>
          </a:p>
          <a:p>
            <a:pPr algn="l" rtl="0"/>
            <a:endParaRPr lang="en-US" sz="1200" kern="1200" baseline="0" dirty="0">
              <a:solidFill>
                <a:schemeClr val="tx1"/>
              </a:solidFill>
              <a:latin typeface="+mn-lt"/>
              <a:ea typeface="+mn-ea"/>
              <a:cs typeface="+mn-cs"/>
            </a:endParaRPr>
          </a:p>
          <a:p>
            <a:pPr algn="l" rtl="0"/>
            <a:r>
              <a:rPr lang="en-US" sz="1200" kern="1200" baseline="0" dirty="0">
                <a:solidFill>
                  <a:schemeClr val="tx1"/>
                </a:solidFill>
                <a:latin typeface="+mn-lt"/>
                <a:ea typeface="+mn-ea"/>
                <a:cs typeface="+mn-cs"/>
              </a:rPr>
              <a:t>PAR1 is expressed on endothelial cells, fibroblasts, </a:t>
            </a:r>
            <a:r>
              <a:rPr lang="en-US" sz="1200" kern="1200" baseline="0" dirty="0" err="1">
                <a:solidFill>
                  <a:schemeClr val="tx1"/>
                </a:solidFill>
                <a:latin typeface="+mn-lt"/>
                <a:ea typeface="+mn-ea"/>
                <a:cs typeface="+mn-cs"/>
              </a:rPr>
              <a:t>monocytes,T</a:t>
            </a:r>
            <a:r>
              <a:rPr lang="en-US" sz="1200" kern="1200" baseline="0" dirty="0">
                <a:solidFill>
                  <a:schemeClr val="tx1"/>
                </a:solidFill>
                <a:latin typeface="+mn-lt"/>
                <a:ea typeface="+mn-ea"/>
                <a:cs typeface="+mn-cs"/>
              </a:rPr>
              <a:t>-cell lines, smooth muscle cells, uterine </a:t>
            </a:r>
            <a:r>
              <a:rPr lang="en-US" sz="1200" kern="1200" baseline="0" dirty="0" err="1">
                <a:solidFill>
                  <a:schemeClr val="tx1"/>
                </a:solidFill>
                <a:latin typeface="+mn-lt"/>
                <a:ea typeface="+mn-ea"/>
                <a:cs typeface="+mn-cs"/>
              </a:rPr>
              <a:t>stromal</a:t>
            </a:r>
            <a:r>
              <a:rPr lang="en-US" sz="1200" kern="1200" baseline="0" dirty="0">
                <a:solidFill>
                  <a:schemeClr val="tx1"/>
                </a:solidFill>
                <a:latin typeface="+mn-lt"/>
                <a:ea typeface="+mn-ea"/>
                <a:cs typeface="+mn-cs"/>
              </a:rPr>
              <a:t> cells, and in organs such as stomach, colon, kidney, testis, eye and brain</a:t>
            </a:r>
            <a:endParaRPr lang="he-IL" dirty="0"/>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PAR-1,3,4 are activated mainly by thrombin while PAR-2 is activated by trypsin and </a:t>
            </a:r>
            <a:r>
              <a:rPr lang="en-US" sz="1200" kern="1200" dirty="0" err="1">
                <a:solidFill>
                  <a:schemeClr val="tx1"/>
                </a:solidFill>
                <a:effectLst/>
                <a:latin typeface="+mn-lt"/>
                <a:ea typeface="+mn-ea"/>
                <a:cs typeface="+mn-cs"/>
              </a:rPr>
              <a:t>tryptase</a:t>
            </a:r>
            <a:endParaRPr lang="he-IL"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EFCA18-3C27-4C81-857E-A5A20549F791}" type="slidenum">
              <a:rPr lang="he-IL" smtClean="0"/>
              <a:pPr/>
              <a:t>3</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 a 2 </a:t>
            </a:r>
            <a:r>
              <a:rPr lang="en-US" sz="1200" b="1" kern="1200" dirty="0" err="1">
                <a:solidFill>
                  <a:schemeClr val="tx1"/>
                </a:solidFill>
                <a:effectLst/>
                <a:latin typeface="+mn-lt"/>
                <a:ea typeface="+mn-ea"/>
                <a:cs typeface="+mn-cs"/>
              </a:rPr>
              <a:t>hr</a:t>
            </a:r>
            <a:r>
              <a:rPr lang="en-US" sz="1200" b="1" kern="1200" dirty="0">
                <a:solidFill>
                  <a:schemeClr val="tx1"/>
                </a:solidFill>
                <a:effectLst/>
                <a:latin typeface="+mn-lt"/>
                <a:ea typeface="+mn-ea"/>
                <a:cs typeface="+mn-cs"/>
              </a:rPr>
              <a:t> incubation</a:t>
            </a:r>
            <a:r>
              <a:rPr lang="en-US" sz="1200" b="1" i="1" kern="1200" dirty="0">
                <a:solidFill>
                  <a:schemeClr val="tx1"/>
                </a:solidFill>
                <a:effectLst/>
                <a:latin typeface="+mn-lt"/>
                <a:ea typeface="+mn-ea"/>
                <a:cs typeface="+mn-cs"/>
              </a:rPr>
              <a:t> with warfarin: t</a:t>
            </a:r>
            <a:r>
              <a:rPr lang="en-US" sz="1200" b="1" kern="1200" dirty="0">
                <a:solidFill>
                  <a:schemeClr val="tx1"/>
                </a:solidFill>
                <a:effectLst/>
                <a:latin typeface="+mn-lt"/>
                <a:ea typeface="+mn-ea"/>
                <a:cs typeface="+mn-cs"/>
              </a:rPr>
              <a:t>hrombin activity was inhibited by </a:t>
            </a:r>
            <a:r>
              <a:rPr lang="en-GB" sz="1200" b="1" kern="1200" dirty="0">
                <a:solidFill>
                  <a:schemeClr val="tx1"/>
                </a:solidFill>
                <a:effectLst/>
                <a:latin typeface="+mn-lt"/>
                <a:ea typeface="+mn-ea"/>
                <a:cs typeface="+mn-cs"/>
              </a:rPr>
              <a:t>treatment with </a:t>
            </a:r>
            <a:r>
              <a:rPr lang="en-US" sz="1200" b="1" kern="1200" dirty="0">
                <a:solidFill>
                  <a:schemeClr val="tx1"/>
                </a:solidFill>
                <a:effectLst/>
                <a:latin typeface="+mn-lt"/>
                <a:ea typeface="+mn-ea"/>
                <a:cs typeface="+mn-cs"/>
              </a:rPr>
              <a:t>warfarin only at high doses </a:t>
            </a:r>
            <a:r>
              <a:rPr lang="en-US" sz="1200" b="1" strike="sngStrike" kern="1200" dirty="0">
                <a:solidFill>
                  <a:schemeClr val="tx1"/>
                </a:solidFill>
                <a:effectLst/>
                <a:latin typeface="+mn-lt"/>
                <a:ea typeface="+mn-ea"/>
                <a:cs typeface="+mn-cs"/>
              </a:rPr>
              <a:t>(10</a:t>
            </a:r>
            <a:r>
              <a:rPr lang="en-US" sz="1200" b="1" strike="sngStrike" kern="1200" baseline="30000" dirty="0">
                <a:solidFill>
                  <a:schemeClr val="tx1"/>
                </a:solidFill>
                <a:effectLst/>
                <a:latin typeface="+mn-lt"/>
                <a:ea typeface="+mn-ea"/>
                <a:cs typeface="+mn-cs"/>
              </a:rPr>
              <a:t>-2</a:t>
            </a:r>
            <a:r>
              <a:rPr lang="en-US" sz="1200" b="1" strike="sngStrike" kern="1200" dirty="0">
                <a:solidFill>
                  <a:schemeClr val="tx1"/>
                </a:solidFill>
                <a:effectLst/>
                <a:latin typeface="+mn-lt"/>
                <a:ea typeface="+mn-ea"/>
                <a:cs typeface="+mn-cs"/>
              </a:rPr>
              <a:t> to</a:t>
            </a:r>
            <a:r>
              <a:rPr lang="en-GB" sz="1200" b="1" i="1" strike="sngStrike" kern="1200" dirty="0">
                <a:solidFill>
                  <a:schemeClr val="tx1"/>
                </a:solidFill>
                <a:effectLst/>
                <a:latin typeface="+mn-lt"/>
                <a:ea typeface="+mn-ea"/>
                <a:cs typeface="+mn-cs"/>
              </a:rPr>
              <a:t>10</a:t>
            </a:r>
            <a:r>
              <a:rPr lang="en-GB" sz="1200" b="1" i="1" strike="sngStrike" kern="1200" baseline="30000" dirty="0">
                <a:solidFill>
                  <a:schemeClr val="tx1"/>
                </a:solidFill>
                <a:effectLst/>
                <a:latin typeface="+mn-lt"/>
                <a:ea typeface="+mn-ea"/>
                <a:cs typeface="+mn-cs"/>
              </a:rPr>
              <a:t>-1</a:t>
            </a:r>
            <a:r>
              <a:rPr lang="en-GB" sz="1200" b="1" i="1" strike="sngStrike" kern="1200" dirty="0">
                <a:solidFill>
                  <a:schemeClr val="tx1"/>
                </a:solidFill>
                <a:effectLst/>
                <a:latin typeface="+mn-lt"/>
                <a:ea typeface="+mn-ea"/>
                <a:cs typeface="+mn-cs"/>
              </a:rPr>
              <a:t> M)</a:t>
            </a:r>
            <a:r>
              <a:rPr lang="en-US" sz="1200" b="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24</a:t>
            </a:fld>
            <a:endParaRPr lang="he-IL"/>
          </a:p>
        </p:txBody>
      </p:sp>
    </p:spTree>
    <p:extLst>
      <p:ext uri="{BB962C8B-B14F-4D97-AF65-F5344CB8AC3E}">
        <p14:creationId xmlns:p14="http://schemas.microsoft.com/office/powerpoint/2010/main" val="135964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t>After </a:t>
            </a:r>
            <a:r>
              <a:rPr lang="en-US" sz="1200" dirty="0" err="1"/>
              <a:t>warfarin</a:t>
            </a:r>
            <a:r>
              <a:rPr lang="en-GB" sz="1200" dirty="0"/>
              <a:t> treatment lasting </a:t>
            </a:r>
            <a:r>
              <a:rPr lang="en-US" sz="1200" dirty="0"/>
              <a:t>3 days, thrombin activity was inhibited by </a:t>
            </a:r>
            <a:r>
              <a:rPr lang="en-US" sz="1200" dirty="0" err="1"/>
              <a:t>warfarin</a:t>
            </a:r>
            <a:r>
              <a:rPr lang="en-US" sz="1200" dirty="0"/>
              <a:t> at high doses (10</a:t>
            </a:r>
            <a:r>
              <a:rPr lang="en-US" sz="1200" baseline="30000" dirty="0"/>
              <a:t>-2</a:t>
            </a:r>
            <a:r>
              <a:rPr lang="en-US" sz="1200" dirty="0"/>
              <a:t> to</a:t>
            </a:r>
            <a:r>
              <a:rPr lang="en-GB" sz="1200" i="1" dirty="0"/>
              <a:t>10</a:t>
            </a:r>
            <a:r>
              <a:rPr lang="en-GB" sz="1200" i="1" baseline="30000" dirty="0"/>
              <a:t>-1</a:t>
            </a:r>
            <a:r>
              <a:rPr lang="en-GB" sz="1200" i="1" dirty="0"/>
              <a:t> M) </a:t>
            </a:r>
            <a:r>
              <a:rPr lang="en-US" sz="1200" i="1" dirty="0"/>
              <a:t>but not </a:t>
            </a:r>
            <a:r>
              <a:rPr lang="en-US" sz="1200" dirty="0"/>
              <a:t>at low dose (10</a:t>
            </a:r>
            <a:r>
              <a:rPr lang="en-US" sz="1200" baseline="30000" dirty="0"/>
              <a:t>-3</a:t>
            </a:r>
            <a:r>
              <a:rPr lang="en-US" sz="1200" dirty="0"/>
              <a:t> to 10</a:t>
            </a:r>
            <a:r>
              <a:rPr lang="en-US" sz="1200" baseline="30000" dirty="0"/>
              <a:t>-5</a:t>
            </a:r>
            <a:r>
              <a:rPr lang="en-US" sz="1200" dirty="0"/>
              <a:t> </a:t>
            </a:r>
            <a:r>
              <a:rPr lang="en-US" sz="1200" i="1" dirty="0"/>
              <a:t>M),</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26</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Interferon β1A is a leading treatment for MS and is believed to act by modulating the peripheral immune system, primarily by stimulating the interferon type A receptor (INFAR).</a:t>
            </a:r>
          </a:p>
          <a:p>
            <a:endParaRPr lang="en-US" sz="1200" kern="1200" dirty="0">
              <a:solidFill>
                <a:schemeClr val="tx1"/>
              </a:solidFill>
              <a:effectLst/>
              <a:latin typeface="+mn-lt"/>
              <a:ea typeface="+mn-ea"/>
              <a:cs typeface="+mn-cs"/>
            </a:endParaRPr>
          </a:p>
          <a:p>
            <a:pPr marL="0" marR="0" lvl="2" indent="0" algn="r" defTabSz="914400" rtl="1" eaLnBrk="1" fontAlgn="auto" latinLnBrk="0" hangingPunct="1">
              <a:lnSpc>
                <a:spcPct val="100000"/>
              </a:lnSpc>
              <a:spcBef>
                <a:spcPts val="0"/>
              </a:spcBef>
              <a:spcAft>
                <a:spcPts val="0"/>
              </a:spcAft>
              <a:buClrTx/>
              <a:buSzTx/>
              <a:buFontTx/>
              <a:buNone/>
              <a:tabLst/>
              <a:defRPr/>
            </a:pPr>
            <a:r>
              <a:rPr lang="en-US" dirty="0"/>
              <a:t>measuring the levels of PAR-1 may serve as a potential biomarker for INFβ </a:t>
            </a:r>
          </a:p>
          <a:p>
            <a:endParaRPr lang="en-US"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27</a:t>
            </a:fld>
            <a:endParaRPr lang="he-IL"/>
          </a:p>
        </p:txBody>
      </p:sp>
    </p:spTree>
    <p:extLst>
      <p:ext uri="{BB962C8B-B14F-4D97-AF65-F5344CB8AC3E}">
        <p14:creationId xmlns:p14="http://schemas.microsoft.com/office/powerpoint/2010/main" val="2282864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a:t>
            </a:r>
            <a:r>
              <a:rPr lang="en-GB" baseline="0" dirty="0"/>
              <a:t> 4 -FACS </a:t>
            </a:r>
            <a:r>
              <a:rPr lang="en-GB" dirty="0"/>
              <a:t>Treatment</a:t>
            </a:r>
            <a:r>
              <a:rPr lang="en-GB" baseline="0" dirty="0"/>
              <a:t> effect</a:t>
            </a:r>
            <a:endParaRPr lang="en-US"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31</a:t>
            </a:fld>
            <a:endParaRPr lang="he-IL"/>
          </a:p>
        </p:txBody>
      </p:sp>
    </p:spTree>
    <p:extLst>
      <p:ext uri="{BB962C8B-B14F-4D97-AF65-F5344CB8AC3E}">
        <p14:creationId xmlns:p14="http://schemas.microsoft.com/office/powerpoint/2010/main" val="3619558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analyze some of the effects of this on the pathways activating PAR-1 as well as on downstream signaling and immune cell function.  </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&amp; Future plans </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a:t>Further characterization of IFNAR1&amp;PAR effects will be relevant to understanding the mechanism of action of interferons and possibly point to novel therapeutic targets.</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en-US" dirty="0"/>
              <a:t>In the future to study the effect of treatment on the expression of other relevant key players in the activation of PAR-1 and understanding more about the pathways.</a:t>
            </a:r>
          </a:p>
          <a:p>
            <a:endParaRPr lang="en-US"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33</a:t>
            </a:fld>
            <a:endParaRPr lang="he-IL"/>
          </a:p>
        </p:txBody>
      </p:sp>
    </p:spTree>
    <p:extLst>
      <p:ext uri="{BB962C8B-B14F-4D97-AF65-F5344CB8AC3E}">
        <p14:creationId xmlns:p14="http://schemas.microsoft.com/office/powerpoint/2010/main" val="394178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34</a:t>
            </a:fld>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prolyl</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endopeptidase</a:t>
            </a:r>
            <a:r>
              <a:rPr lang="en-US" sz="1200" kern="1200" baseline="0" dirty="0">
                <a:solidFill>
                  <a:schemeClr val="tx1"/>
                </a:solidFill>
                <a:latin typeface="+mn-lt"/>
                <a:ea typeface="+mn-ea"/>
                <a:cs typeface="+mn-cs"/>
              </a:rPr>
              <a:t> can cleave the substrate post </a:t>
            </a:r>
            <a:r>
              <a:rPr lang="en-US" sz="1200" kern="1200" baseline="0" dirty="0" err="1">
                <a:solidFill>
                  <a:schemeClr val="tx1"/>
                </a:solidFill>
                <a:latin typeface="+mn-lt"/>
                <a:ea typeface="+mn-ea"/>
                <a:cs typeface="+mn-cs"/>
              </a:rPr>
              <a:t>proline</a:t>
            </a:r>
            <a:r>
              <a:rPr lang="en-US" sz="1200" kern="1200" baseline="0" dirty="0">
                <a:solidFill>
                  <a:schemeClr val="tx1"/>
                </a:solidFill>
                <a:latin typeface="+mn-lt"/>
                <a:ea typeface="+mn-ea"/>
                <a:cs typeface="+mn-cs"/>
              </a:rPr>
              <a:t>, allowing the </a:t>
            </a:r>
            <a:r>
              <a:rPr lang="en-US" sz="1200" kern="1200" baseline="0" dirty="0" err="1">
                <a:solidFill>
                  <a:schemeClr val="tx1"/>
                </a:solidFill>
                <a:latin typeface="+mn-lt"/>
                <a:ea typeface="+mn-ea"/>
                <a:cs typeface="+mn-cs"/>
              </a:rPr>
              <a:t>arginine</a:t>
            </a:r>
            <a:r>
              <a:rPr lang="en-US" sz="1200" kern="1200" baseline="0" dirty="0">
                <a:solidFill>
                  <a:schemeClr val="tx1"/>
                </a:solidFill>
                <a:latin typeface="+mn-lt"/>
                <a:ea typeface="+mn-ea"/>
                <a:cs typeface="+mn-cs"/>
              </a:rPr>
              <a:t> to be cleaved from the fluorescent</a:t>
            </a:r>
          </a:p>
          <a:p>
            <a:r>
              <a:rPr lang="en-GB" sz="1200" kern="1200" baseline="0" dirty="0">
                <a:solidFill>
                  <a:schemeClr val="tx1"/>
                </a:solidFill>
                <a:latin typeface="+mn-lt"/>
                <a:ea typeface="+mn-ea"/>
                <a:cs typeface="+mn-cs"/>
              </a:rPr>
              <a:t>marker by an </a:t>
            </a:r>
            <a:r>
              <a:rPr lang="en-GB" sz="1200" kern="1200" baseline="0" dirty="0" err="1">
                <a:solidFill>
                  <a:schemeClr val="tx1"/>
                </a:solidFill>
                <a:latin typeface="+mn-lt"/>
                <a:ea typeface="+mn-ea"/>
                <a:cs typeface="+mn-cs"/>
              </a:rPr>
              <a:t>aminopeptidase</a:t>
            </a:r>
            <a:r>
              <a:rPr lang="he-IL" sz="1200" kern="1200" baseline="0" dirty="0">
                <a:solidFill>
                  <a:schemeClr val="tx1"/>
                </a:solidFill>
                <a:latin typeface="+mn-lt"/>
                <a:ea typeface="+mn-ea"/>
                <a:cs typeface="+mn-cs"/>
              </a:rPr>
              <a:t> </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42</a:t>
            </a:fld>
            <a:endParaRPr lang="he-IL"/>
          </a:p>
        </p:txBody>
      </p:sp>
    </p:spTree>
    <p:extLst>
      <p:ext uri="{BB962C8B-B14F-4D97-AF65-F5344CB8AC3E}">
        <p14:creationId xmlns:p14="http://schemas.microsoft.com/office/powerpoint/2010/main" val="349430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Not only in the liver</a:t>
            </a:r>
            <a:endParaRPr lang="he-IL" sz="1200" kern="1200" baseline="0" dirty="0">
              <a:solidFill>
                <a:schemeClr val="tx1"/>
              </a:solidFill>
              <a:latin typeface="+mn-lt"/>
              <a:ea typeface="+mn-ea"/>
              <a:cs typeface="+mn-cs"/>
            </a:endParaRPr>
          </a:p>
          <a:p>
            <a:endParaRPr lang="en-US" dirty="0"/>
          </a:p>
          <a:p>
            <a:r>
              <a:rPr lang="he-IL" sz="1200" kern="1200" baseline="0" dirty="0">
                <a:solidFill>
                  <a:schemeClr val="tx1"/>
                </a:solidFill>
                <a:latin typeface="+mn-lt"/>
                <a:ea typeface="+mn-ea"/>
                <a:cs typeface="+mn-cs"/>
              </a:rPr>
              <a:t>קבוצה גדולה של סרין פרוטאזות הכוללת תרומבין, פלסמין, מאקטבי פלסמינוגן, טריפסין</a:t>
            </a:r>
          </a:p>
          <a:p>
            <a:r>
              <a:rPr lang="he-IL" sz="1200" kern="1200" baseline="0" dirty="0">
                <a:solidFill>
                  <a:schemeClr val="tx1"/>
                </a:solidFill>
                <a:latin typeface="+mn-lt"/>
                <a:ea typeface="+mn-ea"/>
                <a:cs typeface="+mn-cs"/>
              </a:rPr>
              <a:t>וקליקראין</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Serine is the amino acid at the enzyme active site</a:t>
            </a:r>
          </a:p>
          <a:p>
            <a:r>
              <a:rPr lang="en-US" sz="1200" kern="1200" baseline="0" dirty="0">
                <a:solidFill>
                  <a:schemeClr val="tx1"/>
                </a:solidFill>
                <a:latin typeface="+mn-lt"/>
                <a:ea typeface="+mn-ea"/>
                <a:cs typeface="+mn-cs"/>
              </a:rPr>
              <a:t>Cleave peptide bonds of </a:t>
            </a:r>
            <a:r>
              <a:rPr lang="en-US" sz="1200" kern="1200" baseline="0" dirty="0" err="1">
                <a:solidFill>
                  <a:schemeClr val="tx1"/>
                </a:solidFill>
                <a:latin typeface="+mn-lt"/>
                <a:ea typeface="+mn-ea"/>
                <a:cs typeface="+mn-cs"/>
              </a:rPr>
              <a:t>arginine</a:t>
            </a:r>
            <a:r>
              <a:rPr lang="en-US" sz="1200" kern="1200" baseline="0" dirty="0">
                <a:solidFill>
                  <a:schemeClr val="tx1"/>
                </a:solidFill>
                <a:latin typeface="+mn-lt"/>
                <a:ea typeface="+mn-ea"/>
                <a:cs typeface="+mn-cs"/>
              </a:rPr>
              <a:t>(+charge)  </a:t>
            </a:r>
            <a:endParaRPr lang="he-IL"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פרותרומבין איננו מופיע בכל חלקי המוח במידה שווה, ומבוטא במיוחד</a:t>
            </a:r>
          </a:p>
          <a:p>
            <a:r>
              <a:rPr lang="en-GB" sz="1200" kern="1200" baseline="0" dirty="0">
                <a:solidFill>
                  <a:schemeClr val="tx1"/>
                </a:solidFill>
                <a:latin typeface="+mn-lt"/>
                <a:ea typeface="+mn-ea"/>
                <a:cs typeface="+mn-cs"/>
              </a:rPr>
              <a:t>cerebellum </a:t>
            </a:r>
            <a:r>
              <a:rPr lang="he-IL" sz="1200" kern="1200" baseline="0" dirty="0">
                <a:solidFill>
                  <a:schemeClr val="tx1"/>
                </a:solidFill>
                <a:latin typeface="+mn-lt"/>
                <a:ea typeface="+mn-ea"/>
                <a:cs typeface="+mn-cs"/>
              </a:rPr>
              <a:t>ו ,</a:t>
            </a:r>
            <a:r>
              <a:rPr lang="en-GB" sz="1200" kern="1200" baseline="0" dirty="0">
                <a:solidFill>
                  <a:schemeClr val="tx1"/>
                </a:solidFill>
                <a:latin typeface="+mn-lt"/>
                <a:ea typeface="+mn-ea"/>
                <a:cs typeface="+mn-cs"/>
              </a:rPr>
              <a:t>hippocampus ,hypothalamus ,basal ganglia ,thalamus ,cortex ,olfactory bulb </a:t>
            </a:r>
            <a:r>
              <a:rPr lang="he-IL" sz="1200" kern="1200" baseline="0" dirty="0">
                <a:solidFill>
                  <a:schemeClr val="tx1"/>
                </a:solidFill>
                <a:latin typeface="+mn-lt"/>
                <a:ea typeface="+mn-ea"/>
                <a:cs typeface="+mn-cs"/>
              </a:rPr>
              <a:t>ב</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תרומבין מווסת פעילות תאים המשתייכים למערכת עצבים המרכזית:</a:t>
            </a:r>
          </a:p>
          <a:p>
            <a:r>
              <a:rPr lang="he-IL" sz="1200" kern="1200" baseline="0" dirty="0">
                <a:solidFill>
                  <a:schemeClr val="tx1"/>
                </a:solidFill>
                <a:latin typeface="+mn-lt"/>
                <a:ea typeface="+mn-ea"/>
                <a:cs typeface="+mn-cs"/>
              </a:rPr>
              <a:t>.( • מעכב צמיחת נוירונים ( 16</a:t>
            </a:r>
          </a:p>
          <a:p>
            <a:r>
              <a:rPr lang="he-IL" sz="1200" kern="1200" baseline="0" dirty="0">
                <a:solidFill>
                  <a:schemeClr val="tx1"/>
                </a:solidFill>
                <a:latin typeface="+mn-lt"/>
                <a:ea typeface="+mn-ea"/>
                <a:cs typeface="+mn-cs"/>
              </a:rPr>
              <a:t>.( • משנה את מורפולוגית אסטרוציטים למורפולוגיה אפיתליאלית ( 17</a:t>
            </a:r>
          </a:p>
          <a:p>
            <a:r>
              <a:rPr lang="he-IL" sz="1200" kern="1200" baseline="0" dirty="0">
                <a:solidFill>
                  <a:schemeClr val="tx1"/>
                </a:solidFill>
                <a:latin typeface="+mn-lt"/>
                <a:ea typeface="+mn-ea"/>
                <a:cs typeface="+mn-cs"/>
              </a:rPr>
              <a:t>.( • מיטוגני לאסטרוציטים ( 18</a:t>
            </a:r>
          </a:p>
          <a:p>
            <a:r>
              <a:rPr lang="he-IL" sz="1200" kern="1200" baseline="0" dirty="0">
                <a:solidFill>
                  <a:schemeClr val="tx1"/>
                </a:solidFill>
                <a:latin typeface="+mn-lt"/>
                <a:ea typeface="+mn-ea"/>
                <a:cs typeface="+mn-cs"/>
              </a:rPr>
              <a:t>20 ) בתרביות אסטרוציטים. ) 19 ) ואנדותלין 1 ) </a:t>
            </a:r>
            <a:r>
              <a:rPr lang="en-GB" sz="1200" kern="1200" baseline="0" dirty="0">
                <a:solidFill>
                  <a:schemeClr val="tx1"/>
                </a:solidFill>
                <a:latin typeface="+mn-lt"/>
                <a:ea typeface="+mn-ea"/>
                <a:cs typeface="+mn-cs"/>
              </a:rPr>
              <a:t>NGF • </a:t>
            </a:r>
            <a:r>
              <a:rPr lang="he-IL" sz="1200" kern="1200" baseline="0" dirty="0">
                <a:solidFill>
                  <a:schemeClr val="tx1"/>
                </a:solidFill>
                <a:latin typeface="+mn-lt"/>
                <a:ea typeface="+mn-ea"/>
                <a:cs typeface="+mn-cs"/>
              </a:rPr>
              <a:t>משרה סינתזה ויצירת</a:t>
            </a:r>
          </a:p>
          <a:p>
            <a:r>
              <a:rPr lang="he-IL" sz="1200" kern="1200" baseline="0" dirty="0">
                <a:solidFill>
                  <a:schemeClr val="tx1"/>
                </a:solidFill>
                <a:latin typeface="+mn-lt"/>
                <a:ea typeface="+mn-ea"/>
                <a:cs typeface="+mn-cs"/>
              </a:rPr>
              <a:t>.( • פקטור הכרחי בעיצוב קשרים סינפטיים במודל עצב- שריר ( 21</a:t>
            </a:r>
          </a:p>
          <a:p>
            <a:r>
              <a:rPr lang="he-IL" sz="1200" kern="1200" baseline="0" dirty="0">
                <a:solidFill>
                  <a:schemeClr val="tx1"/>
                </a:solidFill>
                <a:latin typeface="+mn-lt"/>
                <a:ea typeface="+mn-ea"/>
                <a:cs typeface="+mn-cs"/>
              </a:rPr>
              <a:t>.( בתרביות תאי גליובלסטומה ( 22 </a:t>
            </a:r>
            <a:r>
              <a:rPr lang="el-GR" sz="1200" kern="1200" baseline="0" dirty="0">
                <a:solidFill>
                  <a:schemeClr val="tx1"/>
                </a:solidFill>
                <a:latin typeface="+mn-lt"/>
                <a:ea typeface="+mn-ea"/>
                <a:cs typeface="+mn-cs"/>
              </a:rPr>
              <a:t>β </a:t>
            </a:r>
            <a:r>
              <a:rPr lang="en-GB" sz="1200" kern="1200" baseline="0" dirty="0" err="1">
                <a:solidFill>
                  <a:schemeClr val="tx1"/>
                </a:solidFill>
                <a:latin typeface="+mn-lt"/>
                <a:ea typeface="+mn-ea"/>
                <a:cs typeface="+mn-cs"/>
              </a:rPr>
              <a:t>amyloid</a:t>
            </a:r>
            <a:r>
              <a:rPr lang="en-GB" sz="1200" kern="1200" baseline="0" dirty="0">
                <a:solidFill>
                  <a:schemeClr val="tx1"/>
                </a:solidFill>
                <a:latin typeface="+mn-lt"/>
                <a:ea typeface="+mn-ea"/>
                <a:cs typeface="+mn-cs"/>
              </a:rPr>
              <a:t> precursor protein (APP) • </a:t>
            </a:r>
            <a:r>
              <a:rPr lang="he-IL" sz="1200" kern="1200" baseline="0" dirty="0">
                <a:solidFill>
                  <a:schemeClr val="tx1"/>
                </a:solidFill>
                <a:latin typeface="+mn-lt"/>
                <a:ea typeface="+mn-ea"/>
                <a:cs typeface="+mn-cs"/>
              </a:rPr>
              <a:t>משרה סינתזה של</a:t>
            </a:r>
          </a:p>
          <a:p>
            <a:endParaRPr lang="he-IL" sz="1200" kern="1200" baseline="0" dirty="0">
              <a:solidFill>
                <a:schemeClr val="tx1"/>
              </a:solidFill>
              <a:latin typeface="+mn-lt"/>
              <a:ea typeface="+mn-ea"/>
              <a:cs typeface="+mn-cs"/>
            </a:endParaRP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תרומבין הינו בעל השפעה מגינה או מזיקה על תאי מע"מ וזאת בהתאם לריכוזו וזמן חשיפת הרקמה</a:t>
            </a:r>
          </a:p>
          <a:p>
            <a:r>
              <a:rPr lang="he-IL" sz="1200" kern="1200" baseline="0" dirty="0">
                <a:solidFill>
                  <a:schemeClr val="tx1"/>
                </a:solidFill>
                <a:latin typeface="+mn-lt"/>
                <a:ea typeface="+mn-ea"/>
                <a:cs typeface="+mn-cs"/>
              </a:rPr>
              <a:t>28 ). ריכוזים גבוהים (ננומולר) של תרומבין גורמים למות נוירונים ואסטרוציטים במנגנון של , אליו ( 27</a:t>
            </a:r>
          </a:p>
          <a:p>
            <a:r>
              <a:rPr lang="he-IL" sz="1200" kern="1200" baseline="0" dirty="0">
                <a:solidFill>
                  <a:schemeClr val="tx1"/>
                </a:solidFill>
                <a:latin typeface="+mn-lt"/>
                <a:ea typeface="+mn-ea"/>
                <a:cs typeface="+mn-cs"/>
              </a:rPr>
              <a:t>אפופטוזיס ( 29 ) וכן לעיכוב רגנרציה של נוירונים ( 30 ). לעומת זאת ריכוזים נמוכים יותר (פיקומולר)</a:t>
            </a:r>
          </a:p>
          <a:p>
            <a:r>
              <a:rPr lang="he-IL" sz="1200" kern="1200" baseline="0" dirty="0">
                <a:solidFill>
                  <a:schemeClr val="tx1"/>
                </a:solidFill>
                <a:latin typeface="+mn-lt"/>
                <a:ea typeface="+mn-ea"/>
                <a:cs typeface="+mn-cs"/>
              </a:rPr>
              <a:t>מגינים על נוירונים ואסטרוציטים מההיפוקמפוס בפני מצבי דחק כגון: עקה חימצונית, היפוגליקמיה</a:t>
            </a:r>
          </a:p>
          <a:p>
            <a:r>
              <a:rPr lang="he-IL" sz="1200" kern="1200" baseline="0" dirty="0">
                <a:solidFill>
                  <a:schemeClr val="tx1"/>
                </a:solidFill>
                <a:latin typeface="+mn-lt"/>
                <a:ea typeface="+mn-ea"/>
                <a:cs typeface="+mn-cs"/>
              </a:rPr>
              <a:t>ורעילות של חלבון עמילואיד בתא ( 31 ). הזלפת תרומבין ישירות למוח גרמה להתכווצויות אפילפטיות (</a:t>
            </a:r>
          </a:p>
          <a:p>
            <a:r>
              <a:rPr lang="he-IL" sz="1200" kern="1200" baseline="0" dirty="0">
                <a:solidFill>
                  <a:schemeClr val="tx1"/>
                </a:solidFill>
                <a:latin typeface="+mn-lt"/>
                <a:ea typeface="+mn-ea"/>
                <a:cs typeface="+mn-cs"/>
              </a:rPr>
              <a:t>32 ), נצפו נזקים כגון גליוזיס והיווצרות צלקת ( 33 ) וכן ניסויים במודלים אנימליים מצביעים על</a:t>
            </a:r>
          </a:p>
          <a:p>
            <a:r>
              <a:rPr lang="he-IL" sz="1200" kern="1200" baseline="0" dirty="0">
                <a:solidFill>
                  <a:schemeClr val="tx1"/>
                </a:solidFill>
                <a:latin typeface="+mn-lt"/>
                <a:ea typeface="+mn-ea"/>
                <a:cs typeface="+mn-cs"/>
              </a:rPr>
              <a:t>.( חשיבותו של תרומבין בהיווצרות בצקת ונזק לאחר דימום תוך מוחי ( 34</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תפקיד בעת התפתחות מערכת העצבים</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מעורבות תרומבין בתהליך הדלקת: תרומבין מרחיב כלי דם וגורם להגברת חדירותם ( 67 ), כימוטקטי למונוציטים ( 68 ), פועל כגורם</a:t>
            </a:r>
          </a:p>
          <a:p>
            <a:r>
              <a:rPr lang="he-IL" sz="1200" kern="1200" baseline="0" dirty="0">
                <a:solidFill>
                  <a:schemeClr val="tx1"/>
                </a:solidFill>
                <a:latin typeface="+mn-lt"/>
                <a:ea typeface="+mn-ea"/>
                <a:cs typeface="+mn-cs"/>
              </a:rPr>
              <a:t>על מקרופאג'ים ( 69 ), משרה ייצור מוגבר של אינטרלוקין 1 ממקרופאג'ים </a:t>
            </a:r>
            <a:r>
              <a:rPr lang="en-GB" sz="1200" kern="1200" baseline="0" dirty="0">
                <a:solidFill>
                  <a:schemeClr val="tx1"/>
                </a:solidFill>
                <a:latin typeface="+mn-lt"/>
                <a:ea typeface="+mn-ea"/>
                <a:cs typeface="+mn-cs"/>
              </a:rPr>
              <a:t>growth factor </a:t>
            </a:r>
            <a:r>
              <a:rPr lang="he-IL" sz="1200" kern="1200" baseline="0" dirty="0">
                <a:solidFill>
                  <a:schemeClr val="tx1"/>
                </a:solidFill>
                <a:latin typeface="+mn-lt"/>
                <a:ea typeface="+mn-ea"/>
                <a:cs typeface="+mn-cs"/>
              </a:rPr>
              <a:t>גדילה</a:t>
            </a:r>
          </a:p>
          <a:p>
            <a:r>
              <a:rPr lang="he-IL" sz="1200" kern="1200" baseline="0" dirty="0">
                <a:solidFill>
                  <a:schemeClr val="tx1"/>
                </a:solidFill>
                <a:latin typeface="+mn-lt"/>
                <a:ea typeface="+mn-ea"/>
                <a:cs typeface="+mn-cs"/>
              </a:rPr>
              <a:t>על גבי תאי אנדותל, דבר </a:t>
            </a:r>
            <a:r>
              <a:rPr lang="en-GB" sz="1200" kern="1200" baseline="0" dirty="0">
                <a:solidFill>
                  <a:schemeClr val="tx1"/>
                </a:solidFill>
                <a:latin typeface="+mn-lt"/>
                <a:ea typeface="+mn-ea"/>
                <a:cs typeface="+mn-cs"/>
              </a:rPr>
              <a:t>P </a:t>
            </a:r>
            <a:r>
              <a:rPr lang="en-GB" sz="1200" kern="1200" baseline="0" dirty="0" err="1">
                <a:solidFill>
                  <a:schemeClr val="tx1"/>
                </a:solidFill>
                <a:latin typeface="+mn-lt"/>
                <a:ea typeface="+mn-ea"/>
                <a:cs typeface="+mn-cs"/>
              </a:rPr>
              <a:t>selectin</a:t>
            </a:r>
            <a:r>
              <a:rPr lang="en-GB" sz="1200" kern="1200" baseline="0" dirty="0">
                <a:solidFill>
                  <a:schemeClr val="tx1"/>
                </a:solidFill>
                <a:latin typeface="+mn-lt"/>
                <a:ea typeface="+mn-ea"/>
                <a:cs typeface="+mn-cs"/>
              </a:rPr>
              <a:t> </a:t>
            </a:r>
            <a:r>
              <a:rPr lang="he-IL" sz="1200" kern="1200" baseline="0" dirty="0">
                <a:solidFill>
                  <a:schemeClr val="tx1"/>
                </a:solidFill>
                <a:latin typeface="+mn-lt"/>
                <a:ea typeface="+mn-ea"/>
                <a:cs typeface="+mn-cs"/>
              </a:rPr>
              <a:t>מאוקטבים ( 70 ), גורם לביטוי מוגבר של מולקולת האדהזיה</a:t>
            </a:r>
          </a:p>
          <a:p>
            <a:r>
              <a:rPr lang="en-GB" sz="1200" kern="1200" baseline="0" dirty="0">
                <a:solidFill>
                  <a:schemeClr val="tx1"/>
                </a:solidFill>
                <a:latin typeface="+mn-lt"/>
                <a:ea typeface="+mn-ea"/>
                <a:cs typeface="+mn-cs"/>
              </a:rPr>
              <a:t>T </a:t>
            </a:r>
            <a:r>
              <a:rPr lang="he-IL" sz="1200" kern="1200" baseline="0" dirty="0">
                <a:solidFill>
                  <a:schemeClr val="tx1"/>
                </a:solidFill>
                <a:latin typeface="+mn-lt"/>
                <a:ea typeface="+mn-ea"/>
                <a:cs typeface="+mn-cs"/>
              </a:rPr>
              <a:t>המאפשר הדבקות טובה של נויטרופילים ( 71 ), גורם לשפעול תאי מיקרוגליה ( 72 ), אקטיבציה של תאי</a:t>
            </a:r>
          </a:p>
          <a:p>
            <a:r>
              <a:rPr lang="he-IL" sz="1200" kern="1200" baseline="0" dirty="0">
                <a:solidFill>
                  <a:schemeClr val="tx1"/>
                </a:solidFill>
                <a:latin typeface="+mn-lt"/>
                <a:ea typeface="+mn-ea"/>
                <a:cs typeface="+mn-cs"/>
              </a:rPr>
              <a:t>.( 74 ) ודה-גרנולציה של תאי מסט ( 7</a:t>
            </a:r>
          </a:p>
          <a:p>
            <a:endParaRPr lang="he-IL" sz="1200" kern="1200" baseline="0" dirty="0">
              <a:solidFill>
                <a:schemeClr val="tx1"/>
              </a:solidFill>
              <a:latin typeface="+mn-lt"/>
              <a:ea typeface="+mn-ea"/>
              <a:cs typeface="+mn-cs"/>
            </a:endParaRPr>
          </a:p>
          <a:p>
            <a:r>
              <a:rPr lang="en-GB" dirty="0"/>
              <a:t>seven </a:t>
            </a:r>
            <a:r>
              <a:rPr lang="en-GB" dirty="0" err="1"/>
              <a:t>transmembrane</a:t>
            </a:r>
            <a:r>
              <a:rPr lang="en-GB" dirty="0"/>
              <a:t> </a:t>
            </a:r>
            <a:endParaRPr lang="he-IL" dirty="0"/>
          </a:p>
          <a:p>
            <a:r>
              <a:rPr lang="fr-FR" dirty="0"/>
              <a:t>Sep 14;407(6801):258-64</a:t>
            </a:r>
          </a:p>
          <a:p>
            <a:endParaRPr lang="fr-FR" dirty="0"/>
          </a:p>
          <a:p>
            <a:r>
              <a:rPr lang="en-US" dirty="0"/>
              <a:t>act through the actions of </a:t>
            </a:r>
            <a:r>
              <a:rPr lang="en-US" dirty="0">
                <a:hlinkClick r:id="rId3" tooltip="G-proteins"/>
              </a:rPr>
              <a:t>G-proteins</a:t>
            </a:r>
            <a:r>
              <a:rPr lang="en-US" dirty="0"/>
              <a:t> </a:t>
            </a:r>
            <a:r>
              <a:rPr lang="en-US" dirty="0" err="1">
                <a:hlinkClick r:id="rId4" tooltip="Gi alpha subunit"/>
              </a:rPr>
              <a:t>i</a:t>
            </a:r>
            <a:r>
              <a:rPr lang="en-US" dirty="0"/>
              <a:t> (</a:t>
            </a:r>
            <a:r>
              <a:rPr lang="en-US" dirty="0" err="1"/>
              <a:t>cAMP</a:t>
            </a:r>
            <a:r>
              <a:rPr lang="en-US" dirty="0"/>
              <a:t> inhibitory), </a:t>
            </a:r>
            <a:r>
              <a:rPr lang="en-US" dirty="0">
                <a:hlinkClick r:id="rId5" tooltip="G12/G13"/>
              </a:rPr>
              <a:t>12/13</a:t>
            </a:r>
            <a:r>
              <a:rPr lang="en-US" dirty="0"/>
              <a:t> (Rho and </a:t>
            </a:r>
            <a:r>
              <a:rPr lang="en-US" dirty="0" err="1"/>
              <a:t>Ras</a:t>
            </a:r>
            <a:r>
              <a:rPr lang="en-US" dirty="0"/>
              <a:t> activation) and </a:t>
            </a:r>
            <a:r>
              <a:rPr lang="en-US" dirty="0">
                <a:hlinkClick r:id="rId6" tooltip="Gq protein"/>
              </a:rPr>
              <a:t>q</a:t>
            </a:r>
            <a:r>
              <a:rPr lang="en-US" dirty="0"/>
              <a:t> (calcium </a:t>
            </a:r>
            <a:r>
              <a:rPr lang="en-US" dirty="0" err="1"/>
              <a:t>signalling</a:t>
            </a:r>
            <a:r>
              <a:rPr lang="en-US" dirty="0"/>
              <a:t>) to cause cellular actions.</a:t>
            </a:r>
          </a:p>
          <a:p>
            <a:endParaRPr lang="en-US" dirty="0"/>
          </a:p>
          <a:p>
            <a:r>
              <a:rPr lang="en-US" dirty="0"/>
              <a:t>in </a:t>
            </a:r>
            <a:r>
              <a:rPr lang="en-US" dirty="0">
                <a:hlinkClick r:id="rId7" tooltip="Platelet"/>
              </a:rPr>
              <a:t>platelets</a:t>
            </a:r>
            <a:r>
              <a:rPr lang="en-US" dirty="0"/>
              <a:t> contributes to </a:t>
            </a:r>
            <a:r>
              <a:rPr lang="en-US" dirty="0" err="1">
                <a:hlinkClick r:id="rId8" tooltip="Hemostasis"/>
              </a:rPr>
              <a:t>hemostasis</a:t>
            </a:r>
            <a:r>
              <a:rPr lang="en-US" dirty="0"/>
              <a:t> and </a:t>
            </a:r>
            <a:r>
              <a:rPr lang="en-US" dirty="0">
                <a:hlinkClick r:id="rId9" tooltip="Thrombosis"/>
              </a:rPr>
              <a:t>thrombosis</a:t>
            </a:r>
            <a:r>
              <a:rPr lang="en-US" dirty="0"/>
              <a:t>. </a:t>
            </a:r>
          </a:p>
          <a:p>
            <a:r>
              <a:rPr lang="en-US" dirty="0"/>
              <a:t>Endothelial PARs participate in the regulation of vascular tone and permeability while in vascular smooth muscle they mediate contraction, proliferation, and </a:t>
            </a:r>
            <a:r>
              <a:rPr lang="en-US" dirty="0">
                <a:hlinkClick r:id="rId10" tooltip="Hypertrophy"/>
              </a:rPr>
              <a:t>hypertrophy</a:t>
            </a:r>
            <a:endParaRPr lang="en-US" dirty="0"/>
          </a:p>
          <a:p>
            <a:r>
              <a:rPr lang="en-US" dirty="0"/>
              <a:t>contribute to the pro-inflammatory response observed in </a:t>
            </a:r>
            <a:r>
              <a:rPr lang="en-US" dirty="0">
                <a:hlinkClick r:id="rId11" tooltip="Atherosclerosis"/>
              </a:rPr>
              <a:t>atherosclerosis</a:t>
            </a:r>
            <a:endParaRPr lang="he-IL" dirty="0"/>
          </a:p>
          <a:p>
            <a:endParaRPr lang="he-IL" dirty="0"/>
          </a:p>
          <a:p>
            <a:pPr algn="l" rtl="0"/>
            <a:r>
              <a:rPr lang="en-US" sz="1200" kern="1200" baseline="0" dirty="0">
                <a:solidFill>
                  <a:schemeClr val="tx1"/>
                </a:solidFill>
                <a:latin typeface="+mn-lt"/>
                <a:ea typeface="+mn-ea"/>
                <a:cs typeface="+mn-cs"/>
              </a:rPr>
              <a:t>located at the post-synaptic terminal and overlaps with the </a:t>
            </a:r>
            <a:r>
              <a:rPr lang="en-US" sz="1200" kern="1200" baseline="0" dirty="0" err="1">
                <a:solidFill>
                  <a:schemeClr val="tx1"/>
                </a:solidFill>
                <a:latin typeface="+mn-lt"/>
                <a:ea typeface="+mn-ea"/>
                <a:cs typeface="+mn-cs"/>
              </a:rPr>
              <a:t>perisynaptic</a:t>
            </a:r>
            <a:r>
              <a:rPr lang="en-US" sz="1200" kern="1200" baseline="0" dirty="0">
                <a:solidFill>
                  <a:schemeClr val="tx1"/>
                </a:solidFill>
                <a:latin typeface="+mn-lt"/>
                <a:ea typeface="+mn-ea"/>
                <a:cs typeface="+mn-cs"/>
              </a:rPr>
              <a:t> Schwann cell at the </a:t>
            </a:r>
            <a:r>
              <a:rPr lang="en-GB" sz="1200" kern="1200" baseline="0" dirty="0">
                <a:solidFill>
                  <a:schemeClr val="tx1"/>
                </a:solidFill>
                <a:latin typeface="+mn-lt"/>
                <a:ea typeface="+mn-ea"/>
                <a:cs typeface="+mn-cs"/>
              </a:rPr>
              <a:t>neuromuscular junction</a:t>
            </a:r>
            <a:endParaRPr lang="he-IL" sz="1200" kern="1200" baseline="0" dirty="0">
              <a:solidFill>
                <a:schemeClr val="tx1"/>
              </a:solidFill>
              <a:latin typeface="+mn-lt"/>
              <a:ea typeface="+mn-ea"/>
              <a:cs typeface="+mn-cs"/>
            </a:endParaRPr>
          </a:p>
          <a:p>
            <a:pPr algn="l" rtl="0"/>
            <a:endParaRPr lang="he-IL" sz="1200" kern="1200" baseline="0" dirty="0">
              <a:solidFill>
                <a:schemeClr val="tx1"/>
              </a:solidFill>
              <a:latin typeface="+mn-lt"/>
              <a:ea typeface="+mn-ea"/>
              <a:cs typeface="+mn-cs"/>
            </a:endParaRPr>
          </a:p>
          <a:p>
            <a:pPr algn="l" rtl="0"/>
            <a:r>
              <a:rPr lang="en-GB" sz="1200" kern="1200" baseline="0" dirty="0">
                <a:solidFill>
                  <a:schemeClr val="tx1"/>
                </a:solidFill>
                <a:latin typeface="+mn-lt"/>
                <a:ea typeface="+mn-ea"/>
                <a:cs typeface="+mn-cs"/>
              </a:rPr>
              <a:t>The activation of </a:t>
            </a:r>
            <a:r>
              <a:rPr lang="en-US" sz="1200" kern="1200" baseline="0" dirty="0">
                <a:solidFill>
                  <a:schemeClr val="tx1"/>
                </a:solidFill>
                <a:latin typeface="+mn-lt"/>
                <a:ea typeface="+mn-ea"/>
                <a:cs typeface="+mn-cs"/>
              </a:rPr>
              <a:t>PARs is unique in that it involves the </a:t>
            </a:r>
            <a:r>
              <a:rPr lang="en-US" sz="1200" kern="1200" baseline="0" dirty="0" err="1">
                <a:solidFill>
                  <a:schemeClr val="tx1"/>
                </a:solidFill>
                <a:latin typeface="+mn-lt"/>
                <a:ea typeface="+mn-ea"/>
                <a:cs typeface="+mn-cs"/>
              </a:rPr>
              <a:t>proteolytic</a:t>
            </a:r>
            <a:r>
              <a:rPr lang="en-US" sz="1200" kern="1200" baseline="0" dirty="0">
                <a:solidFill>
                  <a:schemeClr val="tx1"/>
                </a:solidFill>
                <a:latin typeface="+mn-lt"/>
                <a:ea typeface="+mn-ea"/>
                <a:cs typeface="+mn-cs"/>
              </a:rPr>
              <a:t> unmasking of an amino-terminal receptor sequence, which acts as a tethered </a:t>
            </a:r>
            <a:r>
              <a:rPr lang="en-US" sz="1200" kern="1200" baseline="0" dirty="0" err="1">
                <a:solidFill>
                  <a:schemeClr val="tx1"/>
                </a:solidFill>
                <a:latin typeface="+mn-lt"/>
                <a:ea typeface="+mn-ea"/>
                <a:cs typeface="+mn-cs"/>
              </a:rPr>
              <a:t>ligand</a:t>
            </a:r>
            <a:r>
              <a:rPr lang="en-US" sz="1200" kern="1200" baseline="0" dirty="0">
                <a:solidFill>
                  <a:schemeClr val="tx1"/>
                </a:solidFill>
                <a:latin typeface="+mn-lt"/>
                <a:ea typeface="+mn-ea"/>
                <a:cs typeface="+mn-cs"/>
              </a:rPr>
              <a:t> while remaining attached to the body of the receptor</a:t>
            </a:r>
          </a:p>
          <a:p>
            <a:pPr algn="l" rtl="0"/>
            <a:endParaRPr lang="en-US" sz="1200" kern="1200" baseline="0" dirty="0">
              <a:solidFill>
                <a:schemeClr val="tx1"/>
              </a:solidFill>
              <a:latin typeface="+mn-lt"/>
              <a:ea typeface="+mn-ea"/>
              <a:cs typeface="+mn-cs"/>
            </a:endParaRPr>
          </a:p>
          <a:p>
            <a:pPr algn="l" rtl="0"/>
            <a:r>
              <a:rPr lang="en-US" sz="1200" kern="1200" baseline="0" dirty="0">
                <a:solidFill>
                  <a:schemeClr val="tx1"/>
                </a:solidFill>
                <a:latin typeface="+mn-lt"/>
                <a:ea typeface="+mn-ea"/>
                <a:cs typeface="+mn-cs"/>
              </a:rPr>
              <a:t>PAR1 is expressed on endothelial cells, fibroblasts, </a:t>
            </a:r>
            <a:r>
              <a:rPr lang="en-US" sz="1200" kern="1200" baseline="0" dirty="0" err="1">
                <a:solidFill>
                  <a:schemeClr val="tx1"/>
                </a:solidFill>
                <a:latin typeface="+mn-lt"/>
                <a:ea typeface="+mn-ea"/>
                <a:cs typeface="+mn-cs"/>
              </a:rPr>
              <a:t>monocytes,T</a:t>
            </a:r>
            <a:r>
              <a:rPr lang="en-US" sz="1200" kern="1200" baseline="0" dirty="0">
                <a:solidFill>
                  <a:schemeClr val="tx1"/>
                </a:solidFill>
                <a:latin typeface="+mn-lt"/>
                <a:ea typeface="+mn-ea"/>
                <a:cs typeface="+mn-cs"/>
              </a:rPr>
              <a:t>-cell lines, smooth muscle cells, uterine </a:t>
            </a:r>
            <a:r>
              <a:rPr lang="en-US" sz="1200" kern="1200" baseline="0" dirty="0" err="1">
                <a:solidFill>
                  <a:schemeClr val="tx1"/>
                </a:solidFill>
                <a:latin typeface="+mn-lt"/>
                <a:ea typeface="+mn-ea"/>
                <a:cs typeface="+mn-cs"/>
              </a:rPr>
              <a:t>stromal</a:t>
            </a:r>
            <a:r>
              <a:rPr lang="en-US" sz="1200" kern="1200" baseline="0" dirty="0">
                <a:solidFill>
                  <a:schemeClr val="tx1"/>
                </a:solidFill>
                <a:latin typeface="+mn-lt"/>
                <a:ea typeface="+mn-ea"/>
                <a:cs typeface="+mn-cs"/>
              </a:rPr>
              <a:t> cells, and in organs such as stomach, colon, kidney, testis, eye and brain</a:t>
            </a:r>
            <a:endParaRPr lang="he-IL" dirty="0"/>
          </a:p>
          <a:p>
            <a:endParaRPr lang="he-IL"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EFCA18-3C27-4C81-857E-A5A20549F791}" type="slidenum">
              <a:rPr lang="he-IL" smtClean="0"/>
              <a:pPr/>
              <a:t>4</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a:t>רק</a:t>
            </a:r>
            <a:r>
              <a:rPr lang="he-IL" baseline="0" dirty="0"/>
              <a:t> להזכיר – במע' העצבים המרכזית, ה- </a:t>
            </a:r>
            <a:r>
              <a:rPr lang="en-US" baseline="0" dirty="0"/>
              <a:t>CNS</a:t>
            </a:r>
            <a:r>
              <a:rPr lang="he-IL" baseline="0" dirty="0"/>
              <a:t>, יש לנו מס' תאי גליה, ה..</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5</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Not only in the liver</a:t>
            </a:r>
            <a:endParaRPr lang="he-IL" sz="1200" kern="1200" baseline="0" dirty="0">
              <a:solidFill>
                <a:schemeClr val="tx1"/>
              </a:solidFill>
              <a:latin typeface="+mn-lt"/>
              <a:ea typeface="+mn-ea"/>
              <a:cs typeface="+mn-cs"/>
            </a:endParaRPr>
          </a:p>
          <a:p>
            <a:endParaRPr lang="en-US" dirty="0"/>
          </a:p>
          <a:p>
            <a:pPr lvl="2" algn="l" rtl="0"/>
            <a:r>
              <a:rPr lang="en-GB" dirty="0"/>
              <a:t>High levels (&gt;500 </a:t>
            </a:r>
            <a:r>
              <a:rPr lang="en-GB" dirty="0" err="1"/>
              <a:t>nM</a:t>
            </a:r>
            <a:r>
              <a:rPr lang="en-GB" dirty="0"/>
              <a:t>) – </a:t>
            </a:r>
          </a:p>
          <a:p>
            <a:pPr lvl="3" algn="l" rtl="0"/>
            <a:r>
              <a:rPr lang="en-GB" dirty="0"/>
              <a:t>deleterious - vascular disruption, inflammatory response, toxicity</a:t>
            </a:r>
          </a:p>
          <a:p>
            <a:pPr lvl="3" algn="l" rtl="0"/>
            <a:r>
              <a:rPr lang="en-GB" dirty="0"/>
              <a:t>Protective – stroke</a:t>
            </a:r>
            <a:endParaRPr lang="he-IL" dirty="0"/>
          </a:p>
          <a:p>
            <a:pPr marL="0" marR="0" lvl="1" indent="0" algn="r" defTabSz="914400" rtl="1" eaLnBrk="1" fontAlgn="auto" latinLnBrk="0" hangingPunct="1">
              <a:lnSpc>
                <a:spcPct val="100000"/>
              </a:lnSpc>
              <a:spcBef>
                <a:spcPts val="0"/>
              </a:spcBef>
              <a:spcAft>
                <a:spcPts val="0"/>
              </a:spcAft>
              <a:buClrTx/>
              <a:buSzTx/>
              <a:buFontTx/>
              <a:buNone/>
              <a:tabLst/>
              <a:defRPr/>
            </a:pPr>
            <a:r>
              <a:rPr lang="en-US" dirty="0" err="1"/>
              <a:t>mitogenic</a:t>
            </a:r>
            <a:r>
              <a:rPr lang="en-US" dirty="0"/>
              <a:t> and </a:t>
            </a:r>
            <a:r>
              <a:rPr lang="en-GB" dirty="0"/>
              <a:t>regulates</a:t>
            </a:r>
            <a:r>
              <a:rPr lang="en-US" dirty="0"/>
              <a:t> effects on astrocytes, fibroblasts and smooth muscle cells. </a:t>
            </a:r>
          </a:p>
          <a:p>
            <a:endParaRPr lang="en-US" dirty="0"/>
          </a:p>
          <a:p>
            <a:endParaRPr lang="en-US" dirty="0"/>
          </a:p>
          <a:p>
            <a:r>
              <a:rPr lang="he-IL" sz="1200" kern="1200" baseline="0" dirty="0">
                <a:solidFill>
                  <a:schemeClr val="tx1"/>
                </a:solidFill>
                <a:latin typeface="+mn-lt"/>
                <a:ea typeface="+mn-ea"/>
                <a:cs typeface="+mn-cs"/>
              </a:rPr>
              <a:t>קבוצה גדולה של סרין פרוטאזות הכוללת תרומבין, פלסמין, מאקטבי פלסמינוגן, טריפסין</a:t>
            </a:r>
          </a:p>
          <a:p>
            <a:r>
              <a:rPr lang="he-IL" sz="1200" kern="1200" baseline="0" dirty="0">
                <a:solidFill>
                  <a:schemeClr val="tx1"/>
                </a:solidFill>
                <a:latin typeface="+mn-lt"/>
                <a:ea typeface="+mn-ea"/>
                <a:cs typeface="+mn-cs"/>
              </a:rPr>
              <a:t>וקליקראין</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Serine is the amino acid at the enzyme active site</a:t>
            </a:r>
          </a:p>
          <a:p>
            <a:r>
              <a:rPr lang="en-US" sz="1200" kern="1200" baseline="0" dirty="0">
                <a:solidFill>
                  <a:schemeClr val="tx1"/>
                </a:solidFill>
                <a:latin typeface="+mn-lt"/>
                <a:ea typeface="+mn-ea"/>
                <a:cs typeface="+mn-cs"/>
              </a:rPr>
              <a:t>Cleave peptide bonds of </a:t>
            </a:r>
            <a:r>
              <a:rPr lang="en-US" sz="1200" kern="1200" baseline="0" dirty="0" err="1">
                <a:solidFill>
                  <a:schemeClr val="tx1"/>
                </a:solidFill>
                <a:latin typeface="+mn-lt"/>
                <a:ea typeface="+mn-ea"/>
                <a:cs typeface="+mn-cs"/>
              </a:rPr>
              <a:t>arginine</a:t>
            </a:r>
            <a:r>
              <a:rPr lang="en-US" sz="1200" kern="1200" baseline="0" dirty="0">
                <a:solidFill>
                  <a:schemeClr val="tx1"/>
                </a:solidFill>
                <a:latin typeface="+mn-lt"/>
                <a:ea typeface="+mn-ea"/>
                <a:cs typeface="+mn-cs"/>
              </a:rPr>
              <a:t>(+charge)  </a:t>
            </a:r>
            <a:endParaRPr lang="he-IL"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פרותרומבין איננו מופיע בכל חלקי המוח במידה שווה, ומבוטא במיוחד</a:t>
            </a:r>
          </a:p>
          <a:p>
            <a:r>
              <a:rPr lang="en-GB" sz="1200" kern="1200" baseline="0" dirty="0">
                <a:solidFill>
                  <a:schemeClr val="tx1"/>
                </a:solidFill>
                <a:latin typeface="+mn-lt"/>
                <a:ea typeface="+mn-ea"/>
                <a:cs typeface="+mn-cs"/>
              </a:rPr>
              <a:t>cerebellum </a:t>
            </a:r>
            <a:r>
              <a:rPr lang="he-IL" sz="1200" kern="1200" baseline="0" dirty="0">
                <a:solidFill>
                  <a:schemeClr val="tx1"/>
                </a:solidFill>
                <a:latin typeface="+mn-lt"/>
                <a:ea typeface="+mn-ea"/>
                <a:cs typeface="+mn-cs"/>
              </a:rPr>
              <a:t>ו ,</a:t>
            </a:r>
            <a:r>
              <a:rPr lang="en-GB" sz="1200" kern="1200" baseline="0" dirty="0">
                <a:solidFill>
                  <a:schemeClr val="tx1"/>
                </a:solidFill>
                <a:latin typeface="+mn-lt"/>
                <a:ea typeface="+mn-ea"/>
                <a:cs typeface="+mn-cs"/>
              </a:rPr>
              <a:t>hippocampus ,hypothalamus ,basal ganglia ,thalamus ,cortex ,olfactory bulb </a:t>
            </a:r>
            <a:r>
              <a:rPr lang="he-IL" sz="1200" kern="1200" baseline="0" dirty="0">
                <a:solidFill>
                  <a:schemeClr val="tx1"/>
                </a:solidFill>
                <a:latin typeface="+mn-lt"/>
                <a:ea typeface="+mn-ea"/>
                <a:cs typeface="+mn-cs"/>
              </a:rPr>
              <a:t>ב</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תרומבין מווסת פעילות תאים המשתייכים למערכת עצבים המרכזית:</a:t>
            </a:r>
          </a:p>
          <a:p>
            <a:r>
              <a:rPr lang="he-IL" sz="1200" kern="1200" baseline="0" dirty="0">
                <a:solidFill>
                  <a:schemeClr val="tx1"/>
                </a:solidFill>
                <a:latin typeface="+mn-lt"/>
                <a:ea typeface="+mn-ea"/>
                <a:cs typeface="+mn-cs"/>
              </a:rPr>
              <a:t>.( • מעכב צמיחת נוירונים ( 16</a:t>
            </a:r>
          </a:p>
          <a:p>
            <a:r>
              <a:rPr lang="he-IL" sz="1200" kern="1200" baseline="0" dirty="0">
                <a:solidFill>
                  <a:schemeClr val="tx1"/>
                </a:solidFill>
                <a:latin typeface="+mn-lt"/>
                <a:ea typeface="+mn-ea"/>
                <a:cs typeface="+mn-cs"/>
              </a:rPr>
              <a:t>.( • משנה את מורפולוגית אסטרוציטים למורפולוגיה אפיתליאלית ( 17</a:t>
            </a:r>
          </a:p>
          <a:p>
            <a:r>
              <a:rPr lang="he-IL" sz="1200" kern="1200" baseline="0" dirty="0">
                <a:solidFill>
                  <a:schemeClr val="tx1"/>
                </a:solidFill>
                <a:latin typeface="+mn-lt"/>
                <a:ea typeface="+mn-ea"/>
                <a:cs typeface="+mn-cs"/>
              </a:rPr>
              <a:t>.( • מיטוגני לאסטרוציטים ( 18</a:t>
            </a:r>
          </a:p>
          <a:p>
            <a:r>
              <a:rPr lang="he-IL" sz="1200" kern="1200" baseline="0" dirty="0">
                <a:solidFill>
                  <a:schemeClr val="tx1"/>
                </a:solidFill>
                <a:latin typeface="+mn-lt"/>
                <a:ea typeface="+mn-ea"/>
                <a:cs typeface="+mn-cs"/>
              </a:rPr>
              <a:t>20 ) בתרביות אסטרוציטים. ) 19 ) ואנדותלין 1 ) </a:t>
            </a:r>
            <a:r>
              <a:rPr lang="en-GB" sz="1200" kern="1200" baseline="0" dirty="0">
                <a:solidFill>
                  <a:schemeClr val="tx1"/>
                </a:solidFill>
                <a:latin typeface="+mn-lt"/>
                <a:ea typeface="+mn-ea"/>
                <a:cs typeface="+mn-cs"/>
              </a:rPr>
              <a:t>NGF • </a:t>
            </a:r>
            <a:r>
              <a:rPr lang="he-IL" sz="1200" kern="1200" baseline="0" dirty="0">
                <a:solidFill>
                  <a:schemeClr val="tx1"/>
                </a:solidFill>
                <a:latin typeface="+mn-lt"/>
                <a:ea typeface="+mn-ea"/>
                <a:cs typeface="+mn-cs"/>
              </a:rPr>
              <a:t>משרה סינתזה ויצירת</a:t>
            </a:r>
          </a:p>
          <a:p>
            <a:r>
              <a:rPr lang="he-IL" sz="1200" kern="1200" baseline="0" dirty="0">
                <a:solidFill>
                  <a:schemeClr val="tx1"/>
                </a:solidFill>
                <a:latin typeface="+mn-lt"/>
                <a:ea typeface="+mn-ea"/>
                <a:cs typeface="+mn-cs"/>
              </a:rPr>
              <a:t>.( • פקטור הכרחי בעיצוב קשרים סינפטיים במודל עצב- שריר ( 21</a:t>
            </a:r>
          </a:p>
          <a:p>
            <a:r>
              <a:rPr lang="he-IL" sz="1200" kern="1200" baseline="0" dirty="0">
                <a:solidFill>
                  <a:schemeClr val="tx1"/>
                </a:solidFill>
                <a:latin typeface="+mn-lt"/>
                <a:ea typeface="+mn-ea"/>
                <a:cs typeface="+mn-cs"/>
              </a:rPr>
              <a:t>.( בתרביות תאי גליובלסטומה ( 22 </a:t>
            </a:r>
            <a:r>
              <a:rPr lang="el-GR" sz="1200" kern="1200" baseline="0" dirty="0">
                <a:solidFill>
                  <a:schemeClr val="tx1"/>
                </a:solidFill>
                <a:latin typeface="+mn-lt"/>
                <a:ea typeface="+mn-ea"/>
                <a:cs typeface="+mn-cs"/>
              </a:rPr>
              <a:t>β </a:t>
            </a:r>
            <a:r>
              <a:rPr lang="en-GB" sz="1200" kern="1200" baseline="0" dirty="0" err="1">
                <a:solidFill>
                  <a:schemeClr val="tx1"/>
                </a:solidFill>
                <a:latin typeface="+mn-lt"/>
                <a:ea typeface="+mn-ea"/>
                <a:cs typeface="+mn-cs"/>
              </a:rPr>
              <a:t>amyloid</a:t>
            </a:r>
            <a:r>
              <a:rPr lang="en-GB" sz="1200" kern="1200" baseline="0" dirty="0">
                <a:solidFill>
                  <a:schemeClr val="tx1"/>
                </a:solidFill>
                <a:latin typeface="+mn-lt"/>
                <a:ea typeface="+mn-ea"/>
                <a:cs typeface="+mn-cs"/>
              </a:rPr>
              <a:t> precursor protein (APP) • </a:t>
            </a:r>
            <a:r>
              <a:rPr lang="he-IL" sz="1200" kern="1200" baseline="0" dirty="0">
                <a:solidFill>
                  <a:schemeClr val="tx1"/>
                </a:solidFill>
                <a:latin typeface="+mn-lt"/>
                <a:ea typeface="+mn-ea"/>
                <a:cs typeface="+mn-cs"/>
              </a:rPr>
              <a:t>משרה סינתזה של</a:t>
            </a:r>
          </a:p>
          <a:p>
            <a:endParaRPr lang="he-IL" sz="1200" kern="1200" baseline="0" dirty="0">
              <a:solidFill>
                <a:schemeClr val="tx1"/>
              </a:solidFill>
              <a:latin typeface="+mn-lt"/>
              <a:ea typeface="+mn-ea"/>
              <a:cs typeface="+mn-cs"/>
            </a:endParaRP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תרומבין הינו בעל השפעה מגינה או מזיקה על תאי מע"מ וזאת בהתאם לריכוזו וזמן חשיפת הרקמה</a:t>
            </a:r>
          </a:p>
          <a:p>
            <a:r>
              <a:rPr lang="he-IL" sz="1200" kern="1200" baseline="0" dirty="0">
                <a:solidFill>
                  <a:schemeClr val="tx1"/>
                </a:solidFill>
                <a:latin typeface="+mn-lt"/>
                <a:ea typeface="+mn-ea"/>
                <a:cs typeface="+mn-cs"/>
              </a:rPr>
              <a:t>28 ). ריכוזים גבוהים (ננומולר) של תרומבין גורמים למות נוירונים ואסטרוציטים במנגנון של , אליו ( 27</a:t>
            </a:r>
          </a:p>
          <a:p>
            <a:r>
              <a:rPr lang="he-IL" sz="1200" kern="1200" baseline="0" dirty="0">
                <a:solidFill>
                  <a:schemeClr val="tx1"/>
                </a:solidFill>
                <a:latin typeface="+mn-lt"/>
                <a:ea typeface="+mn-ea"/>
                <a:cs typeface="+mn-cs"/>
              </a:rPr>
              <a:t>אפופטוזיס ( 29 ) וכן לעיכוב רגנרציה של נוירונים ( 30 ). לעומת זאת ריכוזים נמוכים יותר (פיקומולר)</a:t>
            </a:r>
          </a:p>
          <a:p>
            <a:r>
              <a:rPr lang="he-IL" sz="1200" kern="1200" baseline="0" dirty="0">
                <a:solidFill>
                  <a:schemeClr val="tx1"/>
                </a:solidFill>
                <a:latin typeface="+mn-lt"/>
                <a:ea typeface="+mn-ea"/>
                <a:cs typeface="+mn-cs"/>
              </a:rPr>
              <a:t>מגינים על נוירונים ואסטרוציטים מההיפוקמפוס בפני מצבי דחק כגון: עקה חימצונית, היפוגליקמיה</a:t>
            </a:r>
          </a:p>
          <a:p>
            <a:r>
              <a:rPr lang="he-IL" sz="1200" kern="1200" baseline="0" dirty="0">
                <a:solidFill>
                  <a:schemeClr val="tx1"/>
                </a:solidFill>
                <a:latin typeface="+mn-lt"/>
                <a:ea typeface="+mn-ea"/>
                <a:cs typeface="+mn-cs"/>
              </a:rPr>
              <a:t>ורעילות של חלבון עמילואיד בתא ( 31 ). הזלפת תרומבין ישירות למוח גרמה להתכווצויות אפילפטיות (</a:t>
            </a:r>
          </a:p>
          <a:p>
            <a:r>
              <a:rPr lang="he-IL" sz="1200" kern="1200" baseline="0" dirty="0">
                <a:solidFill>
                  <a:schemeClr val="tx1"/>
                </a:solidFill>
                <a:latin typeface="+mn-lt"/>
                <a:ea typeface="+mn-ea"/>
                <a:cs typeface="+mn-cs"/>
              </a:rPr>
              <a:t>32 ), נצפו נזקים כגון גליוזיס והיווצרות צלקת ( 33 ) וכן ניסויים במודלים אנימליים מצביעים על</a:t>
            </a:r>
          </a:p>
          <a:p>
            <a:r>
              <a:rPr lang="he-IL" sz="1200" kern="1200" baseline="0" dirty="0">
                <a:solidFill>
                  <a:schemeClr val="tx1"/>
                </a:solidFill>
                <a:latin typeface="+mn-lt"/>
                <a:ea typeface="+mn-ea"/>
                <a:cs typeface="+mn-cs"/>
              </a:rPr>
              <a:t>.( חשיבותו של תרומבין בהיווצרות בצקת ונזק לאחר דימום תוך מוחי ( 34</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תפקיד בעת התפתחות מערכת העצבים</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מעורבות תרומבין בתהליך הדלקת: תרומבין מרחיב כלי דם וגורם להגברת חדירותם ( 67 ), כימוטקטי למונוציטים ( 68 ), פועל כגורם</a:t>
            </a:r>
          </a:p>
          <a:p>
            <a:r>
              <a:rPr lang="he-IL" sz="1200" kern="1200" baseline="0" dirty="0">
                <a:solidFill>
                  <a:schemeClr val="tx1"/>
                </a:solidFill>
                <a:latin typeface="+mn-lt"/>
                <a:ea typeface="+mn-ea"/>
                <a:cs typeface="+mn-cs"/>
              </a:rPr>
              <a:t>על מקרופאג'ים ( 69 ), משרה ייצור מוגבר של אינטרלוקין 1 ממקרופאג'ים </a:t>
            </a:r>
            <a:r>
              <a:rPr lang="en-GB" sz="1200" kern="1200" baseline="0" dirty="0">
                <a:solidFill>
                  <a:schemeClr val="tx1"/>
                </a:solidFill>
                <a:latin typeface="+mn-lt"/>
                <a:ea typeface="+mn-ea"/>
                <a:cs typeface="+mn-cs"/>
              </a:rPr>
              <a:t>growth factor </a:t>
            </a:r>
            <a:r>
              <a:rPr lang="he-IL" sz="1200" kern="1200" baseline="0" dirty="0">
                <a:solidFill>
                  <a:schemeClr val="tx1"/>
                </a:solidFill>
                <a:latin typeface="+mn-lt"/>
                <a:ea typeface="+mn-ea"/>
                <a:cs typeface="+mn-cs"/>
              </a:rPr>
              <a:t>גדילה</a:t>
            </a:r>
          </a:p>
          <a:p>
            <a:r>
              <a:rPr lang="he-IL" sz="1200" kern="1200" baseline="0" dirty="0">
                <a:solidFill>
                  <a:schemeClr val="tx1"/>
                </a:solidFill>
                <a:latin typeface="+mn-lt"/>
                <a:ea typeface="+mn-ea"/>
                <a:cs typeface="+mn-cs"/>
              </a:rPr>
              <a:t>על גבי תאי אנדותל, דבר </a:t>
            </a:r>
            <a:r>
              <a:rPr lang="en-GB" sz="1200" kern="1200" baseline="0" dirty="0">
                <a:solidFill>
                  <a:schemeClr val="tx1"/>
                </a:solidFill>
                <a:latin typeface="+mn-lt"/>
                <a:ea typeface="+mn-ea"/>
                <a:cs typeface="+mn-cs"/>
              </a:rPr>
              <a:t>P </a:t>
            </a:r>
            <a:r>
              <a:rPr lang="en-GB" sz="1200" kern="1200" baseline="0" dirty="0" err="1">
                <a:solidFill>
                  <a:schemeClr val="tx1"/>
                </a:solidFill>
                <a:latin typeface="+mn-lt"/>
                <a:ea typeface="+mn-ea"/>
                <a:cs typeface="+mn-cs"/>
              </a:rPr>
              <a:t>selectin</a:t>
            </a:r>
            <a:r>
              <a:rPr lang="en-GB" sz="1200" kern="1200" baseline="0" dirty="0">
                <a:solidFill>
                  <a:schemeClr val="tx1"/>
                </a:solidFill>
                <a:latin typeface="+mn-lt"/>
                <a:ea typeface="+mn-ea"/>
                <a:cs typeface="+mn-cs"/>
              </a:rPr>
              <a:t> </a:t>
            </a:r>
            <a:r>
              <a:rPr lang="he-IL" sz="1200" kern="1200" baseline="0" dirty="0">
                <a:solidFill>
                  <a:schemeClr val="tx1"/>
                </a:solidFill>
                <a:latin typeface="+mn-lt"/>
                <a:ea typeface="+mn-ea"/>
                <a:cs typeface="+mn-cs"/>
              </a:rPr>
              <a:t>מאוקטבים ( 70 ), גורם לביטוי מוגבר של מולקולת האדהזיה</a:t>
            </a:r>
          </a:p>
          <a:p>
            <a:r>
              <a:rPr lang="en-GB" sz="1200" kern="1200" baseline="0" dirty="0">
                <a:solidFill>
                  <a:schemeClr val="tx1"/>
                </a:solidFill>
                <a:latin typeface="+mn-lt"/>
                <a:ea typeface="+mn-ea"/>
                <a:cs typeface="+mn-cs"/>
              </a:rPr>
              <a:t>T </a:t>
            </a:r>
            <a:r>
              <a:rPr lang="he-IL" sz="1200" kern="1200" baseline="0" dirty="0">
                <a:solidFill>
                  <a:schemeClr val="tx1"/>
                </a:solidFill>
                <a:latin typeface="+mn-lt"/>
                <a:ea typeface="+mn-ea"/>
                <a:cs typeface="+mn-cs"/>
              </a:rPr>
              <a:t>המאפשר הדבקות טובה של נויטרופילים ( 71 ), גורם לשפעול תאי מיקרוגליה ( 72 ), אקטיבציה של תאי</a:t>
            </a:r>
          </a:p>
          <a:p>
            <a:r>
              <a:rPr lang="he-IL" sz="1200" kern="1200" baseline="0" dirty="0">
                <a:solidFill>
                  <a:schemeClr val="tx1"/>
                </a:solidFill>
                <a:latin typeface="+mn-lt"/>
                <a:ea typeface="+mn-ea"/>
                <a:cs typeface="+mn-cs"/>
              </a:rPr>
              <a:t>.( 74 ) ודה-גרנולציה של תאי מסט ( 7</a:t>
            </a:r>
          </a:p>
          <a:p>
            <a:endParaRPr lang="he-IL" sz="1200" kern="1200" baseline="0" dirty="0">
              <a:solidFill>
                <a:schemeClr val="tx1"/>
              </a:solidFill>
              <a:latin typeface="+mn-lt"/>
              <a:ea typeface="+mn-ea"/>
              <a:cs typeface="+mn-cs"/>
            </a:endParaRPr>
          </a:p>
          <a:p>
            <a:r>
              <a:rPr lang="he-IL" sz="1200" kern="1200" baseline="0" dirty="0">
                <a:solidFill>
                  <a:schemeClr val="tx1"/>
                </a:solidFill>
                <a:latin typeface="+mn-lt"/>
                <a:ea typeface="+mn-ea"/>
                <a:cs typeface="+mn-cs"/>
              </a:rPr>
              <a:t>מיטוגן = חומר המעודד מיטוזה</a:t>
            </a:r>
          </a:p>
        </p:txBody>
      </p:sp>
      <p:sp>
        <p:nvSpPr>
          <p:cNvPr id="4" name="Slide Number Placeholder 3"/>
          <p:cNvSpPr>
            <a:spLocks noGrp="1"/>
          </p:cNvSpPr>
          <p:nvPr>
            <p:ph type="sldNum" sz="quarter" idx="10"/>
          </p:nvPr>
        </p:nvSpPr>
        <p:spPr/>
        <p:txBody>
          <a:bodyPr/>
          <a:lstStyle/>
          <a:p>
            <a:fld id="{49EFCA18-3C27-4C81-857E-A5A20549F791}" type="slidenum">
              <a:rPr lang="he-IL" smtClean="0"/>
              <a:pPr/>
              <a:t>6</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ניתן</a:t>
            </a:r>
            <a:r>
              <a:rPr lang="he-IL" baseline="0" dirty="0"/>
              <a:t> לראות כי תאי ה – </a:t>
            </a:r>
            <a:r>
              <a:rPr lang="en-US" baseline="0" dirty="0"/>
              <a:t>CNS</a:t>
            </a:r>
            <a:r>
              <a:rPr lang="he-IL" baseline="0" dirty="0"/>
              <a:t>השונים מבטאים סוגי שונים של </a:t>
            </a:r>
            <a:r>
              <a:rPr lang="en-US" baseline="0" dirty="0"/>
              <a:t>PAR </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7</a:t>
            </a:fld>
            <a:endParaRPr lang="he-IL"/>
          </a:p>
        </p:txBody>
      </p:sp>
    </p:spTree>
    <p:extLst>
      <p:ext uri="{BB962C8B-B14F-4D97-AF65-F5344CB8AC3E}">
        <p14:creationId xmlns:p14="http://schemas.microsoft.com/office/powerpoint/2010/main" val="300630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Motivation - Disease like : </a:t>
            </a:r>
            <a:r>
              <a:rPr lang="en-US" dirty="0">
                <a:cs typeface="Times New Roman" pitchFamily="18" charset="0"/>
              </a:rPr>
              <a:t>Diabetic neuropathy , </a:t>
            </a:r>
            <a:r>
              <a:rPr lang="en-US" dirty="0"/>
              <a:t>ALS</a:t>
            </a:r>
            <a:endParaRPr lang="en-US" dirty="0">
              <a:cs typeface="Times New Roman" pitchFamily="18" charset="0"/>
            </a:endParaRPr>
          </a:p>
          <a:p>
            <a:endParaRPr lang="he-IL" dirty="0"/>
          </a:p>
          <a:p>
            <a:r>
              <a:rPr lang="en-US" dirty="0"/>
              <a:t>We</a:t>
            </a:r>
            <a:r>
              <a:rPr lang="en-US" baseline="0" dirty="0"/>
              <a:t> had shown that… </a:t>
            </a:r>
            <a:endParaRPr lang="en-US" dirty="0"/>
          </a:p>
          <a:p>
            <a:endParaRPr lang="en-US" dirty="0"/>
          </a:p>
          <a:p>
            <a:r>
              <a:rPr lang="he-IL" dirty="0"/>
              <a:t>למה</a:t>
            </a:r>
            <a:r>
              <a:rPr lang="he-IL" baseline="0" dirty="0"/>
              <a:t> תרומבין </a:t>
            </a:r>
            <a:r>
              <a:rPr lang="en-US" dirty="0"/>
              <a:t>thrombin-like</a:t>
            </a:r>
            <a:r>
              <a:rPr lang="he-IL" dirty="0"/>
              <a:t>?</a:t>
            </a:r>
            <a:r>
              <a:rPr lang="he-IL" baseline="0" dirty="0"/>
              <a:t> </a:t>
            </a:r>
            <a:r>
              <a:rPr lang="en-US" baseline="0" dirty="0"/>
              <a:t>LIKE</a:t>
            </a:r>
            <a:r>
              <a:rPr lang="he-IL" baseline="0" dirty="0"/>
              <a:t>? </a:t>
            </a:r>
          </a:p>
          <a:p>
            <a:endParaRPr lang="he-IL" baseline="0" dirty="0"/>
          </a:p>
          <a:p>
            <a:endParaRPr lang="he-IL" baseline="0" dirty="0"/>
          </a:p>
          <a:p>
            <a:pPr algn="l" rtl="0"/>
            <a:r>
              <a:rPr lang="he-IL" baseline="0" dirty="0"/>
              <a:t>6</a:t>
            </a:r>
            <a:r>
              <a:rPr lang="en-US" sz="1200" kern="1200" baseline="0" dirty="0">
                <a:solidFill>
                  <a:schemeClr val="tx1"/>
                </a:solidFill>
                <a:latin typeface="+mn-lt"/>
                <a:ea typeface="+mn-ea"/>
                <a:cs typeface="+mn-cs"/>
              </a:rPr>
              <a:t>PAR-1 on </a:t>
            </a:r>
            <a:r>
              <a:rPr lang="en-US" sz="1200" kern="1200" baseline="0" dirty="0" err="1">
                <a:solidFill>
                  <a:schemeClr val="tx1"/>
                </a:solidFill>
                <a:latin typeface="+mn-lt"/>
                <a:ea typeface="+mn-ea"/>
                <a:cs typeface="+mn-cs"/>
              </a:rPr>
              <a:t>glia</a:t>
            </a:r>
            <a:r>
              <a:rPr lang="en-US" sz="1200" kern="1200" baseline="0" dirty="0">
                <a:solidFill>
                  <a:schemeClr val="tx1"/>
                </a:solidFill>
                <a:latin typeface="+mn-lt"/>
                <a:ea typeface="+mn-ea"/>
                <a:cs typeface="+mn-cs"/>
              </a:rPr>
              <a:t> at the synapse and its activation induces long-term </a:t>
            </a:r>
            <a:r>
              <a:rPr lang="en-US" sz="1200" kern="1200" baseline="0" dirty="0" err="1">
                <a:solidFill>
                  <a:schemeClr val="tx1"/>
                </a:solidFill>
                <a:latin typeface="+mn-lt"/>
                <a:ea typeface="+mn-ea"/>
                <a:cs typeface="+mn-cs"/>
              </a:rPr>
              <a:t>potentiation</a:t>
            </a:r>
            <a:r>
              <a:rPr lang="en-US" sz="1200" kern="1200" baseline="0" dirty="0">
                <a:solidFill>
                  <a:schemeClr val="tx1"/>
                </a:solidFill>
                <a:latin typeface="+mn-lt"/>
                <a:ea typeface="+mn-ea"/>
                <a:cs typeface="+mn-cs"/>
              </a:rPr>
              <a:t> and facilitates epileptic seizures in rat </a:t>
            </a:r>
            <a:r>
              <a:rPr lang="en-US" sz="1200" kern="1200" baseline="0" dirty="0" err="1">
                <a:solidFill>
                  <a:schemeClr val="tx1"/>
                </a:solidFill>
                <a:latin typeface="+mn-lt"/>
                <a:ea typeface="+mn-ea"/>
                <a:cs typeface="+mn-cs"/>
              </a:rPr>
              <a:t>hippocampal</a:t>
            </a:r>
            <a:r>
              <a:rPr lang="en-US" sz="1200" kern="1200" baseline="0" dirty="0">
                <a:solidFill>
                  <a:schemeClr val="tx1"/>
                </a:solidFill>
                <a:latin typeface="+mn-lt"/>
                <a:ea typeface="+mn-ea"/>
                <a:cs typeface="+mn-cs"/>
              </a:rPr>
              <a:t> slices</a:t>
            </a:r>
          </a:p>
          <a:p>
            <a:pPr algn="l" rtl="0"/>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Multiple sclerosis (MS) is a chronic</a:t>
            </a:r>
          </a:p>
          <a:p>
            <a:r>
              <a:rPr lang="en-US" sz="1200" kern="1200" baseline="0" dirty="0">
                <a:solidFill>
                  <a:schemeClr val="tx1"/>
                </a:solidFill>
                <a:latin typeface="+mn-lt"/>
                <a:ea typeface="+mn-ea"/>
                <a:cs typeface="+mn-cs"/>
              </a:rPr>
              <a:t>inflammatory </a:t>
            </a:r>
            <a:r>
              <a:rPr lang="en-US" sz="1200" kern="1200" baseline="0" dirty="0" err="1">
                <a:solidFill>
                  <a:schemeClr val="tx1"/>
                </a:solidFill>
                <a:latin typeface="+mn-lt"/>
                <a:ea typeface="+mn-ea"/>
                <a:cs typeface="+mn-cs"/>
              </a:rPr>
              <a:t>demyelinating</a:t>
            </a:r>
            <a:r>
              <a:rPr lang="en-US" sz="1200" kern="1200" baseline="0" dirty="0">
                <a:solidFill>
                  <a:schemeClr val="tx1"/>
                </a:solidFill>
                <a:latin typeface="+mn-lt"/>
                <a:ea typeface="+mn-ea"/>
                <a:cs typeface="+mn-cs"/>
              </a:rPr>
              <a:t> disease of the human CNS. </a:t>
            </a:r>
            <a:r>
              <a:rPr lang="en-US" sz="1200" kern="1200" baseline="0" dirty="0" err="1">
                <a:solidFill>
                  <a:schemeClr val="tx1"/>
                </a:solidFill>
                <a:latin typeface="+mn-lt"/>
                <a:ea typeface="+mn-ea"/>
                <a:cs typeface="+mn-cs"/>
              </a:rPr>
              <a:t>Antiphospholipid</a:t>
            </a:r>
            <a:r>
              <a:rPr lang="en-US" sz="1200" kern="1200" baseline="0" dirty="0">
                <a:solidFill>
                  <a:schemeClr val="tx1"/>
                </a:solidFill>
                <a:latin typeface="+mn-lt"/>
                <a:ea typeface="+mn-ea"/>
                <a:cs typeface="+mn-cs"/>
              </a:rPr>
              <a:t> syndrome (APS):</a:t>
            </a:r>
          </a:p>
          <a:p>
            <a:r>
              <a:rPr lang="en-US" sz="1200" kern="1200" baseline="0" dirty="0" err="1">
                <a:solidFill>
                  <a:schemeClr val="tx1"/>
                </a:solidFill>
                <a:latin typeface="+mn-lt"/>
                <a:ea typeface="+mn-ea"/>
                <a:cs typeface="+mn-cs"/>
              </a:rPr>
              <a:t>Antiphospholipid</a:t>
            </a:r>
            <a:r>
              <a:rPr lang="en-US" sz="1200" kern="1200" baseline="0" dirty="0">
                <a:solidFill>
                  <a:schemeClr val="tx1"/>
                </a:solidFill>
                <a:latin typeface="+mn-lt"/>
                <a:ea typeface="+mn-ea"/>
                <a:cs typeface="+mn-cs"/>
              </a:rPr>
              <a:t> antibodies (APLA) are </a:t>
            </a:r>
            <a:r>
              <a:rPr lang="en-US" sz="1200" kern="1200" baseline="0" dirty="0" err="1">
                <a:solidFill>
                  <a:schemeClr val="tx1"/>
                </a:solidFill>
                <a:latin typeface="+mn-lt"/>
                <a:ea typeface="+mn-ea"/>
                <a:cs typeface="+mn-cs"/>
              </a:rPr>
              <a:t>autoantibodies</a:t>
            </a:r>
            <a:r>
              <a:rPr lang="en-US" sz="1200" kern="1200" baseline="0" dirty="0">
                <a:solidFill>
                  <a:schemeClr val="tx1"/>
                </a:solidFill>
                <a:latin typeface="+mn-lt"/>
                <a:ea typeface="+mn-ea"/>
                <a:cs typeface="+mn-cs"/>
              </a:rPr>
              <a:t> that bind </a:t>
            </a:r>
            <a:r>
              <a:rPr lang="en-US" sz="1200" kern="1200" baseline="0" dirty="0" err="1">
                <a:solidFill>
                  <a:schemeClr val="tx1"/>
                </a:solidFill>
                <a:latin typeface="+mn-lt"/>
                <a:ea typeface="+mn-ea"/>
                <a:cs typeface="+mn-cs"/>
              </a:rPr>
              <a:t>phospholipid</a:t>
            </a:r>
            <a:r>
              <a:rPr lang="en-US" sz="1200" kern="1200" baseline="0" dirty="0">
                <a:solidFill>
                  <a:schemeClr val="tx1"/>
                </a:solidFill>
                <a:latin typeface="+mn-lt"/>
                <a:ea typeface="+mn-ea"/>
                <a:cs typeface="+mn-cs"/>
              </a:rPr>
              <a:t> directly or</a:t>
            </a:r>
          </a:p>
          <a:p>
            <a:r>
              <a:rPr lang="en-US" sz="1200" kern="1200" baseline="0" dirty="0" err="1">
                <a:solidFill>
                  <a:schemeClr val="tx1"/>
                </a:solidFill>
                <a:latin typeface="+mn-lt"/>
                <a:ea typeface="+mn-ea"/>
                <a:cs typeface="+mn-cs"/>
              </a:rPr>
              <a:t>phospholipid</a:t>
            </a:r>
            <a:r>
              <a:rPr lang="en-US" sz="1200" kern="1200" baseline="0" dirty="0">
                <a:solidFill>
                  <a:schemeClr val="tx1"/>
                </a:solidFill>
                <a:latin typeface="+mn-lt"/>
                <a:ea typeface="+mn-ea"/>
                <a:cs typeface="+mn-cs"/>
              </a:rPr>
              <a:t> in combination with specific cofactor protein. APS is characterized by a high</a:t>
            </a:r>
          </a:p>
          <a:p>
            <a:r>
              <a:rPr lang="en-US" sz="1200" kern="1200" baseline="0" dirty="0">
                <a:solidFill>
                  <a:schemeClr val="tx1"/>
                </a:solidFill>
                <a:latin typeface="+mn-lt"/>
                <a:ea typeface="+mn-ea"/>
                <a:cs typeface="+mn-cs"/>
              </a:rPr>
              <a:t>titer of APLA, thrombosis events and neurological disorders. Systemic lupus </a:t>
            </a:r>
            <a:r>
              <a:rPr lang="en-US" sz="1200" kern="1200" baseline="0" dirty="0" err="1">
                <a:solidFill>
                  <a:schemeClr val="tx1"/>
                </a:solidFill>
                <a:latin typeface="+mn-lt"/>
                <a:ea typeface="+mn-ea"/>
                <a:cs typeface="+mn-cs"/>
              </a:rPr>
              <a:t>erythematosus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(SLE) is a prototypic autoimmune disease characterized clinically by multisystem organ</a:t>
            </a:r>
          </a:p>
          <a:p>
            <a:r>
              <a:rPr lang="en-US" sz="1200" kern="1200" baseline="0" dirty="0">
                <a:solidFill>
                  <a:schemeClr val="tx1"/>
                </a:solidFill>
                <a:latin typeface="+mn-lt"/>
                <a:ea typeface="+mn-ea"/>
                <a:cs typeface="+mn-cs"/>
              </a:rPr>
              <a:t>involvement including hematological disorders and neuropsychiatric manifestations and</a:t>
            </a:r>
          </a:p>
          <a:p>
            <a:r>
              <a:rPr lang="en-US" sz="1200" kern="1200" baseline="0" dirty="0">
                <a:solidFill>
                  <a:schemeClr val="tx1"/>
                </a:solidFill>
                <a:latin typeface="+mn-lt"/>
                <a:ea typeface="+mn-ea"/>
                <a:cs typeface="+mn-cs"/>
              </a:rPr>
              <a:t>immunologically by production of antinuclear antibodies and APLA</a:t>
            </a:r>
            <a:endParaRPr lang="he-IL" dirty="0"/>
          </a:p>
          <a:p>
            <a:endParaRPr lang="he-IL" dirty="0"/>
          </a:p>
          <a:p>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8</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err="1">
                <a:solidFill>
                  <a:schemeClr val="tx1"/>
                </a:solidFill>
                <a:latin typeface="+mn-lt"/>
                <a:ea typeface="+mn-ea"/>
                <a:cs typeface="+mn-cs"/>
              </a:rPr>
              <a:t>Hua</a:t>
            </a:r>
            <a:r>
              <a:rPr lang="en-GB" sz="1200" kern="1200" baseline="0" dirty="0">
                <a:solidFill>
                  <a:schemeClr val="tx1"/>
                </a:solidFill>
                <a:latin typeface="+mn-lt"/>
                <a:ea typeface="+mn-ea"/>
                <a:cs typeface="+mn-cs"/>
              </a:rPr>
              <a:t> Y, Tang L, Keep RF, </a:t>
            </a:r>
            <a:r>
              <a:rPr lang="en-GB" sz="1200" kern="1200" baseline="0" dirty="0" err="1">
                <a:solidFill>
                  <a:schemeClr val="tx1"/>
                </a:solidFill>
                <a:latin typeface="+mn-lt"/>
                <a:ea typeface="+mn-ea"/>
                <a:cs typeface="+mn-cs"/>
              </a:rPr>
              <a:t>Schallert</a:t>
            </a:r>
            <a:r>
              <a:rPr lang="en-GB" sz="1200" kern="1200" baseline="0" dirty="0">
                <a:solidFill>
                  <a:schemeClr val="tx1"/>
                </a:solidFill>
                <a:latin typeface="+mn-lt"/>
                <a:ea typeface="+mn-ea"/>
                <a:cs typeface="+mn-cs"/>
              </a:rPr>
              <a:t> T, </a:t>
            </a:r>
            <a:r>
              <a:rPr lang="en-GB" sz="1200" kern="1200" baseline="0" dirty="0" err="1">
                <a:solidFill>
                  <a:schemeClr val="tx1"/>
                </a:solidFill>
                <a:latin typeface="+mn-lt"/>
                <a:ea typeface="+mn-ea"/>
                <a:cs typeface="+mn-cs"/>
              </a:rPr>
              <a:t>Fewel</a:t>
            </a:r>
            <a:r>
              <a:rPr lang="en-GB" sz="1200" kern="1200" baseline="0" dirty="0">
                <a:solidFill>
                  <a:schemeClr val="tx1"/>
                </a:solidFill>
                <a:latin typeface="+mn-lt"/>
                <a:ea typeface="+mn-ea"/>
                <a:cs typeface="+mn-cs"/>
              </a:rPr>
              <a:t> ME, </a:t>
            </a:r>
            <a:r>
              <a:rPr lang="en-GB" sz="1200" kern="1200" baseline="0" dirty="0" err="1">
                <a:solidFill>
                  <a:schemeClr val="tx1"/>
                </a:solidFill>
                <a:latin typeface="+mn-lt"/>
                <a:ea typeface="+mn-ea"/>
                <a:cs typeface="+mn-cs"/>
              </a:rPr>
              <a:t>Muraszko</a:t>
            </a:r>
            <a:r>
              <a:rPr lang="en-GB" sz="1200" kern="1200" baseline="0" dirty="0">
                <a:solidFill>
                  <a:schemeClr val="tx1"/>
                </a:solidFill>
                <a:latin typeface="+mn-lt"/>
                <a:ea typeface="+mn-ea"/>
                <a:cs typeface="+mn-cs"/>
              </a:rPr>
              <a:t> KM, Hoff JT, Xi G. The role of thrombin in </a:t>
            </a:r>
            <a:r>
              <a:rPr lang="en-GB" sz="1200" kern="1200" baseline="0" dirty="0" err="1">
                <a:solidFill>
                  <a:schemeClr val="tx1"/>
                </a:solidFill>
                <a:latin typeface="+mn-lt"/>
                <a:ea typeface="+mn-ea"/>
                <a:cs typeface="+mn-cs"/>
              </a:rPr>
              <a:t>gliomas</a:t>
            </a:r>
            <a:r>
              <a:rPr lang="en-GB" sz="1200" kern="1200" baseline="0" dirty="0">
                <a:solidFill>
                  <a:schemeClr val="tx1"/>
                </a:solidFill>
                <a:latin typeface="+mn-lt"/>
                <a:ea typeface="+mn-ea"/>
                <a:cs typeface="+mn-cs"/>
              </a:rPr>
              <a:t>. J </a:t>
            </a:r>
            <a:r>
              <a:rPr lang="en-GB" sz="1200" kern="1200" baseline="0" dirty="0" err="1">
                <a:solidFill>
                  <a:schemeClr val="tx1"/>
                </a:solidFill>
                <a:latin typeface="+mn-lt"/>
                <a:ea typeface="+mn-ea"/>
                <a:cs typeface="+mn-cs"/>
              </a:rPr>
              <a:t>Thromb</a:t>
            </a:r>
            <a:endParaRPr lang="en-GB" sz="1200" kern="1200" baseline="0" dirty="0">
              <a:solidFill>
                <a:schemeClr val="tx1"/>
              </a:solidFill>
              <a:latin typeface="+mn-lt"/>
              <a:ea typeface="+mn-ea"/>
              <a:cs typeface="+mn-cs"/>
            </a:endParaRPr>
          </a:p>
          <a:p>
            <a:r>
              <a:rPr lang="en-GB" sz="1200" kern="1200" baseline="0" dirty="0" err="1">
                <a:solidFill>
                  <a:schemeClr val="tx1"/>
                </a:solidFill>
                <a:latin typeface="+mn-lt"/>
                <a:ea typeface="+mn-ea"/>
                <a:cs typeface="+mn-cs"/>
              </a:rPr>
              <a:t>Haemost</a:t>
            </a:r>
            <a:r>
              <a:rPr lang="en-GB" sz="1200" kern="1200" baseline="0" dirty="0">
                <a:solidFill>
                  <a:schemeClr val="tx1"/>
                </a:solidFill>
                <a:latin typeface="+mn-lt"/>
                <a:ea typeface="+mn-ea"/>
                <a:cs typeface="+mn-cs"/>
              </a:rPr>
              <a:t> 2005; 3: 1917–23</a:t>
            </a:r>
            <a:endParaRPr lang="he-IL"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Among those part …</a:t>
            </a:r>
          </a:p>
          <a:p>
            <a:endParaRPr lang="he-IL" sz="1200" kern="1200" baseline="0" dirty="0">
              <a:solidFill>
                <a:schemeClr val="tx1"/>
              </a:solidFill>
              <a:latin typeface="+mn-lt"/>
              <a:ea typeface="+mn-ea"/>
              <a:cs typeface="+mn-cs"/>
            </a:endParaRPr>
          </a:p>
          <a:p>
            <a:r>
              <a:rPr lang="en-GB" sz="1200" dirty="0"/>
              <a:t>Studies have shown that </a:t>
            </a:r>
            <a:r>
              <a:rPr lang="en-GB" sz="1200" dirty="0" err="1"/>
              <a:t>Warfarin</a:t>
            </a:r>
            <a:r>
              <a:rPr lang="en-GB" sz="1200" dirty="0"/>
              <a:t> can </a:t>
            </a:r>
            <a:r>
              <a:rPr lang="en-US" sz="1200" dirty="0"/>
              <a:t>decrease the growth rate of some </a:t>
            </a:r>
            <a:r>
              <a:rPr lang="en-GB" sz="1200" dirty="0"/>
              <a:t>primary </a:t>
            </a:r>
            <a:r>
              <a:rPr lang="en-GB" sz="1200" dirty="0" err="1"/>
              <a:t>tumors,such</a:t>
            </a:r>
            <a:r>
              <a:rPr lang="en-GB" sz="1200" dirty="0"/>
              <a:t> as malignant glial cells</a:t>
            </a:r>
          </a:p>
          <a:p>
            <a:endParaRPr lang="en-GB"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EFCA18-3C27-4C81-857E-A5A20549F791}" type="slidenum">
              <a:rPr lang="he-IL" smtClean="0"/>
              <a:pPr/>
              <a:t>9</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GB" sz="1200" kern="1200" baseline="0" dirty="0">
                <a:solidFill>
                  <a:schemeClr val="tx1"/>
                </a:solidFill>
                <a:latin typeface="+mn-lt"/>
                <a:ea typeface="+mn-ea"/>
                <a:cs typeface="+mn-cs"/>
              </a:rPr>
              <a:t>Angiogenesis is essential for </a:t>
            </a:r>
            <a:r>
              <a:rPr lang="en-US" sz="1200" kern="1200" baseline="0" dirty="0">
                <a:solidFill>
                  <a:schemeClr val="tx1"/>
                </a:solidFill>
                <a:latin typeface="+mn-lt"/>
                <a:ea typeface="+mn-ea"/>
                <a:cs typeface="+mn-cs"/>
              </a:rPr>
              <a:t>rapid </a:t>
            </a:r>
            <a:r>
              <a:rPr lang="en-US" sz="1200" kern="1200" baseline="0" dirty="0" err="1">
                <a:solidFill>
                  <a:schemeClr val="tx1"/>
                </a:solidFill>
                <a:latin typeface="+mn-lt"/>
                <a:ea typeface="+mn-ea"/>
                <a:cs typeface="+mn-cs"/>
              </a:rPr>
              <a:t>glioma</a:t>
            </a:r>
            <a:r>
              <a:rPr lang="en-US" sz="1200" kern="1200" baseline="0" dirty="0">
                <a:solidFill>
                  <a:schemeClr val="tx1"/>
                </a:solidFill>
                <a:latin typeface="+mn-lt"/>
                <a:ea typeface="+mn-ea"/>
                <a:cs typeface="+mn-cs"/>
              </a:rPr>
              <a:t> growth because of the need for oxygen and metabolites. Although many factors regulate angiogenesis, thrombin may play an important role</a:t>
            </a:r>
            <a:endParaRPr lang="he-IL" dirty="0"/>
          </a:p>
        </p:txBody>
      </p:sp>
      <p:sp>
        <p:nvSpPr>
          <p:cNvPr id="4" name="Slide Number Placeholder 3"/>
          <p:cNvSpPr>
            <a:spLocks noGrp="1"/>
          </p:cNvSpPr>
          <p:nvPr>
            <p:ph type="sldNum" sz="quarter" idx="10"/>
          </p:nvPr>
        </p:nvSpPr>
        <p:spPr/>
        <p:txBody>
          <a:bodyPr/>
          <a:lstStyle/>
          <a:p>
            <a:fld id="{49EFCA18-3C27-4C81-857E-A5A20549F791}" type="slidenum">
              <a:rPr lang="he-IL" smtClean="0"/>
              <a:pPr/>
              <a:t>10</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12886E-3052-41C0-9857-1D39F30DBD25}" type="datetimeFigureOut">
              <a:rPr lang="he-IL" smtClean="0"/>
              <a:pPr/>
              <a:t>כ"ה/אב/תשע"ו</a:t>
            </a:fld>
            <a:endParaRPr lang="he-IL"/>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F4AD661-70D0-454A-9533-AFD3874EB354}"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333517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149919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26052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1449726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3268180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330121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205858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16738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282082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2466553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Tree>
    <p:extLst>
      <p:ext uri="{BB962C8B-B14F-4D97-AF65-F5344CB8AC3E}">
        <p14:creationId xmlns:p14="http://schemas.microsoft.com/office/powerpoint/2010/main" val="85314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F4AD661-70D0-454A-9533-AFD3874EB354}" type="slidenum">
              <a:rPr lang="he-IL" smtClean="0"/>
              <a:pPr/>
              <a:t>‹#›</a:t>
            </a:fld>
            <a:endParaRPr lang="he-IL"/>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F4AD661-70D0-454A-9533-AFD3874EB354}" type="slidenum">
              <a:rPr lang="he-IL" smtClean="0"/>
              <a:pPr/>
              <a:t>‹#›</a:t>
            </a:fld>
            <a:endParaRPr lang="he-IL"/>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F4AD661-70D0-454A-9533-AFD3874EB354}"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F4AD661-70D0-454A-9533-AFD3874EB354}" type="slidenum">
              <a:rPr lang="he-IL" smtClean="0"/>
              <a:pPr/>
              <a:t>‹#›</a:t>
            </a:fld>
            <a:endParaRPr lang="he-IL"/>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2886E-3052-41C0-9857-1D39F30DBD25}" type="datetimeFigureOut">
              <a:rPr lang="he-IL" smtClean="0"/>
              <a:pPr/>
              <a:t>כ"ה/אב/תשע"ו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F4AD661-70D0-454A-9533-AFD3874EB354}"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F12886E-3052-41C0-9857-1D39F30DBD25}" type="datetimeFigureOut">
              <a:rPr lang="he-IL" smtClean="0"/>
              <a:pPr/>
              <a:t>כ"ה/אב/תשע"ו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F4AD661-70D0-454A-9533-AFD3874EB354}"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12886E-3052-41C0-9857-1D39F30DBD25}" type="datetimeFigureOut">
              <a:rPr lang="he-IL" smtClean="0"/>
              <a:pPr/>
              <a:t>כ"ה/אב/תשע"ו</a:t>
            </a:fld>
            <a:endParaRPr lang="he-IL"/>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F4AD661-70D0-454A-9533-AFD3874EB354}" type="slidenum">
              <a:rPr lang="he-IL" smtClean="0"/>
              <a:pPr/>
              <a:t>‹#›</a:t>
            </a:fld>
            <a:endParaRPr lang="he-IL"/>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12886E-3052-41C0-9857-1D39F30DBD25}" type="datetimeFigureOut">
              <a:rPr lang="he-IL" smtClean="0"/>
              <a:pPr/>
              <a:t>כ"ה/אב/תשע"ו</a:t>
            </a:fld>
            <a:endParaRPr lang="he-IL"/>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F4AD661-70D0-454A-9533-AFD3874EB354}"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12886E-3052-41C0-9857-1D39F30DBD25}" type="datetimeFigureOut">
              <a:rPr lang="he-IL" smtClean="0"/>
              <a:pPr/>
              <a:t>כ"ה/אב/תשע"ו</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4AD661-70D0-454A-9533-AFD3874EB354}" type="slidenum">
              <a:rPr lang="he-IL" smtClean="0"/>
              <a:pPr/>
              <a:t>‹#›</a:t>
            </a:fld>
            <a:endParaRPr lang="he-IL"/>
          </a:p>
        </p:txBody>
      </p:sp>
    </p:spTree>
    <p:extLst>
      <p:ext uri="{BB962C8B-B14F-4D97-AF65-F5344CB8AC3E}">
        <p14:creationId xmlns:p14="http://schemas.microsoft.com/office/powerpoint/2010/main" val="22443685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16.xml"/><Relationship Id="rId7" Type="http://schemas.openxmlformats.org/officeDocument/2006/relationships/image" Target="../media/image14.png"/><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4.wdp"/><Relationship Id="rId14" Type="http://schemas.openxmlformats.org/officeDocument/2006/relationships/chart" Target="../charts/chart15.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10.wdp"/><Relationship Id="rId3" Type="http://schemas.openxmlformats.org/officeDocument/2006/relationships/image" Target="../media/image29.png"/><Relationship Id="rId7" Type="http://schemas.openxmlformats.org/officeDocument/2006/relationships/image" Target="../media/image30.tiff"/><Relationship Id="rId12" Type="http://schemas.openxmlformats.org/officeDocument/2006/relationships/image" Target="../media/image33.png"/><Relationship Id="rId2" Type="http://schemas.openxmlformats.org/officeDocument/2006/relationships/notesSlide" Target="../notesSlides/notesSlide23.xml"/><Relationship Id="rId16" Type="http://schemas.openxmlformats.org/officeDocument/2006/relationships/chart" Target="../charts/chart16.xml"/><Relationship Id="rId1" Type="http://schemas.openxmlformats.org/officeDocument/2006/relationships/slideLayout" Target="../slideLayouts/slideLayout13.xml"/><Relationship Id="rId6" Type="http://schemas.microsoft.com/office/2007/relationships/hdphoto" Target="../media/hdphoto2.wdp"/><Relationship Id="rId11" Type="http://schemas.microsoft.com/office/2007/relationships/hdphoto" Target="../media/hdphoto9.wdp"/><Relationship Id="rId5" Type="http://schemas.openxmlformats.org/officeDocument/2006/relationships/image" Target="../media/image24.png"/><Relationship Id="rId15" Type="http://schemas.microsoft.com/office/2007/relationships/hdphoto" Target="../media/hdphoto11.wdp"/><Relationship Id="rId10" Type="http://schemas.openxmlformats.org/officeDocument/2006/relationships/image" Target="../media/image32.png"/><Relationship Id="rId4" Type="http://schemas.microsoft.com/office/2007/relationships/hdphoto" Target="../media/hdphoto7.wdp"/><Relationship Id="rId9" Type="http://schemas.microsoft.com/office/2007/relationships/hdphoto" Target="../media/hdphoto8.wdp"/><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1440"/>
            <a:ext cx="9144000" cy="3582363"/>
          </a:xfrm>
        </p:spPr>
        <p:txBody>
          <a:bodyPr>
            <a:normAutofit/>
          </a:bodyPr>
          <a:lstStyle/>
          <a:p>
            <a:pPr algn="ctr" rtl="0"/>
            <a:r>
              <a:rPr lang="en-GB" sz="3600" dirty="0"/>
              <a:t>Development of novel PAR-1-based therapeutic compounds </a:t>
            </a:r>
            <a:br>
              <a:rPr lang="en-GB" sz="3600" dirty="0"/>
            </a:br>
            <a:r>
              <a:rPr lang="en-GB" sz="3600" dirty="0"/>
              <a:t> for malignant and neuro-inflammatory diseases: Glioblastoma </a:t>
            </a:r>
            <a:r>
              <a:rPr lang="en-GB" sz="3600" dirty="0" err="1"/>
              <a:t>multiforme</a:t>
            </a:r>
            <a:r>
              <a:rPr lang="en-GB" sz="3600" dirty="0"/>
              <a:t> and </a:t>
            </a:r>
            <a:r>
              <a:rPr lang="en-US" sz="3600" dirty="0"/>
              <a:t>multiple sclerosis</a:t>
            </a:r>
            <a:endParaRPr lang="he-IL" sz="3600" dirty="0"/>
          </a:p>
        </p:txBody>
      </p:sp>
      <p:sp>
        <p:nvSpPr>
          <p:cNvPr id="3" name="Subtitle 2"/>
          <p:cNvSpPr>
            <a:spLocks noGrp="1"/>
          </p:cNvSpPr>
          <p:nvPr>
            <p:ph type="subTitle" idx="1"/>
          </p:nvPr>
        </p:nvSpPr>
        <p:spPr>
          <a:xfrm>
            <a:off x="0" y="3050923"/>
            <a:ext cx="9144000" cy="3807077"/>
          </a:xfrm>
        </p:spPr>
        <p:txBody>
          <a:bodyPr>
            <a:normAutofit/>
          </a:bodyPr>
          <a:lstStyle/>
          <a:p>
            <a:pPr algn="l" rtl="0"/>
            <a:r>
              <a:rPr lang="en-US" sz="3200" b="1" dirty="0" err="1"/>
              <a:t>Liran</a:t>
            </a:r>
            <a:r>
              <a:rPr lang="en-US" sz="3200" b="1" dirty="0"/>
              <a:t> </a:t>
            </a:r>
            <a:r>
              <a:rPr lang="en-US" sz="3200" b="1" dirty="0" err="1"/>
              <a:t>Zieber</a:t>
            </a:r>
            <a:r>
              <a:rPr lang="en-US" sz="3200" b="1" dirty="0"/>
              <a:t>, </a:t>
            </a:r>
          </a:p>
          <a:p>
            <a:pPr algn="l" rtl="0"/>
            <a:r>
              <a:rPr lang="en-US" sz="1900" i="1" dirty="0"/>
              <a:t>4'th year medical student 4 years program</a:t>
            </a:r>
          </a:p>
          <a:p>
            <a:pPr algn="l" rtl="0"/>
            <a:endParaRPr lang="en-US" sz="200" b="1" dirty="0">
              <a:cs typeface="Arial" pitchFamily="34" charset="0"/>
            </a:endParaRPr>
          </a:p>
          <a:p>
            <a:pPr algn="l" rtl="0"/>
            <a:endParaRPr lang="en-US" sz="200" b="1" dirty="0">
              <a:cs typeface="Arial" pitchFamily="34" charset="0"/>
            </a:endParaRPr>
          </a:p>
          <a:p>
            <a:pPr algn="l" rtl="0"/>
            <a:r>
              <a:rPr lang="en-US" sz="2800" b="1" dirty="0">
                <a:cs typeface="Arial" pitchFamily="34" charset="0"/>
              </a:rPr>
              <a:t>Dr. </a:t>
            </a:r>
            <a:r>
              <a:rPr lang="en-US" sz="2800" b="1" dirty="0" err="1">
                <a:cs typeface="Arial" pitchFamily="34" charset="0"/>
              </a:rPr>
              <a:t>Efrat</a:t>
            </a:r>
            <a:r>
              <a:rPr lang="en-US" sz="2800" b="1" dirty="0">
                <a:cs typeface="Arial" pitchFamily="34" charset="0"/>
              </a:rPr>
              <a:t> </a:t>
            </a:r>
            <a:r>
              <a:rPr lang="en-US" sz="2800" b="1" dirty="0" err="1">
                <a:cs typeface="Arial" pitchFamily="34" charset="0"/>
              </a:rPr>
              <a:t>Shavit</a:t>
            </a:r>
            <a:r>
              <a:rPr lang="en-US" sz="2800" b="1" dirty="0">
                <a:cs typeface="Arial" pitchFamily="34" charset="0"/>
              </a:rPr>
              <a:t>-Stein </a:t>
            </a:r>
            <a:r>
              <a:rPr lang="en-US" sz="2800" b="1" dirty="0"/>
              <a:t>and</a:t>
            </a:r>
            <a:r>
              <a:rPr lang="en-US" sz="2800" b="1" dirty="0">
                <a:cs typeface="Arial" pitchFamily="34" charset="0"/>
              </a:rPr>
              <a:t> </a:t>
            </a:r>
            <a:r>
              <a:rPr lang="en-US" sz="2800" b="1" dirty="0"/>
              <a:t>Prof. </a:t>
            </a:r>
            <a:r>
              <a:rPr lang="en-US" sz="2800" b="1" dirty="0" err="1"/>
              <a:t>Joab</a:t>
            </a:r>
            <a:r>
              <a:rPr lang="en-US" sz="2800" b="1" dirty="0"/>
              <a:t> Chapman</a:t>
            </a:r>
            <a:r>
              <a:rPr lang="en-US" sz="2800" b="1" dirty="0">
                <a:cs typeface="Arial" pitchFamily="34" charset="0"/>
              </a:rPr>
              <a:t>,</a:t>
            </a:r>
          </a:p>
          <a:p>
            <a:pPr algn="l" rtl="0"/>
            <a:r>
              <a:rPr lang="en-US" sz="1900" i="1" dirty="0"/>
              <a:t>Department of Neurology</a:t>
            </a:r>
            <a:r>
              <a:rPr lang="en-US" sz="1900" b="1" i="1" dirty="0"/>
              <a:t> </a:t>
            </a:r>
          </a:p>
          <a:p>
            <a:pPr algn="l" rtl="0"/>
            <a:endParaRPr lang="en-US" sz="1900" b="1" i="1" dirty="0"/>
          </a:p>
          <a:p>
            <a:pPr algn="l" rtl="0"/>
            <a:endParaRPr lang="en-US" sz="1900" b="1" i="1" dirty="0"/>
          </a:p>
          <a:p>
            <a:pPr algn="l" rtl="0"/>
            <a:endParaRPr lang="en-US" sz="1900" b="1" i="1" dirty="0"/>
          </a:p>
          <a:p>
            <a:pPr algn="l" rtl="0"/>
            <a:endParaRPr lang="en-US" sz="1900" b="1" i="1" dirty="0"/>
          </a:p>
          <a:p>
            <a:pPr algn="l" rtl="0"/>
            <a:r>
              <a:rPr lang="en-US" sz="1900" b="1" i="1" dirty="0"/>
              <a:t>“Arrow” project , December 2015</a:t>
            </a:r>
            <a:endParaRPr lang="he-IL" sz="19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5472608"/>
          </a:xfrm>
        </p:spPr>
        <p:txBody>
          <a:bodyPr>
            <a:normAutofit fontScale="92500" lnSpcReduction="20000"/>
          </a:bodyPr>
          <a:lstStyle/>
          <a:p>
            <a:pPr algn="l" rtl="0"/>
            <a:r>
              <a:rPr lang="en-GB" dirty="0" err="1"/>
              <a:t>glial</a:t>
            </a:r>
            <a:r>
              <a:rPr lang="en-GB" dirty="0"/>
              <a:t> cells  (Grade IV </a:t>
            </a:r>
            <a:r>
              <a:rPr lang="en-GB" dirty="0" err="1"/>
              <a:t>Astrocytoma</a:t>
            </a:r>
            <a:r>
              <a:rPr lang="en-GB" dirty="0"/>
              <a:t> </a:t>
            </a:r>
            <a:r>
              <a:rPr lang="en-GB" b="1" dirty="0"/>
              <a:t>)</a:t>
            </a:r>
            <a:endParaRPr lang="en-GB" dirty="0"/>
          </a:p>
          <a:p>
            <a:pPr algn="l" rtl="0"/>
            <a:r>
              <a:rPr lang="en-US" dirty="0"/>
              <a:t>most common and most aggressive malignant primary brain tumor</a:t>
            </a:r>
          </a:p>
          <a:p>
            <a:pPr lvl="1" algn="l" rtl="0"/>
            <a:r>
              <a:rPr lang="en-US" dirty="0"/>
              <a:t>second most frequent brain tumor after brain metastasis</a:t>
            </a:r>
          </a:p>
          <a:p>
            <a:pPr algn="l" rtl="0"/>
            <a:r>
              <a:rPr lang="en-GB" dirty="0"/>
              <a:t>hyperplastic blood vessels</a:t>
            </a:r>
          </a:p>
          <a:p>
            <a:pPr algn="l" rtl="0"/>
            <a:r>
              <a:rPr lang="en-US" dirty="0"/>
              <a:t>higher expression of epidermal growth factor receptor (EGFR)</a:t>
            </a:r>
            <a:endParaRPr lang="en-GB" b="1" dirty="0"/>
          </a:p>
          <a:p>
            <a:pPr algn="l" rtl="0"/>
            <a:r>
              <a:rPr lang="en-GB" dirty="0"/>
              <a:t>Evidence for </a:t>
            </a:r>
            <a:r>
              <a:rPr lang="en-GB" dirty="0" err="1"/>
              <a:t>posible</a:t>
            </a:r>
            <a:r>
              <a:rPr lang="en-GB" dirty="0"/>
              <a:t> role of thrombin in malignant </a:t>
            </a:r>
            <a:r>
              <a:rPr lang="en-GB" dirty="0" err="1"/>
              <a:t>gliomas</a:t>
            </a:r>
            <a:endParaRPr lang="en-GB" dirty="0"/>
          </a:p>
          <a:p>
            <a:pPr lvl="1" algn="l" rtl="0"/>
            <a:r>
              <a:rPr lang="en-GB" dirty="0"/>
              <a:t>highly brain vasculature permeable of these </a:t>
            </a:r>
            <a:r>
              <a:rPr lang="en-GB" dirty="0" err="1"/>
              <a:t>tumors</a:t>
            </a:r>
            <a:endParaRPr lang="en-GB" dirty="0"/>
          </a:p>
          <a:p>
            <a:pPr lvl="2" algn="l" rtl="0"/>
            <a:r>
              <a:rPr lang="en-US" dirty="0"/>
              <a:t>potential for </a:t>
            </a:r>
            <a:r>
              <a:rPr lang="en-US" dirty="0" err="1"/>
              <a:t>prothrombin</a:t>
            </a:r>
            <a:r>
              <a:rPr lang="en-US" dirty="0"/>
              <a:t> entry from blood into tumor</a:t>
            </a:r>
          </a:p>
          <a:p>
            <a:pPr lvl="1" algn="l" rtl="0"/>
            <a:r>
              <a:rPr lang="en-US" sz="2400" dirty="0"/>
              <a:t>Brain edema in and around </a:t>
            </a:r>
            <a:r>
              <a:rPr lang="en-US" sz="2400" dirty="0" err="1"/>
              <a:t>gliomas</a:t>
            </a:r>
            <a:r>
              <a:rPr lang="en-US" sz="2400" dirty="0"/>
              <a:t> contributes to the high </a:t>
            </a:r>
            <a:r>
              <a:rPr lang="en-GB" sz="2100" dirty="0"/>
              <a:t>mortality</a:t>
            </a:r>
            <a:r>
              <a:rPr lang="en-GB" sz="2800" dirty="0"/>
              <a:t> </a:t>
            </a:r>
            <a:r>
              <a:rPr lang="en-GB" dirty="0"/>
              <a:t>by causing </a:t>
            </a:r>
            <a:r>
              <a:rPr lang="en-GB" dirty="0" err="1"/>
              <a:t>herniation</a:t>
            </a:r>
            <a:endParaRPr lang="en-GB" dirty="0"/>
          </a:p>
          <a:p>
            <a:pPr lvl="1" algn="l" rtl="0"/>
            <a:r>
              <a:rPr lang="en-GB" sz="2400" dirty="0"/>
              <a:t>Thrombin </a:t>
            </a:r>
            <a:r>
              <a:rPr lang="en-US" sz="2400" dirty="0"/>
              <a:t>is a potent </a:t>
            </a:r>
            <a:r>
              <a:rPr lang="en-US" sz="2400" dirty="0" err="1"/>
              <a:t>mitogen</a:t>
            </a:r>
            <a:r>
              <a:rPr lang="en-US" sz="2400" dirty="0"/>
              <a:t>, which enhances the synthesis and secretion of nerve growth factor in </a:t>
            </a:r>
            <a:r>
              <a:rPr lang="en-US" sz="2400" dirty="0" err="1"/>
              <a:t>glial</a:t>
            </a:r>
            <a:r>
              <a:rPr lang="en-US" sz="2400" dirty="0"/>
              <a:t> cells and stimulates </a:t>
            </a:r>
            <a:r>
              <a:rPr lang="en-US" sz="2400" dirty="0" err="1"/>
              <a:t>astrocyte</a:t>
            </a:r>
            <a:r>
              <a:rPr lang="en-US" sz="2400" dirty="0"/>
              <a:t> and </a:t>
            </a:r>
            <a:r>
              <a:rPr lang="en-GB" sz="2400" dirty="0" err="1"/>
              <a:t>tumor</a:t>
            </a:r>
            <a:r>
              <a:rPr lang="en-GB" sz="2400" dirty="0"/>
              <a:t> cell proliferation</a:t>
            </a:r>
          </a:p>
          <a:p>
            <a:pPr algn="l" rtl="0"/>
            <a:r>
              <a:rPr lang="en-US" sz="2800" dirty="0"/>
              <a:t>Role in angiogenesis</a:t>
            </a:r>
            <a:endParaRPr lang="he-IL" dirty="0"/>
          </a:p>
        </p:txBody>
      </p:sp>
      <p:sp>
        <p:nvSpPr>
          <p:cNvPr id="4" name="Title 2"/>
          <p:cNvSpPr>
            <a:spLocks noGrp="1"/>
          </p:cNvSpPr>
          <p:nvPr>
            <p:ph type="title"/>
          </p:nvPr>
        </p:nvSpPr>
        <p:spPr>
          <a:xfrm>
            <a:off x="0" y="0"/>
            <a:ext cx="9144000" cy="980728"/>
          </a:xfrm>
        </p:spPr>
        <p:txBody>
          <a:bodyPr>
            <a:normAutofit fontScale="90000"/>
          </a:bodyPr>
          <a:lstStyle/>
          <a:p>
            <a:pPr rtl="0"/>
            <a:r>
              <a:rPr lang="en-GB" sz="3300" dirty="0"/>
              <a:t>GBM (</a:t>
            </a:r>
            <a:r>
              <a:rPr lang="en-GB" sz="3300" dirty="0" err="1"/>
              <a:t>Glioblastoma</a:t>
            </a:r>
            <a:r>
              <a:rPr lang="en-GB" sz="3300" dirty="0"/>
              <a:t> </a:t>
            </a:r>
            <a:r>
              <a:rPr lang="en-GB" sz="3300" dirty="0" err="1"/>
              <a:t>multiforme</a:t>
            </a:r>
            <a:r>
              <a:rPr lang="en-GB" sz="3300" dirty="0"/>
              <a:t>) \ </a:t>
            </a:r>
            <a:r>
              <a:rPr lang="en-GB" sz="3600" dirty="0" err="1"/>
              <a:t>glioblastoma</a:t>
            </a:r>
            <a:endParaRPr lang="he-IL" sz="33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6093296"/>
          </a:xfrm>
        </p:spPr>
        <p:txBody>
          <a:bodyPr>
            <a:normAutofit/>
          </a:bodyPr>
          <a:lstStyle/>
          <a:p>
            <a:pPr marL="365760" lvl="1" indent="-256032" algn="l" rtl="0">
              <a:spcBef>
                <a:spcPts val="400"/>
              </a:spcBef>
              <a:buSzPct val="68000"/>
              <a:buFont typeface="Wingdings 3"/>
              <a:buChar char=""/>
            </a:pPr>
            <a:r>
              <a:rPr lang="en-US" sz="3200" dirty="0"/>
              <a:t>PAR-1 over-activation plays a central role in many neurological diseases.</a:t>
            </a:r>
          </a:p>
          <a:p>
            <a:pPr marL="365760" lvl="1" indent="-256032" algn="l" rtl="0">
              <a:spcBef>
                <a:spcPts val="400"/>
              </a:spcBef>
              <a:buSzPct val="68000"/>
              <a:buFont typeface="Wingdings 3"/>
              <a:buChar char=""/>
            </a:pPr>
            <a:r>
              <a:rPr lang="en-US" sz="3200" dirty="0"/>
              <a:t>PAR-1 might be responsible to induces a pro-inflammatory response</a:t>
            </a:r>
          </a:p>
          <a:p>
            <a:pPr marL="365760" lvl="1" indent="-256032" algn="l" rtl="0">
              <a:spcBef>
                <a:spcPts val="400"/>
              </a:spcBef>
              <a:buSzPct val="68000"/>
              <a:buFont typeface="Wingdings 3"/>
              <a:buChar char=""/>
            </a:pPr>
            <a:r>
              <a:rPr lang="en-US" sz="3200" dirty="0"/>
              <a:t>PAR-1 might affect</a:t>
            </a:r>
            <a:r>
              <a:rPr lang="he-IL" sz="3200" dirty="0"/>
              <a:t> </a:t>
            </a:r>
            <a:r>
              <a:rPr lang="en-US" sz="3200" dirty="0"/>
              <a:t>cell  function and cell survival</a:t>
            </a:r>
          </a:p>
          <a:p>
            <a:pPr marL="365760" lvl="1" indent="-256032" algn="l" rtl="0">
              <a:spcBef>
                <a:spcPts val="400"/>
              </a:spcBef>
              <a:buSzPct val="68000"/>
              <a:buFont typeface="Wingdings 3"/>
              <a:buChar char=""/>
            </a:pPr>
            <a:r>
              <a:rPr lang="en-US" sz="3200" dirty="0"/>
              <a:t>PAR-1 pathway might be a novel intervention site for neurological and n</a:t>
            </a:r>
            <a:r>
              <a:rPr lang="en-US" sz="3200" dirty="0">
                <a:cs typeface="Times New Roman" pitchFamily="18" charset="0"/>
              </a:rPr>
              <a:t>eoplastic  </a:t>
            </a:r>
            <a:r>
              <a:rPr lang="en-US" sz="3200" dirty="0"/>
              <a:t>diseases. </a:t>
            </a:r>
          </a:p>
        </p:txBody>
      </p:sp>
      <p:sp>
        <p:nvSpPr>
          <p:cNvPr id="3" name="Title 2"/>
          <p:cNvSpPr>
            <a:spLocks noGrp="1"/>
          </p:cNvSpPr>
          <p:nvPr>
            <p:ph type="title"/>
          </p:nvPr>
        </p:nvSpPr>
        <p:spPr>
          <a:xfrm>
            <a:off x="0" y="0"/>
            <a:ext cx="9144000" cy="764704"/>
          </a:xfrm>
        </p:spPr>
        <p:txBody>
          <a:bodyPr>
            <a:normAutofit/>
          </a:bodyPr>
          <a:lstStyle/>
          <a:p>
            <a:pPr lvl="0"/>
            <a:r>
              <a:rPr lang="en-US" sz="4000" dirty="0">
                <a:latin typeface="Adobe Caslon Pro" pitchFamily="18" charset="0"/>
                <a:cs typeface="Times New Roman" pitchFamily="18" charset="0"/>
              </a:rPr>
              <a:t>Motivation and Main concept:</a:t>
            </a:r>
            <a:endParaRPr lang="he-IL"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1"/>
          <p:cNvSpPr>
            <a:spLocks noGrp="1"/>
          </p:cNvSpPr>
          <p:nvPr>
            <p:ph sz="half" idx="1"/>
          </p:nvPr>
        </p:nvSpPr>
        <p:spPr>
          <a:xfrm>
            <a:off x="0" y="1340768"/>
            <a:ext cx="9144000" cy="5517232"/>
          </a:xfrm>
        </p:spPr>
        <p:txBody>
          <a:bodyPr>
            <a:normAutofit/>
          </a:bodyPr>
          <a:lstStyle/>
          <a:p>
            <a:pPr marL="365760" lvl="1" indent="-256032" algn="l" rtl="0">
              <a:spcBef>
                <a:spcPts val="400"/>
              </a:spcBef>
              <a:buSzPct val="68000"/>
              <a:buFont typeface="Wingdings 3"/>
              <a:buChar char=""/>
            </a:pPr>
            <a:r>
              <a:rPr lang="en-US" altLang="en-US" dirty="0"/>
              <a:t>Potential applications of interest</a:t>
            </a:r>
            <a:r>
              <a:rPr lang="en-US" altLang="en-US" b="1" dirty="0">
                <a:solidFill>
                  <a:schemeClr val="tx2"/>
                </a:solidFill>
                <a:effectLst>
                  <a:outerShdw blurRad="38100" dist="38100" dir="2700000" algn="tl">
                    <a:srgbClr val="000000">
                      <a:alpha val="43137"/>
                    </a:srgbClr>
                  </a:outerShdw>
                </a:effectLst>
              </a:rPr>
              <a:t> </a:t>
            </a:r>
          </a:p>
          <a:p>
            <a:pPr marL="603504" lvl="2" indent="-256032" algn="l" rtl="0">
              <a:spcBef>
                <a:spcPts val="400"/>
              </a:spcBef>
              <a:buSzPct val="68000"/>
              <a:buFont typeface="Wingdings 3"/>
              <a:buChar char=""/>
            </a:pPr>
            <a:r>
              <a:rPr lang="en-US" dirty="0">
                <a:cs typeface="Times New Roman" pitchFamily="18" charset="0"/>
              </a:rPr>
              <a:t>Neoplastic</a:t>
            </a:r>
            <a:r>
              <a:rPr lang="en-US" sz="2200" dirty="0">
                <a:cs typeface="Times New Roman" pitchFamily="18" charset="0"/>
              </a:rPr>
              <a:t> </a:t>
            </a:r>
          </a:p>
          <a:p>
            <a:pPr marL="886968" lvl="3" indent="-256032" algn="l" rtl="0">
              <a:spcBef>
                <a:spcPts val="400"/>
              </a:spcBef>
              <a:buSzPct val="68000"/>
              <a:buFont typeface="Wingdings 3"/>
              <a:buChar char=""/>
            </a:pPr>
            <a:r>
              <a:rPr lang="en-US" b="1" dirty="0">
                <a:cs typeface="Times New Roman" pitchFamily="18" charset="0"/>
              </a:rPr>
              <a:t>GBM</a:t>
            </a:r>
          </a:p>
          <a:p>
            <a:pPr marL="603504" lvl="2" indent="-256032" algn="l" rtl="0">
              <a:spcBef>
                <a:spcPts val="400"/>
              </a:spcBef>
              <a:buSzPct val="68000"/>
              <a:buFont typeface="Wingdings 3"/>
              <a:buChar char=""/>
            </a:pPr>
            <a:r>
              <a:rPr lang="en-US" dirty="0" err="1"/>
              <a:t>Neuroinflammatory</a:t>
            </a:r>
            <a:r>
              <a:rPr lang="en-US" dirty="0"/>
              <a:t>\</a:t>
            </a:r>
            <a:r>
              <a:rPr lang="en-US" dirty="0">
                <a:cs typeface="Times New Roman" pitchFamily="18" charset="0"/>
              </a:rPr>
              <a:t> Neurodegenerative</a:t>
            </a:r>
            <a:r>
              <a:rPr lang="en-US" dirty="0"/>
              <a:t> diseases </a:t>
            </a:r>
          </a:p>
          <a:p>
            <a:pPr marL="886968" lvl="3" indent="-256032" algn="l" rtl="0">
              <a:spcBef>
                <a:spcPts val="400"/>
              </a:spcBef>
              <a:buSzPct val="68000"/>
              <a:buFont typeface="Wingdings 3"/>
              <a:buChar char=""/>
            </a:pPr>
            <a:r>
              <a:rPr lang="en-US" b="1" dirty="0">
                <a:cs typeface="Times New Roman" pitchFamily="18" charset="0"/>
              </a:rPr>
              <a:t>MS</a:t>
            </a:r>
          </a:p>
          <a:p>
            <a:pPr marL="886968" lvl="3" indent="-256032" algn="l" rtl="0">
              <a:spcBef>
                <a:spcPts val="400"/>
              </a:spcBef>
              <a:buSzPct val="68000"/>
              <a:buFont typeface="Wingdings 3"/>
              <a:buChar char=""/>
            </a:pPr>
            <a:r>
              <a:rPr lang="en-US" dirty="0">
                <a:cs typeface="Times New Roman" pitchFamily="18" charset="0"/>
              </a:rPr>
              <a:t>Diabetic neuropathy, ALS</a:t>
            </a:r>
          </a:p>
          <a:p>
            <a:pPr marL="365760" lvl="1" indent="-256032" algn="l" rtl="0">
              <a:spcBef>
                <a:spcPts val="400"/>
              </a:spcBef>
              <a:buSzPct val="68000"/>
              <a:buFont typeface="Wingdings 3"/>
              <a:buChar char=""/>
            </a:pPr>
            <a:r>
              <a:rPr lang="en-US" dirty="0">
                <a:cs typeface="Times New Roman" pitchFamily="18" charset="0"/>
              </a:rPr>
              <a:t>Other</a:t>
            </a:r>
          </a:p>
          <a:p>
            <a:pPr marL="603504" lvl="2" indent="-256032" algn="l" rtl="0">
              <a:spcBef>
                <a:spcPts val="400"/>
              </a:spcBef>
              <a:buSzPct val="68000"/>
              <a:buFont typeface="Wingdings 3"/>
              <a:buChar char=""/>
            </a:pPr>
            <a:r>
              <a:rPr lang="en-US" dirty="0">
                <a:cs typeface="Times New Roman" pitchFamily="18" charset="0"/>
              </a:rPr>
              <a:t>Autoimmune (GBS-</a:t>
            </a:r>
            <a:r>
              <a:rPr lang="en-US" dirty="0"/>
              <a:t> </a:t>
            </a:r>
            <a:r>
              <a:rPr lang="en-US" dirty="0" err="1"/>
              <a:t>Guillain</a:t>
            </a:r>
            <a:r>
              <a:rPr lang="en-US" dirty="0"/>
              <a:t> Barre syndrome</a:t>
            </a:r>
            <a:r>
              <a:rPr lang="en-US" dirty="0">
                <a:cs typeface="Times New Roman" pitchFamily="18" charset="0"/>
              </a:rPr>
              <a:t>)</a:t>
            </a:r>
          </a:p>
          <a:p>
            <a:pPr marL="603504" lvl="2" indent="-256032" algn="l" rtl="0">
              <a:spcBef>
                <a:spcPts val="400"/>
              </a:spcBef>
              <a:buSzPct val="68000"/>
              <a:buFont typeface="Wingdings 3"/>
              <a:buChar char=""/>
            </a:pPr>
            <a:r>
              <a:rPr lang="en-US" dirty="0">
                <a:cs typeface="Times New Roman" pitchFamily="18" charset="0"/>
              </a:rPr>
              <a:t>Epilepsy (Generation) </a:t>
            </a:r>
          </a:p>
          <a:p>
            <a:pPr marL="603504" lvl="2" indent="-256032" algn="l" rtl="0">
              <a:spcBef>
                <a:spcPts val="400"/>
              </a:spcBef>
              <a:buSzPct val="68000"/>
              <a:buFont typeface="Wingdings 3"/>
              <a:buChar char=""/>
            </a:pPr>
            <a:r>
              <a:rPr lang="en-US" dirty="0">
                <a:cs typeface="Times New Roman" pitchFamily="18" charset="0"/>
              </a:rPr>
              <a:t>ICH/Stroke</a:t>
            </a:r>
          </a:p>
          <a:p>
            <a:pPr marL="603504" lvl="2" indent="-256032" algn="l" rtl="0">
              <a:spcBef>
                <a:spcPts val="400"/>
              </a:spcBef>
              <a:buSzPct val="68000"/>
              <a:buFont typeface="Wingdings 3"/>
              <a:buChar char=""/>
            </a:pPr>
            <a:r>
              <a:rPr lang="en-US" dirty="0">
                <a:cs typeface="Times New Roman" pitchFamily="18" charset="0"/>
              </a:rPr>
              <a:t>Trauma</a:t>
            </a:r>
          </a:p>
          <a:p>
            <a:pPr marL="603504" lvl="2" indent="-256032" algn="l" rtl="0">
              <a:spcBef>
                <a:spcPts val="400"/>
              </a:spcBef>
              <a:buSzPct val="68000"/>
              <a:buFont typeface="Wingdings 3"/>
              <a:buChar char=""/>
            </a:pPr>
            <a:r>
              <a:rPr lang="en-US" dirty="0">
                <a:cs typeface="Times New Roman" pitchFamily="18" charset="0"/>
              </a:rPr>
              <a:t>Infection</a:t>
            </a:r>
            <a:endParaRPr lang="he-IL" dirty="0">
              <a:cs typeface="Times New Roman" pitchFamily="18" charset="0"/>
            </a:endParaRPr>
          </a:p>
        </p:txBody>
      </p:sp>
      <p:sp>
        <p:nvSpPr>
          <p:cNvPr id="13" name="Title 2"/>
          <p:cNvSpPr txBox="1">
            <a:spLocks/>
          </p:cNvSpPr>
          <p:nvPr/>
        </p:nvSpPr>
        <p:spPr>
          <a:xfrm>
            <a:off x="0" y="0"/>
            <a:ext cx="9144000" cy="1268760"/>
          </a:xfrm>
          <a:prstGeom prst="rect">
            <a:avLst/>
          </a:prstGeom>
          <a:effectLst/>
        </p:spPr>
        <p:txBody>
          <a:bodyPr vert="horz" anchor="t">
            <a:normAutofit/>
            <a:scene3d>
              <a:camera prst="orthographicFront"/>
              <a:lightRig rig="soft" dir="t"/>
            </a:scene3d>
            <a:sp3d prstMaterial="softEdge">
              <a:bevelT w="0" h="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1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Motivation –</a:t>
            </a:r>
            <a:r>
              <a:rPr kumimoji="0" lang="en-GB" sz="33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 </a:t>
            </a:r>
            <a:br>
              <a:rPr kumimoji="0" lang="en-GB" sz="33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br>
            <a:r>
              <a:rPr kumimoji="0" lang="en-US" altLang="en-US" sz="33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Modulation of PAR-1 mediated pathway</a:t>
            </a:r>
            <a:endParaRPr kumimoji="0" lang="he-IL" sz="33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003060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אובייקט 1"/>
          <p:cNvPicPr>
            <a:picLocks noGrp="1" noChangeArrowheads="1"/>
          </p:cNvPicPr>
          <p:nvPr>
            <p:ph idx="1"/>
          </p:nvPr>
        </p:nvPicPr>
        <p:blipFill>
          <a:blip r:embed="rId3" cstate="print"/>
          <a:stretch>
            <a:fillRect/>
          </a:stretch>
        </p:blipFill>
        <p:spPr bwMode="auto">
          <a:xfrm>
            <a:off x="1791983" y="1939546"/>
            <a:ext cx="5560034" cy="3609145"/>
          </a:xfrm>
          <a:prstGeom prst="rect">
            <a:avLst/>
          </a:prstGeom>
          <a:noFill/>
          <a:ln w="9525">
            <a:noFill/>
            <a:miter lim="800000"/>
            <a:headEnd/>
            <a:tailEnd/>
          </a:ln>
        </p:spPr>
      </p:pic>
      <p:sp>
        <p:nvSpPr>
          <p:cNvPr id="5" name="Title 2"/>
          <p:cNvSpPr txBox="1">
            <a:spLocks/>
          </p:cNvSpPr>
          <p:nvPr/>
        </p:nvSpPr>
        <p:spPr>
          <a:xfrm>
            <a:off x="0" y="0"/>
            <a:ext cx="9144000" cy="980728"/>
          </a:xfrm>
          <a:prstGeom prst="rect">
            <a:avLst/>
          </a:prstGeom>
        </p:spPr>
        <p:txBody>
          <a:bodyPr vert="horz" rtlCol="0" anchor="ctr">
            <a:normAutofit/>
            <a:scene3d>
              <a:camera prst="orthographicFront"/>
              <a:lightRig rig="soft" dir="t"/>
            </a:scene3d>
            <a:sp3d prstMaterial="softEdge">
              <a:bevelT w="25400" h="25400"/>
            </a:sp3d>
          </a:bodyPr>
          <a:lstStyle/>
          <a:p>
            <a:pPr lvl="0" algn="l">
              <a:spcBef>
                <a:spcPct val="0"/>
              </a:spcBef>
            </a:pPr>
            <a:r>
              <a:rPr lang="en-US" sz="4400" b="1" dirty="0"/>
              <a:t>Current Approach – limitations</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1"/>
          <p:cNvSpPr txBox="1">
            <a:spLocks/>
          </p:cNvSpPr>
          <p:nvPr/>
        </p:nvSpPr>
        <p:spPr>
          <a:xfrm>
            <a:off x="-180528" y="764704"/>
            <a:ext cx="9324528" cy="6093296"/>
          </a:xfrm>
          <a:prstGeom prst="rect">
            <a:avLst/>
          </a:prstGeom>
        </p:spPr>
        <p:txBody>
          <a:bodyPr vert="horz">
            <a:normAutofit/>
          </a:bodyPr>
          <a:lstStyle/>
          <a:p>
            <a:pPr marL="365760" lvl="0" indent="-256032" algn="l" rtl="0">
              <a:spcBef>
                <a:spcPts val="400"/>
              </a:spcBef>
              <a:buClr>
                <a:schemeClr val="accent1"/>
              </a:buClr>
              <a:buSzPct val="68000"/>
              <a:buFont typeface="Wingdings 3"/>
              <a:buChar char=""/>
            </a:pPr>
            <a:r>
              <a:rPr lang="en-US" sz="2700" dirty="0"/>
              <a:t>Known thrombin Inhibition and PAR-1 antagonist resulted in</a:t>
            </a:r>
          </a:p>
          <a:p>
            <a:pPr marL="822960" lvl="1" indent="-256032" algn="l" rtl="0">
              <a:spcBef>
                <a:spcPts val="400"/>
              </a:spcBef>
              <a:buClr>
                <a:schemeClr val="accent1"/>
              </a:buClr>
              <a:buSzPct val="68000"/>
              <a:buFont typeface="Wingdings 3"/>
              <a:buChar char=""/>
            </a:pPr>
            <a:r>
              <a:rPr lang="en-GB" sz="2400" dirty="0"/>
              <a:t>Bleeding</a:t>
            </a:r>
          </a:p>
          <a:p>
            <a:pPr marL="822960" lvl="1" indent="-256032" algn="l" rtl="0">
              <a:spcBef>
                <a:spcPts val="400"/>
              </a:spcBef>
              <a:buClr>
                <a:schemeClr val="accent1"/>
              </a:buClr>
              <a:buSzPct val="68000"/>
              <a:buFont typeface="Wingdings 3"/>
              <a:buChar char=""/>
            </a:pPr>
            <a:r>
              <a:rPr lang="en-US" sz="2400" dirty="0"/>
              <a:t>not readily cross the blood brain barrier (BBB)</a:t>
            </a:r>
          </a:p>
          <a:p>
            <a:pPr marL="822960" lvl="1" indent="-256032" algn="l" rtl="0">
              <a:spcBef>
                <a:spcPts val="400"/>
              </a:spcBef>
              <a:buClr>
                <a:schemeClr val="accent1"/>
              </a:buClr>
              <a:buSzPct val="68000"/>
              <a:buFont typeface="Wingdings 3"/>
              <a:buChar char=""/>
            </a:pPr>
            <a:r>
              <a:rPr lang="en-US" sz="2400" dirty="0"/>
              <a:t>Blocking PAR-1 </a:t>
            </a:r>
          </a:p>
          <a:p>
            <a:pPr marL="1280160" lvl="2" indent="-256032" algn="l" rtl="0">
              <a:spcBef>
                <a:spcPts val="400"/>
              </a:spcBef>
              <a:buClr>
                <a:schemeClr val="accent1"/>
              </a:buClr>
              <a:buSzPct val="68000"/>
              <a:buFont typeface="Wingdings 3"/>
              <a:buChar char=""/>
            </a:pPr>
            <a:r>
              <a:rPr lang="en-US" sz="2400" dirty="0"/>
              <a:t>when it’s levels are lowered under physiological activity might be detrimental </a:t>
            </a:r>
          </a:p>
          <a:p>
            <a:pPr marL="1280160" lvl="2" indent="-256032" algn="l" rtl="0">
              <a:spcBef>
                <a:spcPts val="400"/>
              </a:spcBef>
              <a:buClr>
                <a:schemeClr val="accent1"/>
              </a:buClr>
              <a:buSzPct val="68000"/>
              <a:buFont typeface="Wingdings 3"/>
              <a:buChar char=""/>
            </a:pPr>
            <a:r>
              <a:rPr lang="en-US" sz="2400" dirty="0"/>
              <a:t>PAR-1 activated and effects in different ways. antagonist may block beneficial functions.</a:t>
            </a:r>
          </a:p>
          <a:p>
            <a:pPr marL="822960" lvl="1" indent="-256032" algn="l" rtl="0">
              <a:spcBef>
                <a:spcPts val="400"/>
              </a:spcBef>
              <a:buClr>
                <a:schemeClr val="accent1"/>
              </a:buClr>
              <a:buSzPct val="68000"/>
              <a:buFont typeface="Wingdings 3"/>
              <a:buChar char=""/>
            </a:pPr>
            <a:endParaRPr kumimoji="0" lang="he-IL" sz="2400" i="0"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22962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75245"/>
            <a:ext cx="9144000" cy="4525963"/>
          </a:xfrm>
        </p:spPr>
        <p:txBody>
          <a:bodyPr/>
          <a:lstStyle/>
          <a:p>
            <a:pPr lvl="0" algn="l" rtl="0"/>
            <a:r>
              <a:rPr lang="en-US" sz="2800" dirty="0"/>
              <a:t>Target this pathway in order to find novel, more efficient and less toxic therapies for neuro - degenerative disorders</a:t>
            </a:r>
          </a:p>
        </p:txBody>
      </p:sp>
      <p:sp>
        <p:nvSpPr>
          <p:cNvPr id="3" name="Title 2"/>
          <p:cNvSpPr>
            <a:spLocks noGrp="1"/>
          </p:cNvSpPr>
          <p:nvPr>
            <p:ph type="title"/>
          </p:nvPr>
        </p:nvSpPr>
        <p:spPr>
          <a:xfrm>
            <a:off x="0" y="0"/>
            <a:ext cx="9144000" cy="836712"/>
          </a:xfrm>
        </p:spPr>
        <p:txBody>
          <a:bodyPr>
            <a:normAutofit/>
          </a:bodyPr>
          <a:lstStyle/>
          <a:p>
            <a:pPr lvl="0"/>
            <a:r>
              <a:rPr lang="en-US" sz="4000" u="sng" dirty="0">
                <a:latin typeface="Adobe Caslon Pro" pitchFamily="18" charset="0"/>
                <a:cs typeface="Times New Roman" pitchFamily="18" charset="0"/>
              </a:rPr>
              <a:t>First</a:t>
            </a:r>
            <a:r>
              <a:rPr lang="en-US" sz="4000" dirty="0">
                <a:latin typeface="Adobe Caslon Pro" pitchFamily="18" charset="0"/>
                <a:cs typeface="Times New Roman" pitchFamily="18" charset="0"/>
              </a:rPr>
              <a:t> Motivation and Main concept:</a:t>
            </a:r>
            <a:endParaRPr lang="he-IL" dirty="0"/>
          </a:p>
        </p:txBody>
      </p:sp>
      <p:pic>
        <p:nvPicPr>
          <p:cNvPr id="6" name="Picture 3"/>
          <p:cNvPicPr>
            <a:picLocks noChangeAspect="1" noChangeArrowheads="1"/>
          </p:cNvPicPr>
          <p:nvPr/>
        </p:nvPicPr>
        <p:blipFill>
          <a:blip r:embed="rId2" cstate="print"/>
          <a:srcRect/>
          <a:stretch>
            <a:fillRect/>
          </a:stretch>
        </p:blipFill>
        <p:spPr bwMode="auto">
          <a:xfrm>
            <a:off x="0" y="2852936"/>
            <a:ext cx="9144000" cy="400506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4525963"/>
          </a:xfrm>
        </p:spPr>
        <p:txBody>
          <a:bodyPr/>
          <a:lstStyle/>
          <a:p>
            <a:pPr algn="l" rtl="0"/>
            <a:r>
              <a:rPr lang="en-GB" sz="2800" dirty="0"/>
              <a:t>New compounds which might effects PAR-1 </a:t>
            </a:r>
          </a:p>
        </p:txBody>
      </p:sp>
      <p:pic>
        <p:nvPicPr>
          <p:cNvPr id="1026" name="Picture 2"/>
          <p:cNvPicPr>
            <a:picLocks noChangeAspect="1" noChangeArrowheads="1"/>
          </p:cNvPicPr>
          <p:nvPr/>
        </p:nvPicPr>
        <p:blipFill>
          <a:blip r:embed="rId2" cstate="print"/>
          <a:srcRect/>
          <a:stretch>
            <a:fillRect/>
          </a:stretch>
        </p:blipFill>
        <p:spPr bwMode="auto">
          <a:xfrm>
            <a:off x="0" y="2852936"/>
            <a:ext cx="9144000" cy="4005064"/>
          </a:xfrm>
          <a:prstGeom prst="rect">
            <a:avLst/>
          </a:prstGeom>
          <a:noFill/>
          <a:ln w="9525">
            <a:noFill/>
            <a:miter lim="800000"/>
            <a:headEnd/>
            <a:tailEnd/>
          </a:ln>
        </p:spPr>
      </p:pic>
      <p:sp>
        <p:nvSpPr>
          <p:cNvPr id="7" name="Title 2"/>
          <p:cNvSpPr txBox="1">
            <a:spLocks/>
          </p:cNvSpPr>
          <p:nvPr/>
        </p:nvSpPr>
        <p:spPr>
          <a:xfrm>
            <a:off x="0" y="0"/>
            <a:ext cx="9144000" cy="836712"/>
          </a:xfrm>
          <a:prstGeom prst="rect">
            <a:avLst/>
          </a:prstGeom>
        </p:spPr>
        <p:txBody>
          <a:bodyPr vert="horz" rtlCol="0" anchor="ctr">
            <a:normAutofit/>
            <a:scene3d>
              <a:camera prst="orthographicFront"/>
              <a:lightRig rig="soft" dir="t"/>
            </a:scene3d>
            <a:sp3d prstMaterial="softEdge">
              <a:bevelT w="25400" h="25400"/>
            </a:sp3d>
          </a:bodyPr>
          <a:lstStyle/>
          <a:p>
            <a:pPr lvl="0" algn="l">
              <a:spcBef>
                <a:spcPct val="0"/>
              </a:spcBef>
              <a:defRPr/>
            </a:pPr>
            <a:r>
              <a:rPr lang="en-US" sz="4000" b="1" u="sng" dirty="0">
                <a:latin typeface="Adobe Caslon Pro" pitchFamily="18" charset="0"/>
                <a:cs typeface="Times New Roman" pitchFamily="18" charset="0"/>
              </a:rPr>
              <a:t>First</a:t>
            </a:r>
            <a:r>
              <a:rPr lang="en-US" sz="4000" b="1" dirty="0">
                <a:latin typeface="Adobe Caslon Pro" pitchFamily="18" charset="0"/>
                <a:cs typeface="Times New Roman" pitchFamily="18" charset="0"/>
              </a:rPr>
              <a:t> </a:t>
            </a: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dobe Caslon Pro" pitchFamily="18" charset="0"/>
                <a:ea typeface="+mj-ea"/>
                <a:cs typeface="Times New Roman" pitchFamily="18" charset="0"/>
              </a:rPr>
              <a:t>Motivation and Main concept:</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normAutofit/>
          </a:bodyPr>
          <a:lstStyle/>
          <a:p>
            <a:pPr algn="l" rtl="0"/>
            <a:r>
              <a:rPr lang="en-US" dirty="0"/>
              <a:t>Warfarin (</a:t>
            </a:r>
            <a:r>
              <a:rPr lang="en-US" dirty="0" err="1"/>
              <a:t>coumadin</a:t>
            </a:r>
            <a:r>
              <a:rPr lang="en-US" dirty="0"/>
              <a:t>)</a:t>
            </a:r>
          </a:p>
          <a:p>
            <a:pPr lvl="1" algn="l" rtl="0"/>
            <a:r>
              <a:rPr lang="en-US" dirty="0"/>
              <a:t>anticoagulant - prevention of thrombosis</a:t>
            </a:r>
          </a:p>
          <a:p>
            <a:pPr lvl="2" algn="l" rtl="0"/>
            <a:r>
              <a:rPr lang="en-GB" dirty="0"/>
              <a:t>dose </a:t>
            </a:r>
            <a:r>
              <a:rPr lang="en-US" dirty="0"/>
              <a:t>~5 mg/day , ~1.6µM/day</a:t>
            </a:r>
          </a:p>
          <a:p>
            <a:pPr lvl="1" algn="l" rtl="0"/>
            <a:r>
              <a:rPr lang="en-US" dirty="0"/>
              <a:t>inhibiting vitamin k</a:t>
            </a:r>
            <a:r>
              <a:rPr lang="en-US" sz="2000" baseline="-25000" dirty="0"/>
              <a:t>1</a:t>
            </a:r>
            <a:r>
              <a:rPr lang="en-US" dirty="0"/>
              <a:t> recycling</a:t>
            </a:r>
          </a:p>
          <a:p>
            <a:pPr lvl="2" algn="l" rtl="0"/>
            <a:r>
              <a:rPr lang="en-US" dirty="0"/>
              <a:t>factor II (</a:t>
            </a:r>
            <a:r>
              <a:rPr lang="en-GB" dirty="0" err="1"/>
              <a:t>pro</a:t>
            </a:r>
            <a:r>
              <a:rPr lang="en-GB" b="1" dirty="0" err="1"/>
              <a:t>thrombin</a:t>
            </a:r>
            <a:r>
              <a:rPr lang="en-US" dirty="0"/>
              <a:t>), VII, IX, and X, protein C and protein S</a:t>
            </a:r>
          </a:p>
          <a:p>
            <a:pPr lvl="1" algn="l" rtl="0"/>
            <a:r>
              <a:rPr lang="en-US" dirty="0"/>
              <a:t>Can cross BBB</a:t>
            </a:r>
          </a:p>
          <a:p>
            <a:pPr lvl="1" algn="l" rtl="0"/>
            <a:r>
              <a:rPr lang="en-GB" sz="2400" dirty="0"/>
              <a:t>Studies have shown that Warfarin can </a:t>
            </a:r>
            <a:r>
              <a:rPr lang="en-US" sz="2400" dirty="0"/>
              <a:t>decrease the growth rate of some </a:t>
            </a:r>
            <a:r>
              <a:rPr lang="en-GB" sz="2400" dirty="0"/>
              <a:t>primary </a:t>
            </a:r>
            <a:r>
              <a:rPr lang="en-GB" sz="2400" dirty="0" err="1"/>
              <a:t>tumors</a:t>
            </a:r>
            <a:r>
              <a:rPr lang="en-GB" sz="2400" dirty="0"/>
              <a:t>.</a:t>
            </a:r>
            <a:endParaRPr lang="en-GB" dirty="0"/>
          </a:p>
          <a:p>
            <a:pPr lvl="1" algn="l" rtl="0"/>
            <a:r>
              <a:rPr lang="en-GB" dirty="0"/>
              <a:t>Studies reported that warfarin </a:t>
            </a:r>
            <a:r>
              <a:rPr lang="en-US" dirty="0"/>
              <a:t>is concentrated in gliomas. This makes warfarin an interesting compound to consider.</a:t>
            </a:r>
            <a:endParaRPr lang="en-US" i="1" dirty="0"/>
          </a:p>
        </p:txBody>
      </p:sp>
      <p:sp>
        <p:nvSpPr>
          <p:cNvPr id="3" name="Title 2"/>
          <p:cNvSpPr>
            <a:spLocks noGrp="1"/>
          </p:cNvSpPr>
          <p:nvPr>
            <p:ph type="title"/>
          </p:nvPr>
        </p:nvSpPr>
        <p:spPr>
          <a:xfrm>
            <a:off x="0" y="0"/>
            <a:ext cx="9144000" cy="764704"/>
          </a:xfrm>
        </p:spPr>
        <p:txBody>
          <a:bodyPr/>
          <a:lstStyle/>
          <a:p>
            <a:r>
              <a:rPr lang="en-US" sz="4000" dirty="0">
                <a:latin typeface="Arial" pitchFamily="34" charset="0"/>
                <a:cs typeface="Arial" pitchFamily="34" charset="0"/>
              </a:rPr>
              <a:t>Introduction - </a:t>
            </a:r>
            <a:r>
              <a:rPr lang="en-GB" sz="4400" dirty="0"/>
              <a:t>compounds</a:t>
            </a:r>
            <a:endParaRPr lang="he-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normAutofit/>
          </a:bodyPr>
          <a:lstStyle/>
          <a:p>
            <a:pPr algn="l" rtl="0"/>
            <a:r>
              <a:rPr lang="en-US" dirty="0"/>
              <a:t>Alcohol (ethanol)</a:t>
            </a:r>
            <a:endParaRPr lang="en-GB" dirty="0"/>
          </a:p>
          <a:p>
            <a:pPr lvl="1" algn="l" rtl="0"/>
            <a:r>
              <a:rPr lang="en-GB" dirty="0"/>
              <a:t>Psycho-active drug, CNS depressant by GABA (inhibitory</a:t>
            </a:r>
            <a:r>
              <a:rPr lang="en-US" dirty="0"/>
              <a:t>)</a:t>
            </a:r>
          </a:p>
          <a:p>
            <a:pPr lvl="1" algn="l" rtl="0"/>
            <a:r>
              <a:rPr lang="en-US" dirty="0"/>
              <a:t>US: ethanol limit for driving 80 mg</a:t>
            </a:r>
            <a:r>
              <a:rPr lang="en-US" dirty="0">
                <a:hlinkClick r:id="rId3" action="ppaction://hlinksldjump"/>
              </a:rPr>
              <a:t>/</a:t>
            </a:r>
            <a:r>
              <a:rPr lang="en-US" dirty="0" err="1"/>
              <a:t>dL</a:t>
            </a:r>
            <a:r>
              <a:rPr lang="en-US" dirty="0"/>
              <a:t>(17 </a:t>
            </a:r>
            <a:r>
              <a:rPr lang="en-US" dirty="0" err="1"/>
              <a:t>mmol</a:t>
            </a:r>
            <a:r>
              <a:rPr lang="en-US" dirty="0"/>
              <a:t>/L )</a:t>
            </a:r>
            <a:r>
              <a:rPr lang="en-US" b="1" dirty="0"/>
              <a:t>~0.1%</a:t>
            </a:r>
          </a:p>
          <a:p>
            <a:pPr algn="l" rtl="0"/>
            <a:endParaRPr lang="en-GB" dirty="0"/>
          </a:p>
          <a:p>
            <a:pPr algn="l" rtl="0"/>
            <a:r>
              <a:rPr lang="en-GB" dirty="0"/>
              <a:t>Benzodiazepine (</a:t>
            </a:r>
            <a:r>
              <a:rPr lang="en-US" dirty="0"/>
              <a:t>Diazepam)</a:t>
            </a:r>
            <a:endParaRPr lang="en-GB" dirty="0"/>
          </a:p>
          <a:p>
            <a:pPr lvl="1" algn="l" rtl="0"/>
            <a:r>
              <a:rPr lang="en-GB" dirty="0"/>
              <a:t>psychoactive drug, effects GABA, sedative, hypnotic,                </a:t>
            </a:r>
          </a:p>
          <a:p>
            <a:pPr lvl="1" algn="l" rtl="0">
              <a:buNone/>
            </a:pPr>
            <a:r>
              <a:rPr lang="en-GB" dirty="0"/>
              <a:t>   anti-anxiety</a:t>
            </a:r>
            <a:endParaRPr lang="he-IL" dirty="0"/>
          </a:p>
        </p:txBody>
      </p:sp>
      <p:sp>
        <p:nvSpPr>
          <p:cNvPr id="3" name="Title 2"/>
          <p:cNvSpPr>
            <a:spLocks noGrp="1"/>
          </p:cNvSpPr>
          <p:nvPr>
            <p:ph type="title"/>
          </p:nvPr>
        </p:nvSpPr>
        <p:spPr>
          <a:xfrm>
            <a:off x="0" y="0"/>
            <a:ext cx="9144000" cy="764704"/>
          </a:xfrm>
        </p:spPr>
        <p:txBody>
          <a:bodyPr/>
          <a:lstStyle/>
          <a:p>
            <a:r>
              <a:rPr lang="en-US" sz="4000" dirty="0">
                <a:latin typeface="Arial" pitchFamily="34" charset="0"/>
                <a:cs typeface="Arial" pitchFamily="34" charset="0"/>
              </a:rPr>
              <a:t>Introduction - </a:t>
            </a:r>
            <a:r>
              <a:rPr lang="en-GB" sz="4400" dirty="0"/>
              <a:t>compounds</a:t>
            </a:r>
            <a:endParaRPr lang="he-I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5544616"/>
          </a:xfrm>
        </p:spPr>
        <p:txBody>
          <a:bodyPr>
            <a:normAutofit fontScale="92500"/>
          </a:bodyPr>
          <a:lstStyle/>
          <a:p>
            <a:pPr algn="l" rtl="0"/>
            <a:r>
              <a:rPr lang="en-US" altLang="en-US" sz="3500" dirty="0">
                <a:effectLst>
                  <a:outerShdw blurRad="38100" dist="38100" dir="2700000" algn="tl">
                    <a:srgbClr val="000000">
                      <a:alpha val="43137"/>
                    </a:srgbClr>
                  </a:outerShdw>
                </a:effectLst>
              </a:rPr>
              <a:t>PAR-1 over-activation plays a central role in many neurological diseases. Finding novel compounds targeting this pathway, might allow therapies for neuro-degenerative disorders.</a:t>
            </a:r>
          </a:p>
          <a:p>
            <a:pPr algn="l" rtl="0"/>
            <a:endParaRPr lang="en-US" altLang="en-US" sz="3500" dirty="0">
              <a:effectLst>
                <a:outerShdw blurRad="38100" dist="38100" dir="2700000" algn="tl">
                  <a:srgbClr val="000000">
                    <a:alpha val="43137"/>
                  </a:srgbClr>
                </a:outerShdw>
              </a:effectLst>
            </a:endParaRPr>
          </a:p>
          <a:p>
            <a:pPr algn="l" rtl="0"/>
            <a:endParaRPr lang="en-US" sz="3500" dirty="0">
              <a:effectLst>
                <a:outerShdw blurRad="38100" dist="38100" dir="2700000" algn="tl">
                  <a:srgbClr val="000000">
                    <a:alpha val="43137"/>
                  </a:srgbClr>
                </a:outerShdw>
              </a:effectLst>
            </a:endParaRPr>
          </a:p>
          <a:p>
            <a:pPr algn="l" rtl="0"/>
            <a:r>
              <a:rPr lang="en-US" altLang="en-US" sz="3600" dirty="0">
                <a:effectLst>
                  <a:outerShdw blurRad="38100" dist="38100" dir="2700000" algn="tl">
                    <a:srgbClr val="000000">
                      <a:alpha val="43137"/>
                    </a:srgbClr>
                  </a:outerShdw>
                </a:effectLst>
              </a:rPr>
              <a:t>In-vivo characterizing the ability of new compounds’ </a:t>
            </a:r>
            <a:r>
              <a:rPr lang="en-US" sz="3600" dirty="0">
                <a:effectLst>
                  <a:outerShdw blurRad="38100" dist="38100" dir="2700000" algn="tl">
                    <a:srgbClr val="000000">
                      <a:alpha val="43137"/>
                    </a:srgbClr>
                  </a:outerShdw>
                </a:effectLst>
              </a:rPr>
              <a:t>administration</a:t>
            </a:r>
            <a:r>
              <a:rPr lang="en-US" sz="3600" dirty="0"/>
              <a:t> </a:t>
            </a:r>
            <a:r>
              <a:rPr lang="en-US" altLang="en-US" sz="3600" dirty="0">
                <a:effectLst>
                  <a:outerShdw blurRad="38100" dist="38100" dir="2700000" algn="tl">
                    <a:srgbClr val="000000">
                      <a:alpha val="43137"/>
                    </a:srgbClr>
                  </a:outerShdw>
                </a:effectLst>
              </a:rPr>
              <a:t>to inhibit </a:t>
            </a:r>
            <a:r>
              <a:rPr lang="en-US" sz="3600" dirty="0">
                <a:effectLst>
                  <a:outerShdw blurRad="38100" dist="38100" dir="2700000" algn="tl">
                    <a:srgbClr val="000000">
                      <a:alpha val="43137"/>
                    </a:srgbClr>
                  </a:outerShdw>
                </a:effectLst>
              </a:rPr>
              <a:t>C6</a:t>
            </a:r>
            <a:r>
              <a:rPr lang="en-US" sz="3600" dirty="0"/>
              <a:t> </a:t>
            </a:r>
            <a:r>
              <a:rPr lang="en-US" altLang="en-US" sz="3600" dirty="0">
                <a:effectLst>
                  <a:outerShdw blurRad="38100" dist="38100" dir="2700000" algn="tl">
                    <a:srgbClr val="000000">
                      <a:alpha val="43137"/>
                    </a:srgbClr>
                  </a:outerShdw>
                </a:effectLst>
              </a:rPr>
              <a:t>glioma growth and PAR-1 activity.</a:t>
            </a:r>
          </a:p>
          <a:p>
            <a:pPr algn="l" rtl="0"/>
            <a:endParaRPr lang="en-US" sz="35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0" y="0"/>
            <a:ext cx="9144000" cy="764704"/>
          </a:xfrm>
        </p:spPr>
        <p:txBody>
          <a:bodyPr/>
          <a:lstStyle/>
          <a:p>
            <a:r>
              <a:rPr lang="en-US" dirty="0">
                <a:latin typeface="Arial" pitchFamily="34" charset="0"/>
                <a:cs typeface="Arial" pitchFamily="34" charset="0"/>
              </a:rPr>
              <a:t>First Hypothesis:</a:t>
            </a:r>
            <a:endParaRPr lang="he-IL" dirty="0"/>
          </a:p>
        </p:txBody>
      </p:sp>
      <p:sp>
        <p:nvSpPr>
          <p:cNvPr id="4" name="Title 2"/>
          <p:cNvSpPr txBox="1">
            <a:spLocks/>
          </p:cNvSpPr>
          <p:nvPr/>
        </p:nvSpPr>
        <p:spPr>
          <a:xfrm>
            <a:off x="0" y="3717032"/>
            <a:ext cx="9144000" cy="76470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First Objectives:</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idx="1"/>
          </p:nvPr>
        </p:nvSpPr>
        <p:spPr>
          <a:xfrm>
            <a:off x="171450" y="1265114"/>
            <a:ext cx="8229600" cy="4525962"/>
          </a:xfrm>
        </p:spPr>
        <p:txBody>
          <a:bodyPr/>
          <a:lstStyle/>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algn="l" rtl="0" eaLnBrk="1" hangingPunct="1">
              <a:lnSpc>
                <a:spcPct val="90000"/>
              </a:lnSpc>
              <a:buFont typeface="Wingdings" pitchFamily="2" charset="2"/>
              <a:buChar char="Ø"/>
            </a:pPr>
            <a:endParaRPr lang="en-US" sz="2400" dirty="0">
              <a:cs typeface="Arial" pitchFamily="34" charset="0"/>
            </a:endParaRPr>
          </a:p>
          <a:p>
            <a:pPr lvl="1" algn="l" rtl="0" eaLnBrk="1" hangingPunct="1">
              <a:lnSpc>
                <a:spcPct val="90000"/>
              </a:lnSpc>
              <a:buFont typeface="Wingdings" pitchFamily="2" charset="2"/>
              <a:buChar char="Ø"/>
            </a:pPr>
            <a:endParaRPr lang="en-US" sz="2400" dirty="0">
              <a:cs typeface="Arial" pitchFamily="34" charset="0"/>
            </a:endParaRPr>
          </a:p>
          <a:p>
            <a:pPr lvl="1" algn="l" rtl="0" eaLnBrk="1" hangingPunct="1">
              <a:lnSpc>
                <a:spcPct val="90000"/>
              </a:lnSpc>
              <a:buFont typeface="Wingdings" pitchFamily="2" charset="2"/>
              <a:buChar char="Ø"/>
            </a:pPr>
            <a:endParaRPr lang="en-US" sz="2000" dirty="0">
              <a:cs typeface="Arial" pitchFamily="34" charset="0"/>
            </a:endParaRPr>
          </a:p>
          <a:p>
            <a:pPr lvl="1" algn="l" rtl="0" eaLnBrk="1" hangingPunct="1">
              <a:lnSpc>
                <a:spcPct val="90000"/>
              </a:lnSpc>
              <a:buFont typeface="Wingdings" pitchFamily="2" charset="2"/>
              <a:buChar char="Ø"/>
            </a:pPr>
            <a:endParaRPr lang="en-US" sz="2000" dirty="0">
              <a:cs typeface="Arial" pitchFamily="34" charset="0"/>
            </a:endParaRPr>
          </a:p>
          <a:p>
            <a:pPr lvl="1" algn="l" rtl="0" eaLnBrk="1" hangingPunct="1">
              <a:lnSpc>
                <a:spcPct val="90000"/>
              </a:lnSpc>
              <a:buFont typeface="Wingdings" pitchFamily="2" charset="2"/>
              <a:buChar char="Ø"/>
            </a:pPr>
            <a:endParaRPr lang="en-US" sz="2000" dirty="0">
              <a:cs typeface="Arial" pitchFamily="34" charset="0"/>
            </a:endParaRPr>
          </a:p>
          <a:p>
            <a:pPr algn="l" rtl="0" eaLnBrk="1" hangingPunct="1">
              <a:lnSpc>
                <a:spcPct val="90000"/>
              </a:lnSpc>
              <a:buFont typeface="Wingdings" pitchFamily="2" charset="2"/>
              <a:buChar char="Ø"/>
            </a:pPr>
            <a:endParaRPr lang="en-US" sz="1600" dirty="0">
              <a:cs typeface="Arial" pitchFamily="34" charset="0"/>
            </a:endParaRPr>
          </a:p>
        </p:txBody>
      </p:sp>
      <p:sp>
        <p:nvSpPr>
          <p:cNvPr id="7170" name="Rectangle 2"/>
          <p:cNvSpPr>
            <a:spLocks noGrp="1"/>
          </p:cNvSpPr>
          <p:nvPr>
            <p:ph type="title"/>
          </p:nvPr>
        </p:nvSpPr>
        <p:spPr>
          <a:xfrm>
            <a:off x="0" y="0"/>
            <a:ext cx="9144000" cy="836712"/>
          </a:xfrm>
        </p:spPr>
        <p:txBody>
          <a:bodyPr/>
          <a:lstStyle/>
          <a:p>
            <a:pPr eaLnBrk="1" fontAlgn="auto" hangingPunct="1">
              <a:spcAft>
                <a:spcPts val="0"/>
              </a:spcAft>
              <a:defRPr/>
            </a:pPr>
            <a:r>
              <a:rPr lang="en-US" dirty="0">
                <a:latin typeface="Arial" pitchFamily="34" charset="0"/>
                <a:cs typeface="Arial" pitchFamily="34" charset="0"/>
              </a:rPr>
              <a:t>Methods:</a:t>
            </a:r>
          </a:p>
        </p:txBody>
      </p:sp>
      <p:pic>
        <p:nvPicPr>
          <p:cNvPr id="14340" name="Picture 4"/>
          <p:cNvPicPr>
            <a:picLocks noChangeAspect="1" noChangeArrowheads="1"/>
          </p:cNvPicPr>
          <p:nvPr/>
        </p:nvPicPr>
        <p:blipFill>
          <a:blip r:embed="rId3" cstate="print"/>
          <a:srcRect/>
          <a:stretch>
            <a:fillRect/>
          </a:stretch>
        </p:blipFill>
        <p:spPr bwMode="auto">
          <a:xfrm>
            <a:off x="3923928" y="188640"/>
            <a:ext cx="515938" cy="417512"/>
          </a:xfrm>
          <a:prstGeom prst="rect">
            <a:avLst/>
          </a:prstGeom>
          <a:noFill/>
          <a:ln w="9525">
            <a:noFill/>
            <a:miter lim="800000"/>
            <a:headEnd/>
            <a:tailEnd/>
          </a:ln>
        </p:spPr>
      </p:pic>
      <p:sp>
        <p:nvSpPr>
          <p:cNvPr id="14342" name="Line 6"/>
          <p:cNvSpPr>
            <a:spLocks noChangeShapeType="1"/>
          </p:cNvSpPr>
          <p:nvPr/>
        </p:nvSpPr>
        <p:spPr bwMode="auto">
          <a:xfrm>
            <a:off x="4067944" y="2852936"/>
            <a:ext cx="0" cy="236537"/>
          </a:xfrm>
          <a:prstGeom prst="line">
            <a:avLst/>
          </a:prstGeom>
          <a:noFill/>
          <a:ln w="9525">
            <a:solidFill>
              <a:schemeClr val="tx1"/>
            </a:solidFill>
            <a:round/>
            <a:headEnd/>
            <a:tailEnd type="triangle" w="med" len="med"/>
          </a:ln>
        </p:spPr>
        <p:txBody>
          <a:bodyPr/>
          <a:lstStyle/>
          <a:p>
            <a:endParaRPr lang="he-IL"/>
          </a:p>
        </p:txBody>
      </p:sp>
      <p:sp>
        <p:nvSpPr>
          <p:cNvPr id="26636" name="Rectangle 16"/>
          <p:cNvSpPr>
            <a:spLocks noChangeArrowheads="1"/>
          </p:cNvSpPr>
          <p:nvPr/>
        </p:nvSpPr>
        <p:spPr bwMode="auto">
          <a:xfrm>
            <a:off x="4489995" y="266493"/>
            <a:ext cx="4546501" cy="949747"/>
          </a:xfrm>
          <a:prstGeom prst="rect">
            <a:avLst/>
          </a:prstGeom>
          <a:noFill/>
          <a:ln w="9525">
            <a:noFill/>
            <a:miter lim="800000"/>
            <a:headEnd/>
            <a:tailEnd/>
          </a:ln>
        </p:spPr>
        <p:txBody>
          <a:bodyPr wrap="none">
            <a:spAutoFit/>
          </a:bodyPr>
          <a:lstStyle/>
          <a:p>
            <a:pPr rtl="0">
              <a:lnSpc>
                <a:spcPct val="90000"/>
              </a:lnSpc>
              <a:spcBef>
                <a:spcPts val="400"/>
              </a:spcBef>
              <a:buClr>
                <a:schemeClr val="accent1"/>
              </a:buClr>
              <a:buSzPct val="68000"/>
              <a:buFont typeface="Wingdings" pitchFamily="2" charset="2"/>
              <a:buNone/>
            </a:pPr>
            <a:r>
              <a:rPr lang="en-US" dirty="0"/>
              <a:t>Cell line - </a:t>
            </a:r>
            <a:r>
              <a:rPr lang="en-GB" dirty="0"/>
              <a:t>Rat </a:t>
            </a:r>
            <a:r>
              <a:rPr lang="en-US" dirty="0"/>
              <a:t>C6 </a:t>
            </a:r>
            <a:r>
              <a:rPr lang="en-GB" dirty="0"/>
              <a:t>glioma(</a:t>
            </a:r>
            <a:r>
              <a:rPr lang="en-US" dirty="0"/>
              <a:t>astrocytoma)</a:t>
            </a:r>
            <a:r>
              <a:rPr lang="en-GB" dirty="0"/>
              <a:t> </a:t>
            </a:r>
          </a:p>
          <a:p>
            <a:pPr rtl="0">
              <a:lnSpc>
                <a:spcPct val="90000"/>
              </a:lnSpc>
              <a:spcBef>
                <a:spcPts val="400"/>
              </a:spcBef>
              <a:buClr>
                <a:schemeClr val="accent1"/>
              </a:buClr>
              <a:buSzPct val="68000"/>
              <a:buFont typeface="Wingdings" pitchFamily="2" charset="2"/>
              <a:buNone/>
            </a:pPr>
            <a:r>
              <a:rPr lang="en-GB" dirty="0"/>
              <a:t>  or </a:t>
            </a:r>
            <a:r>
              <a:rPr lang="en-GB" dirty="0" err="1"/>
              <a:t>Jurkat</a:t>
            </a:r>
            <a:r>
              <a:rPr lang="en-GB" dirty="0"/>
              <a:t> (T lymphocyte)      </a:t>
            </a:r>
            <a:endParaRPr lang="en-US" dirty="0"/>
          </a:p>
          <a:p>
            <a:pPr rtl="0">
              <a:lnSpc>
                <a:spcPct val="90000"/>
              </a:lnSpc>
              <a:spcBef>
                <a:spcPts val="400"/>
              </a:spcBef>
              <a:buClr>
                <a:schemeClr val="accent1"/>
              </a:buClr>
              <a:buSzPct val="68000"/>
              <a:buFont typeface="Wingdings" pitchFamily="2" charset="2"/>
              <a:buNone/>
            </a:pPr>
            <a:endParaRPr lang="en-US" dirty="0"/>
          </a:p>
        </p:txBody>
      </p:sp>
      <p:sp>
        <p:nvSpPr>
          <p:cNvPr id="14349" name="Rectangle 17"/>
          <p:cNvSpPr>
            <a:spLocks noChangeArrowheads="1"/>
          </p:cNvSpPr>
          <p:nvPr/>
        </p:nvSpPr>
        <p:spPr bwMode="auto">
          <a:xfrm>
            <a:off x="4860032" y="1124744"/>
            <a:ext cx="2351926" cy="369332"/>
          </a:xfrm>
          <a:prstGeom prst="rect">
            <a:avLst/>
          </a:prstGeom>
          <a:noFill/>
          <a:ln w="9525">
            <a:noFill/>
            <a:miter lim="800000"/>
            <a:headEnd/>
            <a:tailEnd/>
          </a:ln>
        </p:spPr>
        <p:txBody>
          <a:bodyPr wrap="none">
            <a:spAutoFit/>
          </a:bodyPr>
          <a:lstStyle/>
          <a:p>
            <a:r>
              <a:rPr lang="en-US" dirty="0"/>
              <a:t>Cell </a:t>
            </a:r>
            <a:r>
              <a:rPr lang="en-GB" dirty="0"/>
              <a:t>culture in flask</a:t>
            </a:r>
            <a:endParaRPr lang="en-US" dirty="0"/>
          </a:p>
        </p:txBody>
      </p:sp>
      <p:sp>
        <p:nvSpPr>
          <p:cNvPr id="14350" name="Line 6"/>
          <p:cNvSpPr>
            <a:spLocks noChangeShapeType="1"/>
          </p:cNvSpPr>
          <p:nvPr/>
        </p:nvSpPr>
        <p:spPr bwMode="auto">
          <a:xfrm>
            <a:off x="4124325" y="620688"/>
            <a:ext cx="0" cy="236538"/>
          </a:xfrm>
          <a:prstGeom prst="line">
            <a:avLst/>
          </a:prstGeom>
          <a:noFill/>
          <a:ln w="9525">
            <a:solidFill>
              <a:schemeClr val="tx1"/>
            </a:solidFill>
            <a:round/>
            <a:headEnd/>
            <a:tailEnd type="triangle" w="med" len="med"/>
          </a:ln>
        </p:spPr>
        <p:txBody>
          <a:bodyPr/>
          <a:lstStyle/>
          <a:p>
            <a:endParaRPr lang="he-IL"/>
          </a:p>
        </p:txBody>
      </p:sp>
      <p:sp>
        <p:nvSpPr>
          <p:cNvPr id="14351" name="Rectangle 19"/>
          <p:cNvSpPr>
            <a:spLocks noChangeArrowheads="1"/>
          </p:cNvSpPr>
          <p:nvPr/>
        </p:nvSpPr>
        <p:spPr bwMode="auto">
          <a:xfrm>
            <a:off x="4776028" y="2132856"/>
            <a:ext cx="3900428" cy="369332"/>
          </a:xfrm>
          <a:prstGeom prst="rect">
            <a:avLst/>
          </a:prstGeom>
          <a:noFill/>
          <a:ln w="9525">
            <a:noFill/>
            <a:miter lim="800000"/>
            <a:headEnd/>
            <a:tailEnd/>
          </a:ln>
        </p:spPr>
        <p:txBody>
          <a:bodyPr wrap="none">
            <a:spAutoFit/>
          </a:bodyPr>
          <a:lstStyle/>
          <a:p>
            <a:r>
              <a:rPr lang="he-IL" dirty="0"/>
              <a:t> </a:t>
            </a:r>
            <a:r>
              <a:rPr lang="en-US" dirty="0"/>
              <a:t>Cell seeding in 96\24 well plate </a:t>
            </a:r>
          </a:p>
        </p:txBody>
      </p:sp>
      <p:pic>
        <p:nvPicPr>
          <p:cNvPr id="14353" name="Picture 21"/>
          <p:cNvPicPr>
            <a:picLocks noChangeAspect="1" noChangeArrowheads="1"/>
          </p:cNvPicPr>
          <p:nvPr/>
        </p:nvPicPr>
        <p:blipFill>
          <a:blip r:embed="rId4" cstate="print"/>
          <a:srcRect/>
          <a:stretch>
            <a:fillRect/>
          </a:stretch>
        </p:blipFill>
        <p:spPr bwMode="auto">
          <a:xfrm>
            <a:off x="3347864" y="836712"/>
            <a:ext cx="1468437" cy="723900"/>
          </a:xfrm>
          <a:prstGeom prst="rect">
            <a:avLst/>
          </a:prstGeom>
          <a:noFill/>
          <a:ln w="9525">
            <a:noFill/>
            <a:miter lim="800000"/>
            <a:headEnd/>
            <a:tailEnd/>
          </a:ln>
        </p:spPr>
      </p:pic>
      <p:pic>
        <p:nvPicPr>
          <p:cNvPr id="14354" name="Picture 4"/>
          <p:cNvPicPr>
            <a:picLocks noChangeAspect="1" noChangeArrowheads="1"/>
          </p:cNvPicPr>
          <p:nvPr/>
        </p:nvPicPr>
        <p:blipFill>
          <a:blip r:embed="rId5" cstate="print"/>
          <a:srcRect/>
          <a:stretch>
            <a:fillRect/>
          </a:stretch>
        </p:blipFill>
        <p:spPr bwMode="auto">
          <a:xfrm>
            <a:off x="3709814" y="1033562"/>
            <a:ext cx="241300" cy="195262"/>
          </a:xfrm>
          <a:prstGeom prst="rect">
            <a:avLst/>
          </a:prstGeom>
          <a:noFill/>
          <a:ln w="9525">
            <a:noFill/>
            <a:miter lim="800000"/>
            <a:headEnd/>
            <a:tailEnd/>
          </a:ln>
        </p:spPr>
      </p:pic>
      <p:pic>
        <p:nvPicPr>
          <p:cNvPr id="14355" name="Picture 4"/>
          <p:cNvPicPr>
            <a:picLocks noChangeAspect="1" noChangeArrowheads="1"/>
          </p:cNvPicPr>
          <p:nvPr/>
        </p:nvPicPr>
        <p:blipFill>
          <a:blip r:embed="rId5" cstate="print"/>
          <a:srcRect/>
          <a:stretch>
            <a:fillRect/>
          </a:stretch>
        </p:blipFill>
        <p:spPr bwMode="auto">
          <a:xfrm>
            <a:off x="3940001" y="1078012"/>
            <a:ext cx="241300" cy="195262"/>
          </a:xfrm>
          <a:prstGeom prst="rect">
            <a:avLst/>
          </a:prstGeom>
          <a:noFill/>
          <a:ln w="9525">
            <a:noFill/>
            <a:miter lim="800000"/>
            <a:headEnd/>
            <a:tailEnd/>
          </a:ln>
        </p:spPr>
      </p:pic>
      <p:pic>
        <p:nvPicPr>
          <p:cNvPr id="14356" name="Picture 4"/>
          <p:cNvPicPr>
            <a:picLocks noChangeAspect="1" noChangeArrowheads="1"/>
          </p:cNvPicPr>
          <p:nvPr/>
        </p:nvPicPr>
        <p:blipFill>
          <a:blip r:embed="rId5" cstate="print"/>
          <a:srcRect/>
          <a:stretch>
            <a:fillRect/>
          </a:stretch>
        </p:blipFill>
        <p:spPr bwMode="auto">
          <a:xfrm>
            <a:off x="4141614" y="1122462"/>
            <a:ext cx="241300" cy="195262"/>
          </a:xfrm>
          <a:prstGeom prst="rect">
            <a:avLst/>
          </a:prstGeom>
          <a:noFill/>
          <a:ln w="9525">
            <a:noFill/>
            <a:miter lim="800000"/>
            <a:headEnd/>
            <a:tailEnd/>
          </a:ln>
        </p:spPr>
      </p:pic>
      <p:pic>
        <p:nvPicPr>
          <p:cNvPr id="14357" name="Picture 34"/>
          <p:cNvPicPr>
            <a:picLocks noChangeAspect="1" noChangeArrowheads="1"/>
          </p:cNvPicPr>
          <p:nvPr/>
        </p:nvPicPr>
        <p:blipFill>
          <a:blip r:embed="rId6" cstate="print"/>
          <a:srcRect/>
          <a:stretch>
            <a:fillRect/>
          </a:stretch>
        </p:blipFill>
        <p:spPr bwMode="auto">
          <a:xfrm>
            <a:off x="3627438" y="1873126"/>
            <a:ext cx="1022350" cy="852488"/>
          </a:xfrm>
          <a:prstGeom prst="rect">
            <a:avLst/>
          </a:prstGeom>
          <a:noFill/>
          <a:ln w="9525">
            <a:noFill/>
            <a:miter lim="800000"/>
            <a:headEnd/>
            <a:tailEnd/>
          </a:ln>
        </p:spPr>
      </p:pic>
      <p:pic>
        <p:nvPicPr>
          <p:cNvPr id="14359" name="Picture 48"/>
          <p:cNvPicPr>
            <a:picLocks noChangeAspect="1" noChangeArrowheads="1"/>
          </p:cNvPicPr>
          <p:nvPr/>
        </p:nvPicPr>
        <p:blipFill>
          <a:blip r:embed="rId7" cstate="print"/>
          <a:srcRect/>
          <a:stretch>
            <a:fillRect/>
          </a:stretch>
        </p:blipFill>
        <p:spPr bwMode="auto">
          <a:xfrm>
            <a:off x="4178300" y="2430339"/>
            <a:ext cx="188913" cy="158750"/>
          </a:xfrm>
          <a:prstGeom prst="rect">
            <a:avLst/>
          </a:prstGeom>
          <a:noFill/>
          <a:ln w="9525">
            <a:noFill/>
            <a:miter lim="800000"/>
            <a:headEnd/>
            <a:tailEnd/>
          </a:ln>
        </p:spPr>
      </p:pic>
      <p:pic>
        <p:nvPicPr>
          <p:cNvPr id="14360" name="Picture 49"/>
          <p:cNvPicPr>
            <a:picLocks noChangeAspect="1" noChangeArrowheads="1"/>
          </p:cNvPicPr>
          <p:nvPr/>
        </p:nvPicPr>
        <p:blipFill>
          <a:blip r:embed="rId7" cstate="print"/>
          <a:srcRect/>
          <a:stretch>
            <a:fillRect/>
          </a:stretch>
        </p:blipFill>
        <p:spPr bwMode="auto">
          <a:xfrm>
            <a:off x="3956050" y="2414464"/>
            <a:ext cx="188913" cy="158750"/>
          </a:xfrm>
          <a:prstGeom prst="rect">
            <a:avLst/>
          </a:prstGeom>
          <a:noFill/>
          <a:ln w="9525">
            <a:noFill/>
            <a:miter lim="800000"/>
            <a:headEnd/>
            <a:tailEnd/>
          </a:ln>
        </p:spPr>
      </p:pic>
      <p:pic>
        <p:nvPicPr>
          <p:cNvPr id="14361" name="Picture 50"/>
          <p:cNvPicPr>
            <a:picLocks noChangeAspect="1" noChangeArrowheads="1"/>
          </p:cNvPicPr>
          <p:nvPr/>
        </p:nvPicPr>
        <p:blipFill>
          <a:blip r:embed="rId7" cstate="print"/>
          <a:srcRect/>
          <a:stretch>
            <a:fillRect/>
          </a:stretch>
        </p:blipFill>
        <p:spPr bwMode="auto">
          <a:xfrm>
            <a:off x="4352925" y="2370014"/>
            <a:ext cx="188913" cy="158750"/>
          </a:xfrm>
          <a:prstGeom prst="rect">
            <a:avLst/>
          </a:prstGeom>
          <a:noFill/>
          <a:ln w="9525">
            <a:noFill/>
            <a:miter lim="800000"/>
            <a:headEnd/>
            <a:tailEnd/>
          </a:ln>
        </p:spPr>
      </p:pic>
      <p:pic>
        <p:nvPicPr>
          <p:cNvPr id="14362" name="Picture 51"/>
          <p:cNvPicPr>
            <a:picLocks noChangeAspect="1" noChangeArrowheads="1"/>
          </p:cNvPicPr>
          <p:nvPr/>
        </p:nvPicPr>
        <p:blipFill>
          <a:blip r:embed="rId7" cstate="print"/>
          <a:srcRect/>
          <a:stretch>
            <a:fillRect/>
          </a:stretch>
        </p:blipFill>
        <p:spPr bwMode="auto">
          <a:xfrm>
            <a:off x="3735388" y="2371601"/>
            <a:ext cx="188912" cy="158750"/>
          </a:xfrm>
          <a:prstGeom prst="rect">
            <a:avLst/>
          </a:prstGeom>
          <a:noFill/>
          <a:ln w="9525">
            <a:noFill/>
            <a:miter lim="800000"/>
            <a:headEnd/>
            <a:tailEnd/>
          </a:ln>
        </p:spPr>
      </p:pic>
      <p:sp>
        <p:nvSpPr>
          <p:cNvPr id="14363" name="Line 6"/>
          <p:cNvSpPr>
            <a:spLocks noChangeShapeType="1"/>
          </p:cNvSpPr>
          <p:nvPr/>
        </p:nvSpPr>
        <p:spPr bwMode="auto">
          <a:xfrm>
            <a:off x="4106863" y="1601093"/>
            <a:ext cx="0" cy="236538"/>
          </a:xfrm>
          <a:prstGeom prst="line">
            <a:avLst/>
          </a:prstGeom>
          <a:noFill/>
          <a:ln w="9525">
            <a:solidFill>
              <a:schemeClr val="tx1"/>
            </a:solidFill>
            <a:round/>
            <a:headEnd/>
            <a:tailEnd type="triangle" w="med" len="med"/>
          </a:ln>
        </p:spPr>
        <p:txBody>
          <a:bodyPr/>
          <a:lstStyle/>
          <a:p>
            <a:endParaRPr lang="he-IL"/>
          </a:p>
        </p:txBody>
      </p:sp>
      <p:sp>
        <p:nvSpPr>
          <p:cNvPr id="14364" name="Rectangle 54"/>
          <p:cNvSpPr>
            <a:spLocks noChangeArrowheads="1"/>
          </p:cNvSpPr>
          <p:nvPr/>
        </p:nvSpPr>
        <p:spPr bwMode="auto">
          <a:xfrm>
            <a:off x="5605852" y="3429000"/>
            <a:ext cx="3395481" cy="646331"/>
          </a:xfrm>
          <a:prstGeom prst="rect">
            <a:avLst/>
          </a:prstGeom>
          <a:noFill/>
          <a:ln w="9525">
            <a:noFill/>
            <a:miter lim="800000"/>
            <a:headEnd/>
            <a:tailEnd/>
          </a:ln>
        </p:spPr>
        <p:txBody>
          <a:bodyPr wrap="none">
            <a:spAutoFit/>
          </a:bodyPr>
          <a:lstStyle/>
          <a:p>
            <a:pPr algn="l" rtl="0"/>
            <a:r>
              <a:rPr lang="en-US" dirty="0"/>
              <a:t>Cultivate cells in 96\24 well </a:t>
            </a:r>
          </a:p>
          <a:p>
            <a:pPr algn="l" rtl="0"/>
            <a:r>
              <a:rPr lang="en-US" dirty="0"/>
              <a:t>Plate, Adding </a:t>
            </a:r>
            <a:r>
              <a:rPr lang="en-GB" dirty="0"/>
              <a:t>compounds</a:t>
            </a:r>
            <a:r>
              <a:rPr lang="en-US" dirty="0"/>
              <a:t>  </a:t>
            </a:r>
          </a:p>
        </p:txBody>
      </p:sp>
      <p:sp>
        <p:nvSpPr>
          <p:cNvPr id="14365" name="Rectangle 55"/>
          <p:cNvSpPr>
            <a:spLocks noChangeArrowheads="1"/>
          </p:cNvSpPr>
          <p:nvPr/>
        </p:nvSpPr>
        <p:spPr bwMode="auto">
          <a:xfrm>
            <a:off x="2483768" y="4739640"/>
            <a:ext cx="2191626" cy="369332"/>
          </a:xfrm>
          <a:prstGeom prst="rect">
            <a:avLst/>
          </a:prstGeom>
          <a:noFill/>
          <a:ln w="9525">
            <a:noFill/>
            <a:miter lim="800000"/>
            <a:headEnd/>
            <a:tailEnd/>
          </a:ln>
        </p:spPr>
        <p:txBody>
          <a:bodyPr wrap="none">
            <a:spAutoFit/>
          </a:bodyPr>
          <a:lstStyle/>
          <a:p>
            <a:r>
              <a:rPr lang="en-US" i="1" dirty="0"/>
              <a:t>In-vitro</a:t>
            </a:r>
            <a:r>
              <a:rPr lang="en-US" dirty="0"/>
              <a:t> bioassays</a:t>
            </a:r>
            <a:endParaRPr lang="en-US" u="sng" dirty="0"/>
          </a:p>
        </p:txBody>
      </p:sp>
      <p:sp>
        <p:nvSpPr>
          <p:cNvPr id="14369" name="Rectangle 59"/>
          <p:cNvSpPr>
            <a:spLocks noChangeArrowheads="1"/>
          </p:cNvSpPr>
          <p:nvPr/>
        </p:nvSpPr>
        <p:spPr bwMode="auto">
          <a:xfrm>
            <a:off x="2411760" y="5027672"/>
            <a:ext cx="3599062" cy="348557"/>
          </a:xfrm>
          <a:prstGeom prst="rect">
            <a:avLst/>
          </a:prstGeom>
          <a:noFill/>
          <a:ln w="9525">
            <a:noFill/>
            <a:miter lim="800000"/>
            <a:headEnd/>
            <a:tailEnd/>
          </a:ln>
        </p:spPr>
        <p:txBody>
          <a:bodyPr wrap="none">
            <a:spAutoFit/>
          </a:bodyPr>
          <a:lstStyle/>
          <a:p>
            <a:pPr lvl="1" algn="l" rtl="0">
              <a:lnSpc>
                <a:spcPct val="90000"/>
              </a:lnSpc>
              <a:spcBef>
                <a:spcPts val="325"/>
              </a:spcBef>
              <a:buClr>
                <a:schemeClr val="accent1"/>
              </a:buClr>
              <a:buFont typeface="Wingdings" pitchFamily="2" charset="2"/>
              <a:buChar char="Ø"/>
            </a:pPr>
            <a:r>
              <a:rPr lang="en-US" dirty="0"/>
              <a:t>Thrombin activity assay</a:t>
            </a:r>
            <a:r>
              <a:rPr lang="en-US" dirty="0">
                <a:hlinkClick r:id="rId8" action="ppaction://hlinksldjump"/>
              </a:rPr>
              <a:t>.</a:t>
            </a:r>
            <a:endParaRPr lang="en-US" dirty="0"/>
          </a:p>
        </p:txBody>
      </p:sp>
      <p:sp>
        <p:nvSpPr>
          <p:cNvPr id="14370" name="Rectangle 60"/>
          <p:cNvSpPr>
            <a:spLocks noChangeArrowheads="1"/>
          </p:cNvSpPr>
          <p:nvPr/>
        </p:nvSpPr>
        <p:spPr bwMode="auto">
          <a:xfrm>
            <a:off x="2411760" y="5387712"/>
            <a:ext cx="2885726" cy="348557"/>
          </a:xfrm>
          <a:prstGeom prst="rect">
            <a:avLst/>
          </a:prstGeom>
          <a:noFill/>
          <a:ln w="9525">
            <a:noFill/>
            <a:miter lim="800000"/>
            <a:headEnd/>
            <a:tailEnd/>
          </a:ln>
        </p:spPr>
        <p:txBody>
          <a:bodyPr wrap="none">
            <a:spAutoFit/>
          </a:bodyPr>
          <a:lstStyle/>
          <a:p>
            <a:pPr lvl="1" algn="l" rtl="0">
              <a:lnSpc>
                <a:spcPct val="90000"/>
              </a:lnSpc>
              <a:spcBef>
                <a:spcPts val="325"/>
              </a:spcBef>
              <a:buClr>
                <a:schemeClr val="accent1"/>
              </a:buClr>
              <a:buFont typeface="Wingdings" pitchFamily="2" charset="2"/>
              <a:buChar char="Ø"/>
            </a:pPr>
            <a:r>
              <a:rPr lang="en-US" dirty="0"/>
              <a:t>Proliferation assay</a:t>
            </a:r>
          </a:p>
        </p:txBody>
      </p:sp>
      <p:sp>
        <p:nvSpPr>
          <p:cNvPr id="14371" name="Rectangle 62"/>
          <p:cNvSpPr>
            <a:spLocks noChangeArrowheads="1"/>
          </p:cNvSpPr>
          <p:nvPr/>
        </p:nvSpPr>
        <p:spPr bwMode="auto">
          <a:xfrm>
            <a:off x="2411760" y="5747752"/>
            <a:ext cx="3395481" cy="348557"/>
          </a:xfrm>
          <a:prstGeom prst="rect">
            <a:avLst/>
          </a:prstGeom>
          <a:noFill/>
          <a:ln w="9525">
            <a:noFill/>
            <a:miter lim="800000"/>
            <a:headEnd/>
            <a:tailEnd/>
          </a:ln>
        </p:spPr>
        <p:txBody>
          <a:bodyPr wrap="none">
            <a:spAutoFit/>
          </a:bodyPr>
          <a:lstStyle/>
          <a:p>
            <a:pPr lvl="1" algn="l" rtl="0">
              <a:lnSpc>
                <a:spcPct val="90000"/>
              </a:lnSpc>
              <a:spcBef>
                <a:spcPts val="325"/>
              </a:spcBef>
              <a:buClr>
                <a:schemeClr val="accent1"/>
              </a:buClr>
              <a:buFont typeface="Wingdings" pitchFamily="2" charset="2"/>
              <a:buChar char="Ø"/>
            </a:pPr>
            <a:r>
              <a:rPr lang="en-US" dirty="0"/>
              <a:t>Immunohistochemistry</a:t>
            </a:r>
          </a:p>
        </p:txBody>
      </p:sp>
      <p:sp>
        <p:nvSpPr>
          <p:cNvPr id="37" name="Line 6"/>
          <p:cNvSpPr>
            <a:spLocks noChangeShapeType="1"/>
          </p:cNvSpPr>
          <p:nvPr/>
        </p:nvSpPr>
        <p:spPr bwMode="auto">
          <a:xfrm>
            <a:off x="3995936" y="4523616"/>
            <a:ext cx="0" cy="236537"/>
          </a:xfrm>
          <a:prstGeom prst="line">
            <a:avLst/>
          </a:prstGeom>
          <a:noFill/>
          <a:ln w="9525">
            <a:solidFill>
              <a:schemeClr val="tx1"/>
            </a:solidFill>
            <a:round/>
            <a:headEnd/>
            <a:tailEnd type="triangle" w="med" len="med"/>
          </a:ln>
        </p:spPr>
        <p:txBody>
          <a:bodyPr/>
          <a:lstStyle/>
          <a:p>
            <a:endParaRPr lang="he-IL"/>
          </a:p>
        </p:txBody>
      </p:sp>
      <p:pic>
        <p:nvPicPr>
          <p:cNvPr id="38" name="Picture 7" descr="תמונה של בארות ממצגת כלשהי"/>
          <p:cNvPicPr>
            <a:picLocks noChangeAspect="1" noChangeArrowheads="1"/>
          </p:cNvPicPr>
          <p:nvPr/>
        </p:nvPicPr>
        <p:blipFill>
          <a:blip r:embed="rId9" cstate="print"/>
          <a:srcRect/>
          <a:stretch>
            <a:fillRect/>
          </a:stretch>
        </p:blipFill>
        <p:spPr bwMode="auto">
          <a:xfrm>
            <a:off x="4067944" y="3140968"/>
            <a:ext cx="1584176" cy="1161728"/>
          </a:xfrm>
          <a:prstGeom prst="rect">
            <a:avLst/>
          </a:prstGeom>
          <a:noFill/>
          <a:ln w="9525">
            <a:noFill/>
            <a:miter lim="800000"/>
            <a:headEnd/>
            <a:tailEnd/>
          </a:ln>
        </p:spPr>
      </p:pic>
      <p:pic>
        <p:nvPicPr>
          <p:cNvPr id="1028" name="Picture 4"/>
          <p:cNvPicPr>
            <a:picLocks noChangeAspect="1" noChangeArrowheads="1"/>
          </p:cNvPicPr>
          <p:nvPr/>
        </p:nvPicPr>
        <p:blipFill>
          <a:blip r:embed="rId10" cstate="print"/>
          <a:srcRect/>
          <a:stretch>
            <a:fillRect/>
          </a:stretch>
        </p:blipFill>
        <p:spPr bwMode="auto">
          <a:xfrm>
            <a:off x="1979712" y="2996952"/>
            <a:ext cx="1944216" cy="1537545"/>
          </a:xfrm>
          <a:prstGeom prst="rect">
            <a:avLst/>
          </a:prstGeom>
          <a:noFill/>
          <a:ln w="9525">
            <a:noFill/>
            <a:miter lim="800000"/>
            <a:headEnd/>
            <a:tailEnd/>
          </a:ln>
        </p:spPr>
      </p:pic>
      <p:pic>
        <p:nvPicPr>
          <p:cNvPr id="1029" name="Picture 5" descr="C:\Users\zilir\Desktop\תל אביב 2013\שנה ג 2014 2015\פרוייקט חץ\מצגות\שלי\אינטרנט\תמונות\images.jpg"/>
          <p:cNvPicPr>
            <a:picLocks noChangeAspect="1" noChangeArrowheads="1"/>
          </p:cNvPicPr>
          <p:nvPr/>
        </p:nvPicPr>
        <p:blipFill>
          <a:blip r:embed="rId11" cstate="print"/>
          <a:srcRect/>
          <a:stretch>
            <a:fillRect/>
          </a:stretch>
        </p:blipFill>
        <p:spPr bwMode="auto">
          <a:xfrm>
            <a:off x="899592" y="2924944"/>
            <a:ext cx="1080120" cy="1633423"/>
          </a:xfrm>
          <a:prstGeom prst="rect">
            <a:avLst/>
          </a:prstGeom>
          <a:noFill/>
        </p:spPr>
      </p:pic>
      <p:pic>
        <p:nvPicPr>
          <p:cNvPr id="1031" name="Picture 7"/>
          <p:cNvPicPr>
            <a:picLocks noChangeAspect="1" noChangeArrowheads="1"/>
          </p:cNvPicPr>
          <p:nvPr/>
        </p:nvPicPr>
        <p:blipFill>
          <a:blip r:embed="rId12" cstate="print"/>
          <a:srcRect/>
          <a:stretch>
            <a:fillRect/>
          </a:stretch>
        </p:blipFill>
        <p:spPr bwMode="auto">
          <a:xfrm>
            <a:off x="0" y="2924944"/>
            <a:ext cx="904483" cy="1550095"/>
          </a:xfrm>
          <a:prstGeom prst="rect">
            <a:avLst/>
          </a:prstGeom>
          <a:noFill/>
          <a:ln w="9525">
            <a:noFill/>
            <a:miter lim="800000"/>
            <a:headEnd/>
            <a:tailEnd/>
          </a:ln>
        </p:spPr>
      </p:pic>
      <p:sp>
        <p:nvSpPr>
          <p:cNvPr id="30" name="Rectangle 62"/>
          <p:cNvSpPr>
            <a:spLocks noChangeArrowheads="1"/>
          </p:cNvSpPr>
          <p:nvPr/>
        </p:nvSpPr>
        <p:spPr bwMode="auto">
          <a:xfrm>
            <a:off x="2411760" y="6119275"/>
            <a:ext cx="1396536" cy="348557"/>
          </a:xfrm>
          <a:prstGeom prst="rect">
            <a:avLst/>
          </a:prstGeom>
          <a:noFill/>
          <a:ln w="9525">
            <a:noFill/>
            <a:miter lim="800000"/>
            <a:headEnd/>
            <a:tailEnd/>
          </a:ln>
        </p:spPr>
        <p:txBody>
          <a:bodyPr wrap="none">
            <a:spAutoFit/>
          </a:bodyPr>
          <a:lstStyle/>
          <a:p>
            <a:pPr lvl="1" algn="l" rtl="0">
              <a:lnSpc>
                <a:spcPct val="90000"/>
              </a:lnSpc>
              <a:spcBef>
                <a:spcPts val="325"/>
              </a:spcBef>
              <a:buClr>
                <a:schemeClr val="accent1"/>
              </a:buClr>
              <a:buFont typeface="Wingdings" pitchFamily="2" charset="2"/>
              <a:buChar char="Ø"/>
            </a:pPr>
            <a:r>
              <a:rPr lang="en-US" dirty="0"/>
              <a:t>FACS</a:t>
            </a:r>
          </a:p>
        </p:txBody>
      </p:sp>
      <p:sp>
        <p:nvSpPr>
          <p:cNvPr id="2" name="Rectangle 1"/>
          <p:cNvSpPr/>
          <p:nvPr/>
        </p:nvSpPr>
        <p:spPr>
          <a:xfrm>
            <a:off x="5651310" y="6516052"/>
            <a:ext cx="184730" cy="369332"/>
          </a:xfrm>
          <a:prstGeom prst="rect">
            <a:avLst/>
          </a:prstGeom>
        </p:spPr>
        <p:txBody>
          <a:bodyPr wrap="none">
            <a:spAutoFit/>
          </a:bodyPr>
          <a:lstStyle/>
          <a:p>
            <a:endParaRPr lang="en-US" dirty="0"/>
          </a:p>
        </p:txBody>
      </p:sp>
      <p:sp>
        <p:nvSpPr>
          <p:cNvPr id="33" name="Rectangle 62"/>
          <p:cNvSpPr>
            <a:spLocks noChangeArrowheads="1"/>
          </p:cNvSpPr>
          <p:nvPr/>
        </p:nvSpPr>
        <p:spPr bwMode="auto">
          <a:xfrm>
            <a:off x="5490436" y="4758865"/>
            <a:ext cx="3653564" cy="636328"/>
          </a:xfrm>
          <a:prstGeom prst="rect">
            <a:avLst/>
          </a:prstGeom>
          <a:noFill/>
          <a:ln w="9525">
            <a:noFill/>
            <a:miter lim="800000"/>
            <a:headEnd/>
            <a:tailEnd/>
          </a:ln>
        </p:spPr>
        <p:txBody>
          <a:bodyPr wrap="none">
            <a:spAutoFit/>
          </a:bodyPr>
          <a:lstStyle/>
          <a:p>
            <a:pPr lvl="1" algn="l" rtl="0">
              <a:lnSpc>
                <a:spcPct val="90000"/>
              </a:lnSpc>
              <a:spcBef>
                <a:spcPts val="325"/>
              </a:spcBef>
              <a:buClr>
                <a:schemeClr val="accent1"/>
              </a:buClr>
            </a:pPr>
            <a:r>
              <a:rPr lang="en-US" i="1" dirty="0">
                <a:latin typeface="+mj-lt"/>
                <a:ea typeface="Calibri" panose="020F0502020204030204" pitchFamily="34" charset="0"/>
                <a:cs typeface="Arial" panose="020B0604020202020204" pitchFamily="34" charset="0"/>
              </a:rPr>
              <a:t>Ex-vivo</a:t>
            </a:r>
            <a:r>
              <a:rPr lang="en-US" dirty="0">
                <a:latin typeface="+mj-lt"/>
                <a:ea typeface="Calibri" panose="020F0502020204030204" pitchFamily="34" charset="0"/>
                <a:cs typeface="Arial" panose="020B0604020202020204" pitchFamily="34" charset="0"/>
              </a:rPr>
              <a:t> assay</a:t>
            </a:r>
            <a:endParaRPr lang="he-IL" dirty="0">
              <a:latin typeface="+mj-lt"/>
              <a:ea typeface="Calibri" panose="020F0502020204030204" pitchFamily="34" charset="0"/>
              <a:cs typeface="Arial" panose="020B0604020202020204" pitchFamily="34" charset="0"/>
            </a:endParaRPr>
          </a:p>
          <a:p>
            <a:pPr lvl="1" algn="l" rtl="0">
              <a:lnSpc>
                <a:spcPct val="90000"/>
              </a:lnSpc>
              <a:spcBef>
                <a:spcPts val="325"/>
              </a:spcBef>
              <a:buClr>
                <a:schemeClr val="accent1"/>
              </a:buClr>
              <a:buFont typeface="Wingdings" pitchFamily="2" charset="2"/>
              <a:buChar char="Ø"/>
            </a:pPr>
            <a:r>
              <a:rPr lang="en-US" dirty="0">
                <a:latin typeface="+mj-lt"/>
                <a:ea typeface="Calibri" panose="020F0502020204030204" pitchFamily="34" charset="0"/>
                <a:cs typeface="Arial" panose="020B0604020202020204" pitchFamily="34" charset="0"/>
              </a:rPr>
              <a:t>Gene expression analysis</a:t>
            </a:r>
            <a:endParaRPr lang="en-US"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0688"/>
            <a:ext cx="9144000" cy="6237312"/>
          </a:xfrm>
        </p:spPr>
        <p:txBody>
          <a:bodyPr>
            <a:normAutofit/>
          </a:bodyPr>
          <a:lstStyle/>
          <a:p>
            <a:pPr algn="l" rtl="0"/>
            <a:r>
              <a:rPr lang="en-GB" dirty="0"/>
              <a:t>serine protease</a:t>
            </a:r>
          </a:p>
          <a:p>
            <a:pPr algn="l" rtl="0"/>
            <a:r>
              <a:rPr lang="en-GB" dirty="0"/>
              <a:t>multifunctional</a:t>
            </a:r>
          </a:p>
          <a:p>
            <a:pPr lvl="1" algn="l" rtl="0"/>
            <a:r>
              <a:rPr lang="en-GB" dirty="0"/>
              <a:t>coagulation cascade, </a:t>
            </a:r>
            <a:r>
              <a:rPr lang="en-GB" dirty="0" err="1"/>
              <a:t>thrombogenesis</a:t>
            </a:r>
            <a:endParaRPr lang="en-GB" dirty="0"/>
          </a:p>
        </p:txBody>
      </p:sp>
      <p:sp>
        <p:nvSpPr>
          <p:cNvPr id="3" name="Title 2"/>
          <p:cNvSpPr>
            <a:spLocks noGrp="1"/>
          </p:cNvSpPr>
          <p:nvPr>
            <p:ph type="title"/>
          </p:nvPr>
        </p:nvSpPr>
        <p:spPr>
          <a:xfrm>
            <a:off x="0" y="0"/>
            <a:ext cx="9144000" cy="764704"/>
          </a:xfrm>
        </p:spPr>
        <p:txBody>
          <a:bodyPr>
            <a:normAutofit/>
          </a:bodyPr>
          <a:lstStyle/>
          <a:p>
            <a:pPr rtl="0"/>
            <a:r>
              <a:rPr lang="en-US" sz="4000" b="0" dirty="0">
                <a:latin typeface="Arial" pitchFamily="34" charset="0"/>
                <a:cs typeface="Arial" pitchFamily="34" charset="0"/>
              </a:rPr>
              <a:t>Introduction:</a:t>
            </a:r>
            <a:r>
              <a:rPr lang="en-US" sz="4000" dirty="0">
                <a:latin typeface="Arial" pitchFamily="34" charset="0"/>
                <a:cs typeface="Arial" pitchFamily="34" charset="0"/>
              </a:rPr>
              <a:t> </a:t>
            </a:r>
            <a:r>
              <a:rPr lang="en-GB" dirty="0"/>
              <a:t>Thrombin</a:t>
            </a:r>
            <a:endParaRPr lang="he-IL" dirty="0"/>
          </a:p>
        </p:txBody>
      </p:sp>
      <p:pic>
        <p:nvPicPr>
          <p:cNvPr id="4" name="Picture 24"/>
          <p:cNvPicPr>
            <a:picLocks noChangeAspect="1" noChangeArrowheads="1"/>
          </p:cNvPicPr>
          <p:nvPr/>
        </p:nvPicPr>
        <p:blipFill>
          <a:blip r:embed="rId3" cstate="print"/>
          <a:srcRect/>
          <a:stretch>
            <a:fillRect/>
          </a:stretch>
        </p:blipFill>
        <p:spPr bwMode="auto">
          <a:xfrm>
            <a:off x="0" y="2060848"/>
            <a:ext cx="9144000" cy="4797152"/>
          </a:xfrm>
          <a:prstGeom prst="rect">
            <a:avLst/>
          </a:prstGeom>
          <a:noFill/>
          <a:ln w="9525">
            <a:noFill/>
            <a:miter lim="800000"/>
            <a:headEnd/>
            <a:tailEnd/>
          </a:ln>
        </p:spPr>
      </p:pic>
      <p:grpSp>
        <p:nvGrpSpPr>
          <p:cNvPr id="16" name="Group 15"/>
          <p:cNvGrpSpPr/>
          <p:nvPr/>
        </p:nvGrpSpPr>
        <p:grpSpPr>
          <a:xfrm>
            <a:off x="1259632" y="1556792"/>
            <a:ext cx="360000" cy="360000"/>
            <a:chOff x="1259632" y="1556792"/>
            <a:chExt cx="360000" cy="360000"/>
          </a:xfrm>
        </p:grpSpPr>
        <p:cxnSp>
          <p:nvCxnSpPr>
            <p:cNvPr id="8" name="Straight Connector 7"/>
            <p:cNvCxnSpPr/>
            <p:nvPr/>
          </p:nvCxnSpPr>
          <p:spPr>
            <a:xfrm>
              <a:off x="1259632" y="1556792"/>
              <a:ext cx="360000" cy="360000"/>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259632" y="1556792"/>
              <a:ext cx="360000" cy="360000"/>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868144" y="4725144"/>
            <a:ext cx="360000" cy="360000"/>
            <a:chOff x="1259632" y="1556792"/>
            <a:chExt cx="360000" cy="360000"/>
          </a:xfrm>
        </p:grpSpPr>
        <p:cxnSp>
          <p:nvCxnSpPr>
            <p:cNvPr id="18" name="Straight Connector 17"/>
            <p:cNvCxnSpPr/>
            <p:nvPr/>
          </p:nvCxnSpPr>
          <p:spPr>
            <a:xfrm>
              <a:off x="1259632" y="1556792"/>
              <a:ext cx="360000" cy="360000"/>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259632" y="1556792"/>
              <a:ext cx="360000" cy="360000"/>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44016" y="2204864"/>
            <a:ext cx="8748464" cy="4581128"/>
            <a:chOff x="1259632" y="1556792"/>
            <a:chExt cx="360000" cy="360000"/>
          </a:xfrm>
        </p:grpSpPr>
        <p:cxnSp>
          <p:nvCxnSpPr>
            <p:cNvPr id="21" name="Straight Connector 20"/>
            <p:cNvCxnSpPr/>
            <p:nvPr/>
          </p:nvCxnSpPr>
          <p:spPr>
            <a:xfrm>
              <a:off x="1259632" y="1556792"/>
              <a:ext cx="360000" cy="360000"/>
            </a:xfrm>
            <a:prstGeom prst="line">
              <a:avLst/>
            </a:prstGeom>
            <a:ln w="152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259632" y="1556792"/>
              <a:ext cx="360000" cy="360000"/>
            </a:xfrm>
            <a:prstGeom prst="line">
              <a:avLst/>
            </a:prstGeom>
            <a:ln w="152400" cmpd="sng">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0" y="692696"/>
            <a:ext cx="9144000" cy="6077689"/>
          </a:xfrm>
        </p:spPr>
        <p:txBody>
          <a:bodyPr>
            <a:normAutofit/>
          </a:bodyPr>
          <a:lstStyle/>
          <a:p>
            <a:pPr algn="l" rtl="0" eaLnBrk="1" hangingPunct="1"/>
            <a:r>
              <a:rPr lang="en-US" altLang="he-IL" sz="2000" dirty="0" err="1"/>
              <a:t>Fluorometric</a:t>
            </a:r>
            <a:r>
              <a:rPr lang="en-US" altLang="he-IL" sz="2000" dirty="0"/>
              <a:t> assay - quantifying the cleavage of the synthetic peptide substrate.</a:t>
            </a:r>
          </a:p>
          <a:p>
            <a:pPr algn="l" rtl="0" eaLnBrk="1" hangingPunct="1"/>
            <a:r>
              <a:rPr lang="en-US" altLang="he-IL" sz="2000" dirty="0"/>
              <a:t>Substrate</a:t>
            </a:r>
            <a:r>
              <a:rPr lang="en-US" altLang="he-IL" sz="1600" dirty="0"/>
              <a:t>: </a:t>
            </a:r>
            <a:r>
              <a:rPr lang="en-US" altLang="he-IL" sz="1600" dirty="0" err="1"/>
              <a:t>Boc</a:t>
            </a:r>
            <a:r>
              <a:rPr lang="en-US" altLang="he-IL" sz="1600" dirty="0"/>
              <a:t>-Asp(</a:t>
            </a:r>
            <a:r>
              <a:rPr lang="en-US" altLang="he-IL" sz="1600" dirty="0" err="1"/>
              <a:t>OBzl</a:t>
            </a:r>
            <a:r>
              <a:rPr lang="en-US" altLang="he-IL" sz="1600" dirty="0"/>
              <a:t>)-Pro-</a:t>
            </a:r>
            <a:r>
              <a:rPr lang="en-US" altLang="he-IL" sz="1600" dirty="0" err="1"/>
              <a:t>Arg</a:t>
            </a:r>
            <a:r>
              <a:rPr lang="en-US" altLang="he-IL" sz="1600" dirty="0"/>
              <a:t>-AMC </a:t>
            </a:r>
            <a:r>
              <a:rPr lang="en-US" altLang="he-IL" sz="2000" dirty="0"/>
              <a:t>-  mimics the amino acids order in the cleavage site of PAR1.</a:t>
            </a:r>
          </a:p>
          <a:p>
            <a:pPr algn="l" rtl="0"/>
            <a:r>
              <a:rPr lang="en-GB" sz="2000" dirty="0"/>
              <a:t>Thrombin </a:t>
            </a:r>
            <a:r>
              <a:rPr lang="en-US" sz="2000" dirty="0"/>
              <a:t>activity was defined by its cleavage rate</a:t>
            </a:r>
          </a:p>
          <a:p>
            <a:pPr lvl="1" algn="l" rtl="0"/>
            <a:r>
              <a:rPr lang="en-US" sz="2000" dirty="0"/>
              <a:t>measured by linear slope of fluorescence intensity vs. time curve</a:t>
            </a:r>
            <a:endParaRPr lang="he-IL" altLang="he-IL" sz="2000" dirty="0"/>
          </a:p>
          <a:p>
            <a:pPr algn="l" rtl="0" eaLnBrk="1" hangingPunct="1"/>
            <a:endParaRPr lang="he-IL" altLang="he-IL" sz="200" dirty="0"/>
          </a:p>
          <a:p>
            <a:pPr algn="l" rtl="0" eaLnBrk="1" hangingPunct="1"/>
            <a:endParaRPr lang="he-IL" altLang="he-IL" sz="200" dirty="0"/>
          </a:p>
        </p:txBody>
      </p:sp>
      <p:sp>
        <p:nvSpPr>
          <p:cNvPr id="3" name="Title 2"/>
          <p:cNvSpPr>
            <a:spLocks noGrp="1"/>
          </p:cNvSpPr>
          <p:nvPr>
            <p:ph type="title"/>
          </p:nvPr>
        </p:nvSpPr>
        <p:spPr>
          <a:xfrm>
            <a:off x="0" y="0"/>
            <a:ext cx="9144000" cy="764704"/>
          </a:xfrm>
        </p:spPr>
        <p:txBody>
          <a:bodyPr/>
          <a:lstStyle/>
          <a:p>
            <a:pPr algn="ctr" eaLnBrk="1" fontAlgn="auto" hangingPunct="1">
              <a:spcAft>
                <a:spcPts val="0"/>
              </a:spcAft>
              <a:defRPr/>
            </a:pPr>
            <a:r>
              <a:rPr lang="en-US" dirty="0"/>
              <a:t>Thrombin activity assay</a:t>
            </a:r>
            <a:endParaRPr lang="he-IL" dirty="0"/>
          </a:p>
        </p:txBody>
      </p:sp>
      <p:sp>
        <p:nvSpPr>
          <p:cNvPr id="29" name="Pie 28"/>
          <p:cNvSpPr/>
          <p:nvPr/>
        </p:nvSpPr>
        <p:spPr>
          <a:xfrm rot="17815089">
            <a:off x="6747669" y="4523160"/>
            <a:ext cx="503237" cy="504825"/>
          </a:xfrm>
          <a:prstGeom prst="pie">
            <a:avLst>
              <a:gd name="adj1" fmla="val 0"/>
              <a:gd name="adj2" fmla="val 1858074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he-IL">
              <a:solidFill>
                <a:schemeClr val="tx1"/>
              </a:solidFill>
            </a:endParaRPr>
          </a:p>
        </p:txBody>
      </p:sp>
      <p:grpSp>
        <p:nvGrpSpPr>
          <p:cNvPr id="2" name="Group 31"/>
          <p:cNvGrpSpPr>
            <a:grpSpLocks/>
          </p:cNvGrpSpPr>
          <p:nvPr/>
        </p:nvGrpSpPr>
        <p:grpSpPr bwMode="auto">
          <a:xfrm>
            <a:off x="4572000" y="3594075"/>
            <a:ext cx="4392613" cy="1635125"/>
            <a:chOff x="4427984" y="5013176"/>
            <a:chExt cx="4392488" cy="1634698"/>
          </a:xfrm>
        </p:grpSpPr>
        <p:cxnSp>
          <p:nvCxnSpPr>
            <p:cNvPr id="24" name="Straight Connector 23"/>
            <p:cNvCxnSpPr>
              <a:stCxn id="9" idx="1"/>
            </p:cNvCxnSpPr>
            <p:nvPr/>
          </p:nvCxnSpPr>
          <p:spPr>
            <a:xfrm flipH="1">
              <a:off x="7812438" y="5876550"/>
              <a:ext cx="21589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091733" y="5660707"/>
              <a:ext cx="720704" cy="43327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he-IL"/>
            </a:p>
          </p:txBody>
        </p:sp>
        <p:sp>
          <p:nvSpPr>
            <p:cNvPr id="6" name="Rectangle 5"/>
            <p:cNvSpPr/>
            <p:nvPr/>
          </p:nvSpPr>
          <p:spPr>
            <a:xfrm>
              <a:off x="6228158" y="5660707"/>
              <a:ext cx="720704" cy="43327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he-IL"/>
            </a:p>
          </p:txBody>
        </p:sp>
        <p:sp>
          <p:nvSpPr>
            <p:cNvPr id="7" name="Rectangle 6"/>
            <p:cNvSpPr/>
            <p:nvPr/>
          </p:nvSpPr>
          <p:spPr>
            <a:xfrm>
              <a:off x="5364582" y="5660707"/>
              <a:ext cx="719118" cy="43327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he-IL"/>
            </a:p>
          </p:txBody>
        </p:sp>
        <p:sp>
          <p:nvSpPr>
            <p:cNvPr id="8" name="Rectangle 7"/>
            <p:cNvSpPr/>
            <p:nvPr/>
          </p:nvSpPr>
          <p:spPr>
            <a:xfrm>
              <a:off x="4427984" y="5660707"/>
              <a:ext cx="720704" cy="433274"/>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defRPr/>
              </a:pPr>
              <a:endParaRPr lang="he-IL"/>
            </a:p>
          </p:txBody>
        </p:sp>
        <p:sp>
          <p:nvSpPr>
            <p:cNvPr id="9" name="Rectangle 8"/>
            <p:cNvSpPr/>
            <p:nvPr/>
          </p:nvSpPr>
          <p:spPr>
            <a:xfrm>
              <a:off x="8028332" y="5660707"/>
              <a:ext cx="720704" cy="433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defRPr/>
              </a:pPr>
              <a:endParaRPr lang="he-IL"/>
            </a:p>
          </p:txBody>
        </p:sp>
        <p:sp>
          <p:nvSpPr>
            <p:cNvPr id="12300" name="TextBox 9"/>
            <p:cNvSpPr txBox="1">
              <a:spLocks noChangeArrowheads="1"/>
            </p:cNvSpPr>
            <p:nvPr/>
          </p:nvSpPr>
          <p:spPr bwMode="auto">
            <a:xfrm>
              <a:off x="4499992" y="5661248"/>
              <a:ext cx="792088" cy="369332"/>
            </a:xfrm>
            <a:prstGeom prst="rect">
              <a:avLst/>
            </a:prstGeom>
            <a:noFill/>
            <a:ln w="9525">
              <a:noFill/>
              <a:miter lim="800000"/>
              <a:headEnd/>
              <a:tailEnd/>
            </a:ln>
          </p:spPr>
          <p:txBody>
            <a:bodyPr>
              <a:spAutoFit/>
            </a:bodyPr>
            <a:lstStyle/>
            <a:p>
              <a:r>
                <a:rPr lang="en-US" altLang="he-IL"/>
                <a:t>Boc</a:t>
              </a:r>
              <a:endParaRPr lang="he-IL" altLang="he-IL"/>
            </a:p>
          </p:txBody>
        </p:sp>
        <p:sp>
          <p:nvSpPr>
            <p:cNvPr id="12301" name="TextBox 10"/>
            <p:cNvSpPr txBox="1">
              <a:spLocks noChangeArrowheads="1"/>
            </p:cNvSpPr>
            <p:nvPr/>
          </p:nvSpPr>
          <p:spPr bwMode="auto">
            <a:xfrm>
              <a:off x="5436096" y="5661248"/>
              <a:ext cx="792088" cy="369332"/>
            </a:xfrm>
            <a:prstGeom prst="rect">
              <a:avLst/>
            </a:prstGeom>
            <a:noFill/>
            <a:ln w="9525">
              <a:noFill/>
              <a:miter lim="800000"/>
              <a:headEnd/>
              <a:tailEnd/>
            </a:ln>
          </p:spPr>
          <p:txBody>
            <a:bodyPr>
              <a:spAutoFit/>
            </a:bodyPr>
            <a:lstStyle/>
            <a:p>
              <a:r>
                <a:rPr lang="en-US" altLang="he-IL"/>
                <a:t>Asp</a:t>
              </a:r>
              <a:endParaRPr lang="he-IL" altLang="he-IL"/>
            </a:p>
          </p:txBody>
        </p:sp>
        <p:sp>
          <p:nvSpPr>
            <p:cNvPr id="12302" name="TextBox 11"/>
            <p:cNvSpPr txBox="1">
              <a:spLocks noChangeArrowheads="1"/>
            </p:cNvSpPr>
            <p:nvPr/>
          </p:nvSpPr>
          <p:spPr bwMode="auto">
            <a:xfrm>
              <a:off x="6300192" y="5661248"/>
              <a:ext cx="792088" cy="369332"/>
            </a:xfrm>
            <a:prstGeom prst="rect">
              <a:avLst/>
            </a:prstGeom>
            <a:noFill/>
            <a:ln w="9525">
              <a:noFill/>
              <a:miter lim="800000"/>
              <a:headEnd/>
              <a:tailEnd/>
            </a:ln>
          </p:spPr>
          <p:txBody>
            <a:bodyPr>
              <a:spAutoFit/>
            </a:bodyPr>
            <a:lstStyle/>
            <a:p>
              <a:r>
                <a:rPr lang="en-US" altLang="he-IL"/>
                <a:t>Pro</a:t>
              </a:r>
              <a:endParaRPr lang="he-IL" altLang="he-IL"/>
            </a:p>
          </p:txBody>
        </p:sp>
        <p:sp>
          <p:nvSpPr>
            <p:cNvPr id="12303" name="TextBox 12"/>
            <p:cNvSpPr txBox="1">
              <a:spLocks noChangeArrowheads="1"/>
            </p:cNvSpPr>
            <p:nvPr/>
          </p:nvSpPr>
          <p:spPr bwMode="auto">
            <a:xfrm>
              <a:off x="7164288" y="5661248"/>
              <a:ext cx="792088" cy="369332"/>
            </a:xfrm>
            <a:prstGeom prst="rect">
              <a:avLst/>
            </a:prstGeom>
            <a:noFill/>
            <a:ln w="9525">
              <a:noFill/>
              <a:miter lim="800000"/>
              <a:headEnd/>
              <a:tailEnd/>
            </a:ln>
          </p:spPr>
          <p:txBody>
            <a:bodyPr>
              <a:spAutoFit/>
            </a:bodyPr>
            <a:lstStyle/>
            <a:p>
              <a:r>
                <a:rPr lang="en-US" altLang="he-IL"/>
                <a:t>Arg</a:t>
              </a:r>
              <a:endParaRPr lang="he-IL" altLang="he-IL"/>
            </a:p>
          </p:txBody>
        </p:sp>
        <p:sp>
          <p:nvSpPr>
            <p:cNvPr id="12304" name="TextBox 13"/>
            <p:cNvSpPr txBox="1">
              <a:spLocks noChangeArrowheads="1"/>
            </p:cNvSpPr>
            <p:nvPr/>
          </p:nvSpPr>
          <p:spPr bwMode="auto">
            <a:xfrm>
              <a:off x="8028384" y="5661248"/>
              <a:ext cx="792088" cy="369332"/>
            </a:xfrm>
            <a:prstGeom prst="rect">
              <a:avLst/>
            </a:prstGeom>
            <a:noFill/>
            <a:ln w="9525">
              <a:noFill/>
              <a:miter lim="800000"/>
              <a:headEnd/>
              <a:tailEnd/>
            </a:ln>
          </p:spPr>
          <p:txBody>
            <a:bodyPr>
              <a:spAutoFit/>
            </a:bodyPr>
            <a:lstStyle/>
            <a:p>
              <a:r>
                <a:rPr lang="en-US" altLang="he-IL"/>
                <a:t>AMC</a:t>
              </a:r>
              <a:endParaRPr lang="he-IL" altLang="he-IL"/>
            </a:p>
          </p:txBody>
        </p:sp>
        <p:cxnSp>
          <p:nvCxnSpPr>
            <p:cNvPr id="16" name="Straight Connector 15"/>
            <p:cNvCxnSpPr>
              <a:endCxn id="7" idx="1"/>
            </p:cNvCxnSpPr>
            <p:nvPr/>
          </p:nvCxnSpPr>
          <p:spPr>
            <a:xfrm>
              <a:off x="5148688" y="5876550"/>
              <a:ext cx="2158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6" idx="1"/>
            </p:cNvCxnSpPr>
            <p:nvPr/>
          </p:nvCxnSpPr>
          <p:spPr>
            <a:xfrm>
              <a:off x="6083700" y="5876550"/>
              <a:ext cx="1444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5" idx="1"/>
            </p:cNvCxnSpPr>
            <p:nvPr/>
          </p:nvCxnSpPr>
          <p:spPr>
            <a:xfrm>
              <a:off x="6948862" y="5876550"/>
              <a:ext cx="14287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Pie 27"/>
            <p:cNvSpPr/>
            <p:nvPr/>
          </p:nvSpPr>
          <p:spPr>
            <a:xfrm rot="6319698">
              <a:off x="7653751" y="5070252"/>
              <a:ext cx="504693" cy="504811"/>
            </a:xfrm>
            <a:prstGeom prst="pie">
              <a:avLst>
                <a:gd name="adj1" fmla="val 0"/>
                <a:gd name="adj2" fmla="val 1858074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he-IL">
                <a:solidFill>
                  <a:schemeClr val="tx1"/>
                </a:solidFill>
              </a:endParaRPr>
            </a:p>
          </p:txBody>
        </p:sp>
        <p:sp>
          <p:nvSpPr>
            <p:cNvPr id="12309" name="TextBox 29"/>
            <p:cNvSpPr txBox="1">
              <a:spLocks noChangeArrowheads="1"/>
            </p:cNvSpPr>
            <p:nvPr/>
          </p:nvSpPr>
          <p:spPr bwMode="auto">
            <a:xfrm>
              <a:off x="5796136" y="5013176"/>
              <a:ext cx="2160240" cy="584775"/>
            </a:xfrm>
            <a:prstGeom prst="rect">
              <a:avLst/>
            </a:prstGeom>
            <a:noFill/>
            <a:ln w="9525">
              <a:noFill/>
              <a:miter lim="800000"/>
              <a:headEnd/>
              <a:tailEnd/>
            </a:ln>
          </p:spPr>
          <p:txBody>
            <a:bodyPr>
              <a:spAutoFit/>
            </a:bodyPr>
            <a:lstStyle/>
            <a:p>
              <a:pPr algn="ctr"/>
              <a:r>
                <a:rPr lang="en-US" altLang="he-IL" sz="1600" dirty="0"/>
                <a:t>Thrombin + </a:t>
              </a:r>
              <a:r>
                <a:rPr lang="en-US" altLang="he-IL" sz="1600" dirty="0" err="1"/>
                <a:t>aminopeptidase</a:t>
              </a:r>
              <a:endParaRPr lang="he-IL" altLang="he-IL" sz="1600" dirty="0"/>
            </a:p>
          </p:txBody>
        </p:sp>
        <p:sp>
          <p:nvSpPr>
            <p:cNvPr id="12310" name="TextBox 30"/>
            <p:cNvSpPr txBox="1">
              <a:spLocks noChangeArrowheads="1"/>
            </p:cNvSpPr>
            <p:nvPr/>
          </p:nvSpPr>
          <p:spPr bwMode="auto">
            <a:xfrm>
              <a:off x="6012160" y="6309320"/>
              <a:ext cx="1440160" cy="338554"/>
            </a:xfrm>
            <a:prstGeom prst="rect">
              <a:avLst/>
            </a:prstGeom>
            <a:noFill/>
            <a:ln w="9525">
              <a:noFill/>
              <a:miter lim="800000"/>
              <a:headEnd/>
              <a:tailEnd/>
            </a:ln>
          </p:spPr>
          <p:txBody>
            <a:bodyPr>
              <a:spAutoFit/>
            </a:bodyPr>
            <a:lstStyle/>
            <a:p>
              <a:r>
                <a:rPr lang="en-US" altLang="he-IL" sz="1600"/>
                <a:t>Prolyl</a:t>
              </a:r>
              <a:endParaRPr lang="he-IL" altLang="he-IL" sz="1600"/>
            </a:p>
          </p:txBody>
        </p:sp>
      </p:grpSp>
      <p:graphicFrame>
        <p:nvGraphicFramePr>
          <p:cNvPr id="23" name="Chart 22"/>
          <p:cNvGraphicFramePr>
            <a:graphicFrameLocks/>
          </p:cNvGraphicFramePr>
          <p:nvPr>
            <p:extLst>
              <p:ext uri="{D42A27DB-BD31-4B8C-83A1-F6EECF244321}">
                <p14:modId xmlns:p14="http://schemas.microsoft.com/office/powerpoint/2010/main" val="2239239251"/>
              </p:ext>
            </p:extLst>
          </p:nvPr>
        </p:nvGraphicFramePr>
        <p:xfrm>
          <a:off x="-717322" y="2957825"/>
          <a:ext cx="5510143" cy="29384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0" y="980728"/>
            <a:ext cx="9144000" cy="5328592"/>
          </a:xfrm>
        </p:spPr>
        <p:txBody>
          <a:bodyPr/>
          <a:lstStyle/>
          <a:p>
            <a:pPr algn="l" rtl="0" eaLnBrk="1" hangingPunct="1"/>
            <a:r>
              <a:rPr lang="en-US" altLang="he-IL" dirty="0"/>
              <a:t>Dose (Serial dilutions): </a:t>
            </a:r>
          </a:p>
          <a:p>
            <a:pPr lvl="1" algn="l" rtl="0"/>
            <a:r>
              <a:rPr lang="en-US" altLang="he-IL" dirty="0"/>
              <a:t>Ethanol</a:t>
            </a:r>
            <a:r>
              <a:rPr lang="en-US" altLang="he-IL" dirty="0">
                <a:hlinkClick r:id="rId2" action="ppaction://hlinksldjump"/>
              </a:rPr>
              <a:t>:</a:t>
            </a:r>
            <a:r>
              <a:rPr lang="en-US" altLang="he-IL" dirty="0"/>
              <a:t> 0.0001% – 10%</a:t>
            </a:r>
          </a:p>
          <a:p>
            <a:pPr lvl="1" algn="l" rtl="0"/>
            <a:r>
              <a:rPr lang="en-GB" dirty="0"/>
              <a:t>Sodium </a:t>
            </a:r>
            <a:r>
              <a:rPr lang="en-GB" dirty="0" err="1"/>
              <a:t>warfarin</a:t>
            </a:r>
            <a:r>
              <a:rPr lang="en-GB" dirty="0"/>
              <a:t> </a:t>
            </a:r>
            <a:r>
              <a:rPr lang="en-US" altLang="he-IL" dirty="0">
                <a:hlinkClick r:id="rId3" action="ppaction://hlinksldjump"/>
              </a:rPr>
              <a:t>:</a:t>
            </a:r>
            <a:r>
              <a:rPr lang="en-US" altLang="he-IL" dirty="0"/>
              <a:t> 1µM – 0.1M</a:t>
            </a:r>
          </a:p>
          <a:p>
            <a:pPr algn="l" rtl="0" eaLnBrk="1" hangingPunct="1"/>
            <a:r>
              <a:rPr lang="en-US" altLang="he-IL" dirty="0"/>
              <a:t>Control: 0.</a:t>
            </a:r>
          </a:p>
          <a:p>
            <a:pPr algn="l" rtl="0" eaLnBrk="1" hangingPunct="1"/>
            <a:r>
              <a:rPr lang="en-US" altLang="he-IL" dirty="0"/>
              <a:t>Blank: no fluorescent substrate.</a:t>
            </a:r>
          </a:p>
          <a:p>
            <a:pPr algn="l" rtl="0"/>
            <a:r>
              <a:rPr lang="en-US" altLang="he-IL" dirty="0"/>
              <a:t>Incubation with </a:t>
            </a:r>
            <a:r>
              <a:rPr lang="en-GB" dirty="0"/>
              <a:t>compounds</a:t>
            </a:r>
            <a:r>
              <a:rPr lang="en-US" altLang="he-IL" dirty="0"/>
              <a:t>: 0.5hr., 2 hr., 72hr.</a:t>
            </a:r>
          </a:p>
          <a:p>
            <a:pPr algn="l" rtl="0" eaLnBrk="1" hangingPunct="1"/>
            <a:endParaRPr lang="en-US" altLang="he-IL" dirty="0"/>
          </a:p>
        </p:txBody>
      </p:sp>
      <p:sp>
        <p:nvSpPr>
          <p:cNvPr id="3" name="Title 2"/>
          <p:cNvSpPr>
            <a:spLocks noGrp="1"/>
          </p:cNvSpPr>
          <p:nvPr>
            <p:ph type="title"/>
          </p:nvPr>
        </p:nvSpPr>
        <p:spPr>
          <a:xfrm>
            <a:off x="0" y="0"/>
            <a:ext cx="9144000" cy="908720"/>
          </a:xfrm>
        </p:spPr>
        <p:txBody>
          <a:bodyPr>
            <a:normAutofit/>
          </a:bodyPr>
          <a:lstStyle/>
          <a:p>
            <a:pPr algn="ctr" eaLnBrk="1" fontAlgn="auto" hangingPunct="1">
              <a:spcAft>
                <a:spcPts val="0"/>
              </a:spcAft>
              <a:defRPr/>
            </a:pPr>
            <a:r>
              <a:rPr lang="en-US" dirty="0"/>
              <a:t>Thrombin activity</a:t>
            </a:r>
            <a:endParaRPr lang="he-IL" dirty="0"/>
          </a:p>
        </p:txBody>
      </p:sp>
      <p:sp>
        <p:nvSpPr>
          <p:cNvPr id="4" name="Rectangle 3"/>
          <p:cNvSpPr/>
          <p:nvPr/>
        </p:nvSpPr>
        <p:spPr>
          <a:xfrm>
            <a:off x="611188" y="4980484"/>
            <a:ext cx="5473700" cy="73025"/>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a:solidFill>
                  <a:schemeClr val="tx1"/>
                </a:solidFill>
              </a:ln>
            </a:endParaRPr>
          </a:p>
        </p:txBody>
      </p:sp>
      <p:sp>
        <p:nvSpPr>
          <p:cNvPr id="5" name="Down Arrow 4"/>
          <p:cNvSpPr/>
          <p:nvPr/>
        </p:nvSpPr>
        <p:spPr>
          <a:xfrm>
            <a:off x="539750" y="4548684"/>
            <a:ext cx="144463" cy="360362"/>
          </a:xfrm>
          <a:prstGeom prst="downArrow">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 name="Down Arrow 5"/>
          <p:cNvSpPr/>
          <p:nvPr/>
        </p:nvSpPr>
        <p:spPr>
          <a:xfrm>
            <a:off x="2052000" y="4550400"/>
            <a:ext cx="144463" cy="360362"/>
          </a:xfrm>
          <a:prstGeom prst="downArrow">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Down Arrow 6"/>
          <p:cNvSpPr/>
          <p:nvPr/>
        </p:nvSpPr>
        <p:spPr>
          <a:xfrm>
            <a:off x="3563814" y="4550400"/>
            <a:ext cx="144462" cy="360362"/>
          </a:xfrm>
          <a:prstGeom prst="downArrow">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8" name="Down Arrow 7"/>
          <p:cNvSpPr/>
          <p:nvPr/>
        </p:nvSpPr>
        <p:spPr>
          <a:xfrm>
            <a:off x="5076354" y="4550400"/>
            <a:ext cx="144463" cy="360362"/>
          </a:xfrm>
          <a:prstGeom prst="downArrow">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9" name="Down Arrow 8"/>
          <p:cNvSpPr/>
          <p:nvPr/>
        </p:nvSpPr>
        <p:spPr>
          <a:xfrm>
            <a:off x="7812360" y="4550400"/>
            <a:ext cx="144463" cy="360362"/>
          </a:xfrm>
          <a:prstGeom prst="downArrow">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Rectangle 9"/>
          <p:cNvSpPr/>
          <p:nvPr/>
        </p:nvSpPr>
        <p:spPr>
          <a:xfrm>
            <a:off x="6156325" y="4980484"/>
            <a:ext cx="152400" cy="635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a:solidFill>
                  <a:schemeClr val="tx1"/>
                </a:solidFill>
              </a:ln>
            </a:endParaRPr>
          </a:p>
        </p:txBody>
      </p:sp>
      <p:sp>
        <p:nvSpPr>
          <p:cNvPr id="11" name="Rectangle 10"/>
          <p:cNvSpPr/>
          <p:nvPr/>
        </p:nvSpPr>
        <p:spPr>
          <a:xfrm>
            <a:off x="6372225" y="4980484"/>
            <a:ext cx="152400" cy="635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ln>
                <a:solidFill>
                  <a:schemeClr val="tx1"/>
                </a:solidFill>
              </a:ln>
            </a:endParaRPr>
          </a:p>
        </p:txBody>
      </p:sp>
      <p:sp>
        <p:nvSpPr>
          <p:cNvPr id="12" name="Rectangle 11"/>
          <p:cNvSpPr/>
          <p:nvPr/>
        </p:nvSpPr>
        <p:spPr>
          <a:xfrm>
            <a:off x="6588125" y="4980484"/>
            <a:ext cx="152400" cy="635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a:solidFill>
                  <a:schemeClr val="tx1"/>
                </a:solidFill>
              </a:ln>
            </a:endParaRPr>
          </a:p>
        </p:txBody>
      </p:sp>
      <p:sp>
        <p:nvSpPr>
          <p:cNvPr id="13" name="Rectangle 12"/>
          <p:cNvSpPr/>
          <p:nvPr/>
        </p:nvSpPr>
        <p:spPr>
          <a:xfrm>
            <a:off x="6804025" y="4980484"/>
            <a:ext cx="1872431" cy="72677"/>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a:solidFill>
                  <a:schemeClr val="tx1"/>
                </a:solidFill>
              </a:ln>
            </a:endParaRPr>
          </a:p>
        </p:txBody>
      </p:sp>
      <p:sp>
        <p:nvSpPr>
          <p:cNvPr id="15" name="Rectangle 14"/>
          <p:cNvSpPr/>
          <p:nvPr/>
        </p:nvSpPr>
        <p:spPr>
          <a:xfrm>
            <a:off x="9396536" y="4837137"/>
            <a:ext cx="152400" cy="635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a:solidFill>
                  <a:schemeClr val="tx1"/>
                </a:solidFill>
              </a:ln>
            </a:endParaRPr>
          </a:p>
        </p:txBody>
      </p:sp>
      <p:sp>
        <p:nvSpPr>
          <p:cNvPr id="16" name="Rectangle 15"/>
          <p:cNvSpPr/>
          <p:nvPr/>
        </p:nvSpPr>
        <p:spPr>
          <a:xfrm>
            <a:off x="9614024" y="4837137"/>
            <a:ext cx="152400" cy="635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a:solidFill>
                  <a:schemeClr val="tx1"/>
                </a:solidFill>
              </a:ln>
            </a:endParaRPr>
          </a:p>
        </p:txBody>
      </p:sp>
      <p:sp>
        <p:nvSpPr>
          <p:cNvPr id="18" name="Down Arrow 17"/>
          <p:cNvSpPr/>
          <p:nvPr/>
        </p:nvSpPr>
        <p:spPr>
          <a:xfrm>
            <a:off x="8532440" y="4550400"/>
            <a:ext cx="144462" cy="360362"/>
          </a:xfrm>
          <a:prstGeom prst="downArrow">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498" name="TextBox 18"/>
          <p:cNvSpPr txBox="1">
            <a:spLocks noChangeArrowheads="1"/>
          </p:cNvSpPr>
          <p:nvPr/>
        </p:nvSpPr>
        <p:spPr bwMode="auto">
          <a:xfrm>
            <a:off x="180008" y="4116884"/>
            <a:ext cx="863600" cy="430887"/>
          </a:xfrm>
          <a:prstGeom prst="rect">
            <a:avLst/>
          </a:prstGeom>
          <a:noFill/>
          <a:ln w="9525">
            <a:noFill/>
            <a:miter lim="800000"/>
            <a:headEnd/>
            <a:tailEnd/>
          </a:ln>
        </p:spPr>
        <p:txBody>
          <a:bodyPr>
            <a:spAutoFit/>
          </a:bodyPr>
          <a:lstStyle/>
          <a:p>
            <a:pPr algn="ctr"/>
            <a:r>
              <a:rPr lang="en-US" sz="1100" dirty="0"/>
              <a:t>Cell </a:t>
            </a:r>
            <a:r>
              <a:rPr lang="en-GB" sz="1100" dirty="0"/>
              <a:t>culture</a:t>
            </a:r>
            <a:endParaRPr lang="he-IL" altLang="he-IL" sz="1100" dirty="0"/>
          </a:p>
        </p:txBody>
      </p:sp>
      <p:sp>
        <p:nvSpPr>
          <p:cNvPr id="20499" name="TextBox 19"/>
          <p:cNvSpPr txBox="1">
            <a:spLocks noChangeArrowheads="1"/>
          </p:cNvSpPr>
          <p:nvPr/>
        </p:nvSpPr>
        <p:spPr bwMode="auto">
          <a:xfrm>
            <a:off x="1691680" y="4005064"/>
            <a:ext cx="865187" cy="600164"/>
          </a:xfrm>
          <a:prstGeom prst="rect">
            <a:avLst/>
          </a:prstGeom>
          <a:noFill/>
          <a:ln w="9525">
            <a:noFill/>
            <a:miter lim="800000"/>
            <a:headEnd/>
            <a:tailEnd/>
          </a:ln>
        </p:spPr>
        <p:txBody>
          <a:bodyPr>
            <a:spAutoFit/>
          </a:bodyPr>
          <a:lstStyle/>
          <a:p>
            <a:pPr algn="ctr"/>
            <a:r>
              <a:rPr lang="en-US" altLang="he-IL" sz="1100" dirty="0"/>
              <a:t>Cell seeding</a:t>
            </a:r>
          </a:p>
          <a:p>
            <a:pPr algn="ctr"/>
            <a:r>
              <a:rPr lang="en-US" altLang="he-IL" sz="1100" dirty="0"/>
              <a:t>T=-24hr.</a:t>
            </a:r>
            <a:endParaRPr lang="he-IL" altLang="he-IL" sz="1100" dirty="0"/>
          </a:p>
        </p:txBody>
      </p:sp>
      <p:sp>
        <p:nvSpPr>
          <p:cNvPr id="20500" name="TextBox 20"/>
          <p:cNvSpPr txBox="1">
            <a:spLocks noChangeArrowheads="1"/>
          </p:cNvSpPr>
          <p:nvPr/>
        </p:nvSpPr>
        <p:spPr bwMode="auto">
          <a:xfrm>
            <a:off x="2916114" y="4150241"/>
            <a:ext cx="1439862" cy="430887"/>
          </a:xfrm>
          <a:prstGeom prst="rect">
            <a:avLst/>
          </a:prstGeom>
          <a:noFill/>
          <a:ln w="9525">
            <a:noFill/>
            <a:miter lim="800000"/>
            <a:headEnd/>
            <a:tailEnd/>
          </a:ln>
        </p:spPr>
        <p:txBody>
          <a:bodyPr>
            <a:spAutoFit/>
          </a:bodyPr>
          <a:lstStyle/>
          <a:p>
            <a:pPr algn="ctr"/>
            <a:r>
              <a:rPr lang="en-US" sz="1100" dirty="0"/>
              <a:t>Cultivate without </a:t>
            </a:r>
          </a:p>
          <a:p>
            <a:pPr algn="ctr"/>
            <a:r>
              <a:rPr lang="en-GB" sz="1100" dirty="0"/>
              <a:t>compounds</a:t>
            </a:r>
            <a:endParaRPr lang="en-US" altLang="he-IL" sz="1100" dirty="0"/>
          </a:p>
        </p:txBody>
      </p:sp>
      <p:sp>
        <p:nvSpPr>
          <p:cNvPr id="20501" name="TextBox 21"/>
          <p:cNvSpPr txBox="1">
            <a:spLocks noChangeArrowheads="1"/>
          </p:cNvSpPr>
          <p:nvPr/>
        </p:nvSpPr>
        <p:spPr bwMode="auto">
          <a:xfrm>
            <a:off x="4428282" y="4005064"/>
            <a:ext cx="1439862" cy="600164"/>
          </a:xfrm>
          <a:prstGeom prst="rect">
            <a:avLst/>
          </a:prstGeom>
          <a:noFill/>
          <a:ln w="9525">
            <a:noFill/>
            <a:miter lim="800000"/>
            <a:headEnd/>
            <a:tailEnd/>
          </a:ln>
        </p:spPr>
        <p:txBody>
          <a:bodyPr>
            <a:spAutoFit/>
          </a:bodyPr>
          <a:lstStyle/>
          <a:p>
            <a:pPr algn="ctr"/>
            <a:r>
              <a:rPr lang="en-US" altLang="he-IL" sz="1100" dirty="0"/>
              <a:t>T=0</a:t>
            </a:r>
          </a:p>
          <a:p>
            <a:pPr algn="ctr"/>
            <a:r>
              <a:rPr lang="en-US" sz="1100" dirty="0"/>
              <a:t>Adding </a:t>
            </a:r>
            <a:r>
              <a:rPr lang="en-GB" sz="1100" dirty="0"/>
              <a:t>compounds</a:t>
            </a:r>
            <a:endParaRPr lang="en-US" altLang="he-IL" sz="1100" dirty="0"/>
          </a:p>
        </p:txBody>
      </p:sp>
      <p:sp>
        <p:nvSpPr>
          <p:cNvPr id="20502" name="TextBox 22"/>
          <p:cNvSpPr txBox="1">
            <a:spLocks noChangeArrowheads="1"/>
          </p:cNvSpPr>
          <p:nvPr/>
        </p:nvSpPr>
        <p:spPr bwMode="auto">
          <a:xfrm>
            <a:off x="6948264" y="3933105"/>
            <a:ext cx="1439862" cy="430887"/>
          </a:xfrm>
          <a:prstGeom prst="rect">
            <a:avLst/>
          </a:prstGeom>
          <a:noFill/>
          <a:ln w="9525">
            <a:noFill/>
            <a:miter lim="800000"/>
            <a:headEnd/>
            <a:tailEnd/>
          </a:ln>
        </p:spPr>
        <p:txBody>
          <a:bodyPr>
            <a:spAutoFit/>
          </a:bodyPr>
          <a:lstStyle/>
          <a:p>
            <a:pPr algn="ctr"/>
            <a:r>
              <a:rPr lang="en-US" altLang="he-IL" sz="1100" dirty="0"/>
              <a:t>Adding</a:t>
            </a:r>
          </a:p>
          <a:p>
            <a:pPr algn="ctr"/>
            <a:r>
              <a:rPr lang="en-US" altLang="he-IL" sz="1100" dirty="0"/>
              <a:t>substrate</a:t>
            </a:r>
          </a:p>
        </p:txBody>
      </p:sp>
      <p:sp>
        <p:nvSpPr>
          <p:cNvPr id="20503" name="TextBox 23"/>
          <p:cNvSpPr txBox="1">
            <a:spLocks noChangeArrowheads="1"/>
          </p:cNvSpPr>
          <p:nvPr/>
        </p:nvSpPr>
        <p:spPr bwMode="auto">
          <a:xfrm>
            <a:off x="7812088" y="3933056"/>
            <a:ext cx="1439862" cy="430887"/>
          </a:xfrm>
          <a:prstGeom prst="rect">
            <a:avLst/>
          </a:prstGeom>
          <a:noFill/>
          <a:ln w="9525">
            <a:noFill/>
            <a:miter lim="800000"/>
            <a:headEnd/>
            <a:tailEnd/>
          </a:ln>
        </p:spPr>
        <p:txBody>
          <a:bodyPr>
            <a:spAutoFit/>
          </a:bodyPr>
          <a:lstStyle/>
          <a:p>
            <a:pPr algn="ctr"/>
            <a:r>
              <a:rPr lang="en-US" altLang="he-IL" sz="1100" dirty="0"/>
              <a:t>T=0.5, 2, 72 hr.</a:t>
            </a:r>
          </a:p>
          <a:p>
            <a:pPr algn="ctr"/>
            <a:r>
              <a:rPr lang="en-US" altLang="he-IL" sz="1100" dirty="0"/>
              <a:t>Plate reader</a:t>
            </a:r>
          </a:p>
        </p:txBody>
      </p:sp>
      <p:pic>
        <p:nvPicPr>
          <p:cNvPr id="2050" name="Picture 2" descr="C:\Users\zilir\Desktop\תל אביב 2013\שנה ג 2014 2015\פרוייקט חץ\מצגות\שלי\אינטרנט\תמונות\untitled.png"/>
          <p:cNvPicPr>
            <a:picLocks noChangeAspect="1" noChangeArrowheads="1"/>
          </p:cNvPicPr>
          <p:nvPr/>
        </p:nvPicPr>
        <p:blipFill>
          <a:blip r:embed="rId4" cstate="print"/>
          <a:srcRect/>
          <a:stretch>
            <a:fillRect/>
          </a:stretch>
        </p:blipFill>
        <p:spPr bwMode="auto">
          <a:xfrm>
            <a:off x="7884368" y="5184625"/>
            <a:ext cx="1171354" cy="1052736"/>
          </a:xfrm>
          <a:prstGeom prst="rect">
            <a:avLst/>
          </a:prstGeom>
          <a:noFill/>
        </p:spPr>
      </p:pic>
      <p:pic>
        <p:nvPicPr>
          <p:cNvPr id="25" name="Picture 21"/>
          <p:cNvPicPr>
            <a:picLocks noChangeAspect="1" noChangeArrowheads="1"/>
          </p:cNvPicPr>
          <p:nvPr/>
        </p:nvPicPr>
        <p:blipFill>
          <a:blip r:embed="rId5" cstate="print"/>
          <a:srcRect/>
          <a:stretch>
            <a:fillRect/>
          </a:stretch>
        </p:blipFill>
        <p:spPr bwMode="auto">
          <a:xfrm>
            <a:off x="79227" y="5085184"/>
            <a:ext cx="1468437" cy="723900"/>
          </a:xfrm>
          <a:prstGeom prst="rect">
            <a:avLst/>
          </a:prstGeom>
          <a:noFill/>
          <a:ln w="9525">
            <a:noFill/>
            <a:miter lim="800000"/>
            <a:headEnd/>
            <a:tailEnd/>
          </a:ln>
        </p:spPr>
      </p:pic>
      <p:pic>
        <p:nvPicPr>
          <p:cNvPr id="26" name="Picture 4"/>
          <p:cNvPicPr>
            <a:picLocks noChangeAspect="1" noChangeArrowheads="1"/>
          </p:cNvPicPr>
          <p:nvPr/>
        </p:nvPicPr>
        <p:blipFill>
          <a:blip r:embed="rId6" cstate="print"/>
          <a:srcRect/>
          <a:stretch>
            <a:fillRect/>
          </a:stretch>
        </p:blipFill>
        <p:spPr bwMode="auto">
          <a:xfrm>
            <a:off x="441177" y="5249962"/>
            <a:ext cx="241300" cy="195262"/>
          </a:xfrm>
          <a:prstGeom prst="rect">
            <a:avLst/>
          </a:prstGeom>
          <a:noFill/>
          <a:ln w="9525">
            <a:noFill/>
            <a:miter lim="800000"/>
            <a:headEnd/>
            <a:tailEnd/>
          </a:ln>
        </p:spPr>
      </p:pic>
      <p:pic>
        <p:nvPicPr>
          <p:cNvPr id="27" name="Picture 4"/>
          <p:cNvPicPr>
            <a:picLocks noChangeAspect="1" noChangeArrowheads="1"/>
          </p:cNvPicPr>
          <p:nvPr/>
        </p:nvPicPr>
        <p:blipFill>
          <a:blip r:embed="rId6" cstate="print"/>
          <a:srcRect/>
          <a:stretch>
            <a:fillRect/>
          </a:stretch>
        </p:blipFill>
        <p:spPr bwMode="auto">
          <a:xfrm>
            <a:off x="671364" y="5326484"/>
            <a:ext cx="241300" cy="195262"/>
          </a:xfrm>
          <a:prstGeom prst="rect">
            <a:avLst/>
          </a:prstGeom>
          <a:noFill/>
          <a:ln w="9525">
            <a:noFill/>
            <a:miter lim="800000"/>
            <a:headEnd/>
            <a:tailEnd/>
          </a:ln>
        </p:spPr>
      </p:pic>
      <p:pic>
        <p:nvPicPr>
          <p:cNvPr id="28" name="Picture 4"/>
          <p:cNvPicPr>
            <a:picLocks noChangeAspect="1" noChangeArrowheads="1"/>
          </p:cNvPicPr>
          <p:nvPr/>
        </p:nvPicPr>
        <p:blipFill>
          <a:blip r:embed="rId6" cstate="print"/>
          <a:srcRect/>
          <a:stretch>
            <a:fillRect/>
          </a:stretch>
        </p:blipFill>
        <p:spPr bwMode="auto">
          <a:xfrm>
            <a:off x="872977" y="5370934"/>
            <a:ext cx="241300" cy="195262"/>
          </a:xfrm>
          <a:prstGeom prst="rect">
            <a:avLst/>
          </a:prstGeom>
          <a:noFill/>
          <a:ln w="9525">
            <a:noFill/>
            <a:miter lim="800000"/>
            <a:headEnd/>
            <a:tailEnd/>
          </a:ln>
        </p:spPr>
      </p:pic>
      <p:pic>
        <p:nvPicPr>
          <p:cNvPr id="29" name="Picture 34"/>
          <p:cNvPicPr>
            <a:picLocks noChangeAspect="1" noChangeArrowheads="1"/>
          </p:cNvPicPr>
          <p:nvPr/>
        </p:nvPicPr>
        <p:blipFill>
          <a:blip r:embed="rId7" cstate="print"/>
          <a:srcRect/>
          <a:stretch>
            <a:fillRect/>
          </a:stretch>
        </p:blipFill>
        <p:spPr bwMode="auto">
          <a:xfrm>
            <a:off x="1547664" y="5085184"/>
            <a:ext cx="1022350" cy="852488"/>
          </a:xfrm>
          <a:prstGeom prst="rect">
            <a:avLst/>
          </a:prstGeom>
          <a:noFill/>
          <a:ln w="9525">
            <a:noFill/>
            <a:miter lim="800000"/>
            <a:headEnd/>
            <a:tailEnd/>
          </a:ln>
        </p:spPr>
      </p:pic>
      <p:pic>
        <p:nvPicPr>
          <p:cNvPr id="30" name="Picture 48"/>
          <p:cNvPicPr>
            <a:picLocks noChangeAspect="1" noChangeArrowheads="1"/>
          </p:cNvPicPr>
          <p:nvPr/>
        </p:nvPicPr>
        <p:blipFill>
          <a:blip r:embed="rId8" cstate="print"/>
          <a:srcRect/>
          <a:stretch>
            <a:fillRect/>
          </a:stretch>
        </p:blipFill>
        <p:spPr bwMode="auto">
          <a:xfrm>
            <a:off x="2098526" y="5642397"/>
            <a:ext cx="188913" cy="158750"/>
          </a:xfrm>
          <a:prstGeom prst="rect">
            <a:avLst/>
          </a:prstGeom>
          <a:noFill/>
          <a:ln w="9525">
            <a:noFill/>
            <a:miter lim="800000"/>
            <a:headEnd/>
            <a:tailEnd/>
          </a:ln>
        </p:spPr>
      </p:pic>
      <p:pic>
        <p:nvPicPr>
          <p:cNvPr id="31" name="Picture 49"/>
          <p:cNvPicPr>
            <a:picLocks noChangeAspect="1" noChangeArrowheads="1"/>
          </p:cNvPicPr>
          <p:nvPr/>
        </p:nvPicPr>
        <p:blipFill>
          <a:blip r:embed="rId8" cstate="print"/>
          <a:srcRect/>
          <a:stretch>
            <a:fillRect/>
          </a:stretch>
        </p:blipFill>
        <p:spPr bwMode="auto">
          <a:xfrm>
            <a:off x="1876276" y="5626522"/>
            <a:ext cx="188913" cy="158750"/>
          </a:xfrm>
          <a:prstGeom prst="rect">
            <a:avLst/>
          </a:prstGeom>
          <a:noFill/>
          <a:ln w="9525">
            <a:noFill/>
            <a:miter lim="800000"/>
            <a:headEnd/>
            <a:tailEnd/>
          </a:ln>
        </p:spPr>
      </p:pic>
      <p:pic>
        <p:nvPicPr>
          <p:cNvPr id="32" name="Picture 50"/>
          <p:cNvPicPr>
            <a:picLocks noChangeAspect="1" noChangeArrowheads="1"/>
          </p:cNvPicPr>
          <p:nvPr/>
        </p:nvPicPr>
        <p:blipFill>
          <a:blip r:embed="rId8" cstate="print"/>
          <a:srcRect/>
          <a:stretch>
            <a:fillRect/>
          </a:stretch>
        </p:blipFill>
        <p:spPr bwMode="auto">
          <a:xfrm>
            <a:off x="2273151" y="5582072"/>
            <a:ext cx="188913" cy="158750"/>
          </a:xfrm>
          <a:prstGeom prst="rect">
            <a:avLst/>
          </a:prstGeom>
          <a:noFill/>
          <a:ln w="9525">
            <a:noFill/>
            <a:miter lim="800000"/>
            <a:headEnd/>
            <a:tailEnd/>
          </a:ln>
        </p:spPr>
      </p:pic>
      <p:pic>
        <p:nvPicPr>
          <p:cNvPr id="33" name="Picture 51"/>
          <p:cNvPicPr>
            <a:picLocks noChangeAspect="1" noChangeArrowheads="1"/>
          </p:cNvPicPr>
          <p:nvPr/>
        </p:nvPicPr>
        <p:blipFill>
          <a:blip r:embed="rId8" cstate="print"/>
          <a:srcRect/>
          <a:stretch>
            <a:fillRect/>
          </a:stretch>
        </p:blipFill>
        <p:spPr bwMode="auto">
          <a:xfrm>
            <a:off x="1655614" y="5583659"/>
            <a:ext cx="188912" cy="158750"/>
          </a:xfrm>
          <a:prstGeom prst="rect">
            <a:avLst/>
          </a:prstGeom>
          <a:noFill/>
          <a:ln w="9525">
            <a:noFill/>
            <a:miter lim="800000"/>
            <a:headEnd/>
            <a:tailEnd/>
          </a:ln>
        </p:spPr>
      </p:pic>
      <p:pic>
        <p:nvPicPr>
          <p:cNvPr id="34" name="Picture 7" descr="תמונה של בארות ממצגת כלשהי"/>
          <p:cNvPicPr>
            <a:picLocks noChangeAspect="1" noChangeArrowheads="1"/>
          </p:cNvPicPr>
          <p:nvPr/>
        </p:nvPicPr>
        <p:blipFill>
          <a:blip r:embed="rId9" cstate="print"/>
          <a:srcRect/>
          <a:stretch>
            <a:fillRect/>
          </a:stretch>
        </p:blipFill>
        <p:spPr bwMode="auto">
          <a:xfrm>
            <a:off x="2843808" y="5085184"/>
            <a:ext cx="1584176" cy="1161728"/>
          </a:xfrm>
          <a:prstGeom prst="rect">
            <a:avLst/>
          </a:prstGeom>
          <a:noFill/>
          <a:ln w="9525">
            <a:noFill/>
            <a:miter lim="800000"/>
            <a:headEnd/>
            <a:tailEnd/>
          </a:ln>
        </p:spPr>
      </p:pic>
      <p:pic>
        <p:nvPicPr>
          <p:cNvPr id="35" name="Picture 4"/>
          <p:cNvPicPr>
            <a:picLocks noChangeAspect="1" noChangeArrowheads="1"/>
          </p:cNvPicPr>
          <p:nvPr/>
        </p:nvPicPr>
        <p:blipFill>
          <a:blip r:embed="rId10" cstate="print"/>
          <a:srcRect/>
          <a:stretch>
            <a:fillRect/>
          </a:stretch>
        </p:blipFill>
        <p:spPr bwMode="auto">
          <a:xfrm>
            <a:off x="4572000" y="5085185"/>
            <a:ext cx="1456858" cy="115212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68760"/>
            <a:ext cx="9144000" cy="5589240"/>
          </a:xfrm>
        </p:spPr>
        <p:txBody>
          <a:bodyPr/>
          <a:lstStyle/>
          <a:p>
            <a:pPr algn="l" rtl="0"/>
            <a:r>
              <a:rPr lang="en-US" sz="2800" dirty="0"/>
              <a:t>thrombin activity was inhibited by </a:t>
            </a:r>
            <a:r>
              <a:rPr lang="en-GB" sz="2800" dirty="0"/>
              <a:t>treatment of </a:t>
            </a:r>
            <a:r>
              <a:rPr lang="en-US" sz="2800" dirty="0"/>
              <a:t>warfarin only at high doses (10</a:t>
            </a:r>
            <a:r>
              <a:rPr lang="en-US" sz="2800" baseline="30000" dirty="0"/>
              <a:t>-2</a:t>
            </a:r>
            <a:r>
              <a:rPr lang="en-US" sz="2800" dirty="0"/>
              <a:t> to</a:t>
            </a:r>
            <a:r>
              <a:rPr lang="en-GB" sz="2800" i="1" dirty="0"/>
              <a:t>10</a:t>
            </a:r>
            <a:r>
              <a:rPr lang="en-GB" sz="2800" i="1" baseline="30000" dirty="0"/>
              <a:t>-1</a:t>
            </a:r>
            <a:r>
              <a:rPr lang="en-GB" sz="2800" i="1" dirty="0"/>
              <a:t> M), </a:t>
            </a:r>
            <a:r>
              <a:rPr lang="en-US" sz="2800" i="1" dirty="0"/>
              <a:t>but not </a:t>
            </a:r>
            <a:r>
              <a:rPr lang="en-US" sz="2800" dirty="0"/>
              <a:t>at low doses (10</a:t>
            </a:r>
            <a:r>
              <a:rPr lang="en-US" sz="2800" baseline="30000" dirty="0"/>
              <a:t>-3</a:t>
            </a:r>
            <a:r>
              <a:rPr lang="en-US" sz="2800" dirty="0"/>
              <a:t> to 10</a:t>
            </a:r>
            <a:r>
              <a:rPr lang="en-US" sz="2800" baseline="30000" dirty="0"/>
              <a:t>-5</a:t>
            </a:r>
            <a:r>
              <a:rPr lang="en-US" sz="2800" dirty="0"/>
              <a:t> </a:t>
            </a:r>
            <a:r>
              <a:rPr lang="en-US" sz="2800" i="1" dirty="0"/>
              <a:t>M).</a:t>
            </a:r>
          </a:p>
          <a:p>
            <a:pPr algn="l" rtl="0"/>
            <a:r>
              <a:rPr lang="en-US" sz="2800" i="1" dirty="0"/>
              <a:t>Ethanol had </a:t>
            </a:r>
            <a:r>
              <a:rPr lang="en-US" sz="2800" dirty="0"/>
              <a:t>almost no effect.</a:t>
            </a:r>
            <a:r>
              <a:rPr lang="en-US" sz="2800" i="1" dirty="0"/>
              <a:t> </a:t>
            </a:r>
            <a:endParaRPr lang="en-US" sz="2800" dirty="0"/>
          </a:p>
          <a:p>
            <a:pPr algn="l" rtl="0"/>
            <a:endParaRPr lang="he-IL" dirty="0"/>
          </a:p>
        </p:txBody>
      </p:sp>
      <p:sp>
        <p:nvSpPr>
          <p:cNvPr id="3" name="Title 2"/>
          <p:cNvSpPr>
            <a:spLocks noGrp="1"/>
          </p:cNvSpPr>
          <p:nvPr>
            <p:ph type="title"/>
          </p:nvPr>
        </p:nvSpPr>
        <p:spPr>
          <a:xfrm>
            <a:off x="0" y="0"/>
            <a:ext cx="9144000" cy="1196752"/>
          </a:xfrm>
        </p:spPr>
        <p:txBody>
          <a:bodyPr>
            <a:normAutofit fontScale="90000"/>
          </a:bodyPr>
          <a:lstStyle/>
          <a:p>
            <a:pPr rtl="0"/>
            <a:r>
              <a:rPr lang="en-US" sz="4000" dirty="0">
                <a:latin typeface="Arial" pitchFamily="34" charset="0"/>
                <a:cs typeface="Arial" pitchFamily="34" charset="0"/>
              </a:rPr>
              <a:t>Results: </a:t>
            </a:r>
            <a:r>
              <a:rPr lang="en-US" dirty="0"/>
              <a:t>30 min </a:t>
            </a:r>
            <a:r>
              <a:rPr lang="en-US" sz="4400" dirty="0"/>
              <a:t>incubation -   </a:t>
            </a:r>
            <a:br>
              <a:rPr lang="en-US" sz="4400" dirty="0"/>
            </a:br>
            <a:r>
              <a:rPr lang="en-US" sz="4400" dirty="0"/>
              <a:t>            Warfarin &amp; Ethanol   </a:t>
            </a:r>
            <a:endParaRPr lang="he-IL" dirty="0"/>
          </a:p>
        </p:txBody>
      </p:sp>
      <p:graphicFrame>
        <p:nvGraphicFramePr>
          <p:cNvPr id="5" name="Chart 4"/>
          <p:cNvGraphicFramePr/>
          <p:nvPr/>
        </p:nvGraphicFramePr>
        <p:xfrm>
          <a:off x="4860032" y="3068960"/>
          <a:ext cx="4592333" cy="3343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821667189"/>
              </p:ext>
            </p:extLst>
          </p:nvPr>
        </p:nvGraphicFramePr>
        <p:xfrm>
          <a:off x="-144016" y="3209055"/>
          <a:ext cx="5004048" cy="318459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4051702" y="6390820"/>
            <a:ext cx="1794082" cy="369332"/>
          </a:xfrm>
          <a:prstGeom prst="rect">
            <a:avLst/>
          </a:prstGeom>
        </p:spPr>
        <p:txBody>
          <a:bodyPr wrap="none">
            <a:spAutoFit/>
          </a:bodyPr>
          <a:lstStyle/>
          <a:p>
            <a:r>
              <a:rPr lang="en-US" dirty="0"/>
              <a:t>*2 repetitions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lstStyle/>
          <a:p>
            <a:pPr algn="l" rtl="0"/>
            <a:r>
              <a:rPr lang="en-US" sz="2400" dirty="0"/>
              <a:t>Thrombin activity was not inhibited by </a:t>
            </a:r>
            <a:r>
              <a:rPr lang="en-GB" sz="2400" dirty="0"/>
              <a:t>treatment of </a:t>
            </a:r>
            <a:r>
              <a:rPr lang="en-US" sz="2400" i="1" dirty="0"/>
              <a:t>ethanol</a:t>
            </a:r>
            <a:r>
              <a:rPr lang="en-US" sz="2400" dirty="0"/>
              <a:t>.</a:t>
            </a:r>
            <a:r>
              <a:rPr lang="en-US" sz="2400" i="1" dirty="0"/>
              <a:t> </a:t>
            </a:r>
            <a:endParaRPr lang="en-US" sz="2400" dirty="0"/>
          </a:p>
          <a:p>
            <a:pPr algn="l" rtl="0"/>
            <a:endParaRPr lang="he-IL" dirty="0"/>
          </a:p>
        </p:txBody>
      </p:sp>
      <p:sp>
        <p:nvSpPr>
          <p:cNvPr id="3" name="Title 2"/>
          <p:cNvSpPr>
            <a:spLocks noGrp="1"/>
          </p:cNvSpPr>
          <p:nvPr>
            <p:ph type="title"/>
          </p:nvPr>
        </p:nvSpPr>
        <p:spPr>
          <a:xfrm>
            <a:off x="0" y="0"/>
            <a:ext cx="9144000" cy="764704"/>
          </a:xfrm>
        </p:spPr>
        <p:txBody>
          <a:bodyPr/>
          <a:lstStyle/>
          <a:p>
            <a:pPr rtl="0"/>
            <a:r>
              <a:rPr lang="en-US" sz="4000" dirty="0">
                <a:latin typeface="Arial" pitchFamily="34" charset="0"/>
                <a:cs typeface="Arial" pitchFamily="34" charset="0"/>
              </a:rPr>
              <a:t>Results: </a:t>
            </a:r>
            <a:r>
              <a:rPr lang="en-US" dirty="0"/>
              <a:t>2 hr. </a:t>
            </a:r>
            <a:r>
              <a:rPr lang="en-US" sz="4400" dirty="0"/>
              <a:t>incubation - </a:t>
            </a:r>
            <a:r>
              <a:rPr lang="en-US" sz="4000" dirty="0"/>
              <a:t>Ethanol</a:t>
            </a:r>
            <a:endParaRPr lang="he-IL" dirty="0"/>
          </a:p>
        </p:txBody>
      </p:sp>
      <p:graphicFrame>
        <p:nvGraphicFramePr>
          <p:cNvPr id="4" name="Chart 3"/>
          <p:cNvGraphicFramePr>
            <a:graphicFrameLocks/>
          </p:cNvGraphicFramePr>
          <p:nvPr/>
        </p:nvGraphicFramePr>
        <p:xfrm>
          <a:off x="0" y="1844824"/>
          <a:ext cx="4499992" cy="4797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551667" y="2780928"/>
          <a:ext cx="4592333" cy="32586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lstStyle/>
          <a:p>
            <a:pPr algn="l" rtl="0"/>
            <a:r>
              <a:rPr lang="en-US" sz="2400" dirty="0"/>
              <a:t>Thrombin activity was inhibited by </a:t>
            </a:r>
            <a:r>
              <a:rPr lang="en-GB" sz="2400" dirty="0"/>
              <a:t>treatment of </a:t>
            </a:r>
            <a:r>
              <a:rPr lang="en-US" sz="2400" dirty="0" err="1"/>
              <a:t>warfarin</a:t>
            </a:r>
            <a:r>
              <a:rPr lang="en-US" sz="2400" dirty="0"/>
              <a:t> only at high doses (10</a:t>
            </a:r>
            <a:r>
              <a:rPr lang="en-US" sz="2400" baseline="30000" dirty="0"/>
              <a:t>-2</a:t>
            </a:r>
            <a:r>
              <a:rPr lang="en-US" sz="2400" dirty="0"/>
              <a:t> to</a:t>
            </a:r>
            <a:r>
              <a:rPr lang="en-GB" sz="2400" i="1" dirty="0"/>
              <a:t>10</a:t>
            </a:r>
            <a:r>
              <a:rPr lang="en-GB" sz="2400" i="1" baseline="30000" dirty="0"/>
              <a:t>-1</a:t>
            </a:r>
            <a:r>
              <a:rPr lang="en-GB" sz="2400" i="1" dirty="0"/>
              <a:t> M)</a:t>
            </a:r>
            <a:r>
              <a:rPr lang="en-US" sz="2400" dirty="0"/>
              <a:t>.</a:t>
            </a:r>
            <a:r>
              <a:rPr lang="en-US" sz="2400" i="1" dirty="0"/>
              <a:t> </a:t>
            </a:r>
            <a:endParaRPr lang="en-US" sz="2400" dirty="0"/>
          </a:p>
          <a:p>
            <a:pPr algn="l" rtl="0"/>
            <a:endParaRPr lang="he-IL" dirty="0"/>
          </a:p>
        </p:txBody>
      </p:sp>
      <p:graphicFrame>
        <p:nvGraphicFramePr>
          <p:cNvPr id="4" name="Chart 3"/>
          <p:cNvGraphicFramePr>
            <a:graphicFrameLocks/>
          </p:cNvGraphicFramePr>
          <p:nvPr>
            <p:extLst>
              <p:ext uri="{D42A27DB-BD31-4B8C-83A1-F6EECF244321}">
                <p14:modId xmlns:p14="http://schemas.microsoft.com/office/powerpoint/2010/main" val="2957756993"/>
              </p:ext>
            </p:extLst>
          </p:nvPr>
        </p:nvGraphicFramePr>
        <p:xfrm>
          <a:off x="0" y="1766619"/>
          <a:ext cx="4788024" cy="5091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788024" y="2132856"/>
          <a:ext cx="4355975" cy="47251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nvGraphicFramePr>
        <p:xfrm>
          <a:off x="-5653136" y="1124744"/>
          <a:ext cx="4788024" cy="5091381"/>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p:cNvSpPr txBox="1">
            <a:spLocks/>
          </p:cNvSpPr>
          <p:nvPr/>
        </p:nvSpPr>
        <p:spPr>
          <a:xfrm>
            <a:off x="0" y="0"/>
            <a:ext cx="9144000" cy="764704"/>
          </a:xfrm>
          <a:prstGeom prst="rect">
            <a:avLst/>
          </a:prstGeom>
        </p:spPr>
        <p:txBody>
          <a:bodyPr vert="horz" rtlCol="0" anchor="ctr">
            <a:normAutofit fontScale="92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Results: </a:t>
            </a: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2 hr. </a:t>
            </a:r>
            <a:r>
              <a:rPr kumimoji="0" lang="en-US"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incubation – </a:t>
            </a:r>
            <a:r>
              <a:rPr kumimoji="0" lang="en-US" sz="40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warfari</a:t>
            </a:r>
            <a:r>
              <a:rPr lang="en-US" sz="4000" b="1" dirty="0">
                <a:solidFill>
                  <a:schemeClr val="tx2"/>
                </a:solidFill>
                <a:effectLst>
                  <a:outerShdw blurRad="31750" dist="25400" dir="5400000" algn="tl" rotWithShape="0">
                    <a:srgbClr val="000000">
                      <a:alpha val="25000"/>
                    </a:srgbClr>
                  </a:outerShdw>
                </a:effectLst>
                <a:latin typeface="+mj-lt"/>
                <a:ea typeface="+mj-ea"/>
                <a:cs typeface="+mj-cs"/>
              </a:rPr>
              <a:t>n</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lstStyle/>
          <a:p>
            <a:pPr algn="l" rtl="0"/>
            <a:r>
              <a:rPr lang="en-GB" sz="2400" dirty="0"/>
              <a:t>After </a:t>
            </a:r>
            <a:r>
              <a:rPr lang="en-US" sz="2400" dirty="0"/>
              <a:t>3 days of warfarin</a:t>
            </a:r>
            <a:r>
              <a:rPr lang="en-GB" sz="2400" dirty="0"/>
              <a:t> treatment</a:t>
            </a:r>
            <a:r>
              <a:rPr lang="en-US" sz="2400" dirty="0"/>
              <a:t>, cell proliferation was inhibited both at high and at low doses (10</a:t>
            </a:r>
            <a:r>
              <a:rPr lang="en-US" sz="2400" baseline="30000" dirty="0"/>
              <a:t>-6</a:t>
            </a:r>
            <a:r>
              <a:rPr lang="en-US" sz="2400" dirty="0"/>
              <a:t> to</a:t>
            </a:r>
            <a:r>
              <a:rPr lang="en-GB" sz="2400" i="1" dirty="0"/>
              <a:t>10</a:t>
            </a:r>
            <a:r>
              <a:rPr lang="en-GB" sz="2400" i="1" baseline="30000" dirty="0"/>
              <a:t>-1</a:t>
            </a:r>
            <a:r>
              <a:rPr lang="en-GB" sz="2400" i="1" dirty="0"/>
              <a:t> M) </a:t>
            </a:r>
            <a:r>
              <a:rPr lang="en-US" sz="2400" i="1" dirty="0"/>
              <a:t>.</a:t>
            </a:r>
            <a:endParaRPr lang="en-US" sz="2400" dirty="0"/>
          </a:p>
        </p:txBody>
      </p:sp>
      <p:sp>
        <p:nvSpPr>
          <p:cNvPr id="3" name="Title 2"/>
          <p:cNvSpPr>
            <a:spLocks noGrp="1"/>
          </p:cNvSpPr>
          <p:nvPr>
            <p:ph type="title"/>
          </p:nvPr>
        </p:nvSpPr>
        <p:spPr>
          <a:xfrm>
            <a:off x="0" y="0"/>
            <a:ext cx="9144000" cy="764704"/>
          </a:xfrm>
        </p:spPr>
        <p:txBody>
          <a:bodyPr>
            <a:normAutofit fontScale="90000"/>
          </a:bodyPr>
          <a:lstStyle/>
          <a:p>
            <a:pPr rtl="0"/>
            <a:r>
              <a:rPr lang="en-US" sz="4000" dirty="0">
                <a:latin typeface="Arial" pitchFamily="34" charset="0"/>
                <a:cs typeface="Arial" pitchFamily="34" charset="0"/>
              </a:rPr>
              <a:t>Results: </a:t>
            </a:r>
            <a:r>
              <a:rPr lang="en-US" sz="4400" dirty="0"/>
              <a:t>72 hr. incubation </a:t>
            </a:r>
            <a:r>
              <a:rPr lang="en-US" sz="4800" dirty="0"/>
              <a:t>– </a:t>
            </a:r>
            <a:r>
              <a:rPr lang="en-US" sz="4400" dirty="0" err="1"/>
              <a:t>warfarin</a:t>
            </a:r>
            <a:r>
              <a:rPr lang="he-IL" sz="4400" dirty="0">
                <a:latin typeface="Arial" pitchFamily="34" charset="0"/>
                <a:cs typeface="Arial" pitchFamily="34" charset="0"/>
              </a:rPr>
              <a:t> </a:t>
            </a:r>
            <a:endParaRPr lang="he-IL" dirty="0"/>
          </a:p>
        </p:txBody>
      </p:sp>
      <p:graphicFrame>
        <p:nvGraphicFramePr>
          <p:cNvPr id="4" name="Chart 3"/>
          <p:cNvGraphicFramePr/>
          <p:nvPr/>
        </p:nvGraphicFramePr>
        <p:xfrm>
          <a:off x="1403648" y="1795462"/>
          <a:ext cx="7344816" cy="4441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lstStyle/>
          <a:p>
            <a:pPr algn="l" rtl="0"/>
            <a:r>
              <a:rPr lang="en-GB" sz="2400" dirty="0"/>
              <a:t>After </a:t>
            </a:r>
            <a:r>
              <a:rPr lang="en-US" sz="2400" dirty="0"/>
              <a:t>3 days of </a:t>
            </a:r>
            <a:r>
              <a:rPr lang="en-US" sz="2400" dirty="0" err="1"/>
              <a:t>warfarin</a:t>
            </a:r>
            <a:r>
              <a:rPr lang="en-GB" sz="2400" dirty="0"/>
              <a:t> treatment</a:t>
            </a:r>
            <a:r>
              <a:rPr lang="en-US" sz="2400" dirty="0"/>
              <a:t>, thrombin activity was inhibited by </a:t>
            </a:r>
            <a:r>
              <a:rPr lang="en-US" sz="2400" dirty="0" err="1"/>
              <a:t>warfarin</a:t>
            </a:r>
            <a:r>
              <a:rPr lang="en-US" sz="2400" dirty="0"/>
              <a:t> at high doses (10</a:t>
            </a:r>
            <a:r>
              <a:rPr lang="en-US" sz="2400" baseline="30000" dirty="0"/>
              <a:t>-2</a:t>
            </a:r>
            <a:r>
              <a:rPr lang="en-US" sz="2400" dirty="0"/>
              <a:t> to</a:t>
            </a:r>
            <a:r>
              <a:rPr lang="en-GB" sz="2400" i="1" dirty="0"/>
              <a:t>10</a:t>
            </a:r>
            <a:r>
              <a:rPr lang="en-GB" sz="2400" i="1" baseline="30000" dirty="0"/>
              <a:t>-1</a:t>
            </a:r>
            <a:r>
              <a:rPr lang="en-GB" sz="2400" i="1" dirty="0"/>
              <a:t> M) </a:t>
            </a:r>
            <a:r>
              <a:rPr lang="en-US" sz="2400" i="1" dirty="0"/>
              <a:t>but not </a:t>
            </a:r>
            <a:r>
              <a:rPr lang="en-US" sz="2400" dirty="0"/>
              <a:t>at low dose (10</a:t>
            </a:r>
            <a:r>
              <a:rPr lang="en-US" sz="2400" baseline="30000" dirty="0"/>
              <a:t>-3</a:t>
            </a:r>
            <a:r>
              <a:rPr lang="en-US" sz="2400" dirty="0"/>
              <a:t> to 10</a:t>
            </a:r>
            <a:r>
              <a:rPr lang="en-US" sz="2400" baseline="30000" dirty="0"/>
              <a:t>-5</a:t>
            </a:r>
            <a:r>
              <a:rPr lang="en-US" sz="2400" dirty="0"/>
              <a:t> </a:t>
            </a:r>
            <a:r>
              <a:rPr lang="en-US" sz="2400" i="1" dirty="0"/>
              <a:t>M). Medium doses elevated activity .</a:t>
            </a:r>
            <a:endParaRPr lang="en-US" sz="2400" dirty="0"/>
          </a:p>
          <a:p>
            <a:pPr algn="l" rtl="0"/>
            <a:endParaRPr lang="he-IL" dirty="0"/>
          </a:p>
        </p:txBody>
      </p:sp>
      <p:graphicFrame>
        <p:nvGraphicFramePr>
          <p:cNvPr id="5" name="Chart 4"/>
          <p:cNvGraphicFramePr>
            <a:graphicFrameLocks/>
          </p:cNvGraphicFramePr>
          <p:nvPr/>
        </p:nvGraphicFramePr>
        <p:xfrm>
          <a:off x="0" y="2132856"/>
          <a:ext cx="5148064" cy="4437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427984" y="1795916"/>
          <a:ext cx="4716016" cy="506208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2"/>
          <p:cNvSpPr txBox="1">
            <a:spLocks/>
          </p:cNvSpPr>
          <p:nvPr/>
        </p:nvSpPr>
        <p:spPr>
          <a:xfrm>
            <a:off x="0" y="0"/>
            <a:ext cx="9144000" cy="764704"/>
          </a:xfrm>
          <a:prstGeom prst="rect">
            <a:avLst/>
          </a:prstGeom>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Results: </a:t>
            </a:r>
            <a:r>
              <a:rPr kumimoji="0" lang="en-US"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72 hr. incubation </a:t>
            </a:r>
            <a:r>
              <a:rPr kumimoji="0" lang="en-US" sz="4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4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warfarin</a:t>
            </a:r>
            <a:r>
              <a:rPr kumimoji="0" lang="he-IL"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 </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6093296"/>
          </a:xfrm>
        </p:spPr>
        <p:txBody>
          <a:bodyPr>
            <a:normAutofit/>
          </a:bodyPr>
          <a:lstStyle/>
          <a:p>
            <a:pPr algn="l" rtl="0"/>
            <a:r>
              <a:rPr lang="en-US" dirty="0" err="1"/>
              <a:t>Neuroinflammatory</a:t>
            </a:r>
            <a:r>
              <a:rPr lang="en-US" dirty="0"/>
              <a:t> damage in MS</a:t>
            </a:r>
            <a:r>
              <a:rPr lang="en-GB" sz="2800" dirty="0"/>
              <a:t> </a:t>
            </a:r>
          </a:p>
          <a:p>
            <a:pPr lvl="1" algn="l" rtl="0"/>
            <a:r>
              <a:rPr lang="en-US" dirty="0"/>
              <a:t>Interferon β1A </a:t>
            </a:r>
          </a:p>
          <a:p>
            <a:pPr lvl="2" algn="l" rtl="0"/>
            <a:r>
              <a:rPr lang="en-US" dirty="0"/>
              <a:t>a leading treatment for MS </a:t>
            </a:r>
          </a:p>
          <a:p>
            <a:pPr lvl="2" algn="l" rtl="0"/>
            <a:r>
              <a:rPr lang="en-US" dirty="0"/>
              <a:t>stimulating the interferon type A receptor (INFAR)</a:t>
            </a:r>
          </a:p>
          <a:p>
            <a:pPr lvl="2" algn="l" rtl="0"/>
            <a:r>
              <a:rPr lang="en-US" dirty="0"/>
              <a:t>Causing down regulation of the inflammatory response</a:t>
            </a:r>
          </a:p>
          <a:p>
            <a:pPr lvl="1" algn="l" rtl="0"/>
            <a:endParaRPr lang="en-US" dirty="0"/>
          </a:p>
          <a:p>
            <a:pPr lvl="1" algn="l" rtl="0"/>
            <a:r>
              <a:rPr lang="en-US" dirty="0"/>
              <a:t>In MS, PAR-1 may play a central role in triggering the inflammatory damage mediate by immune cells.</a:t>
            </a:r>
          </a:p>
          <a:p>
            <a:pPr lvl="2" algn="l" rtl="0"/>
            <a:r>
              <a:rPr lang="en-US" dirty="0"/>
              <a:t>Possible interaction between PAR-1 and INFAR1</a:t>
            </a:r>
          </a:p>
        </p:txBody>
      </p:sp>
      <p:sp>
        <p:nvSpPr>
          <p:cNvPr id="7" name="Title 2"/>
          <p:cNvSpPr txBox="1">
            <a:spLocks/>
          </p:cNvSpPr>
          <p:nvPr/>
        </p:nvSpPr>
        <p:spPr>
          <a:xfrm>
            <a:off x="0" y="0"/>
            <a:ext cx="9144000" cy="836712"/>
          </a:xfrm>
          <a:prstGeom prst="rect">
            <a:avLst/>
          </a:prstGeom>
        </p:spPr>
        <p:txBody>
          <a:bodyPr vert="horz" rtlCol="0" anchor="ctr">
            <a:normAutofit/>
            <a:scene3d>
              <a:camera prst="orthographicFront"/>
              <a:lightRig rig="soft" dir="t"/>
            </a:scene3d>
            <a:sp3d prstMaterial="softEdge">
              <a:bevelT w="25400" h="25400"/>
            </a:sp3d>
          </a:bodyPr>
          <a:lstStyle/>
          <a:p>
            <a:pPr lvl="0" algn="l">
              <a:spcBef>
                <a:spcPct val="0"/>
              </a:spcBef>
              <a:defRPr/>
            </a:pPr>
            <a:r>
              <a:rPr lang="en-US" sz="4000" b="1" i="1" u="sng" noProof="0" dirty="0">
                <a:latin typeface="Adobe Caslon Pro" pitchFamily="18" charset="0"/>
                <a:cs typeface="Times New Roman" pitchFamily="18" charset="0"/>
              </a:rPr>
              <a:t>Second</a:t>
            </a:r>
            <a:r>
              <a:rPr lang="en-US" sz="4000" b="1" noProof="0" dirty="0">
                <a:latin typeface="Adobe Caslon Pro" pitchFamily="18" charset="0"/>
                <a:cs typeface="Times New Roman" pitchFamily="18" charset="0"/>
              </a:rPr>
              <a:t> </a:t>
            </a: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dobe Caslon Pro" pitchFamily="18" charset="0"/>
                <a:ea typeface="+mj-ea"/>
                <a:cs typeface="Times New Roman" pitchFamily="18" charset="0"/>
              </a:rPr>
              <a:t>Motivation and Main concept:</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07798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5544616"/>
          </a:xfrm>
        </p:spPr>
        <p:txBody>
          <a:bodyPr>
            <a:normAutofit/>
          </a:bodyPr>
          <a:lstStyle/>
          <a:p>
            <a:pPr algn="l" rtl="0"/>
            <a:r>
              <a:rPr lang="en-US" sz="3600" dirty="0"/>
              <a:t>Stimulation of IFN1R might reduce expression of PAR-1, while conversely activation of PAR-1might increase INFAR1.</a:t>
            </a:r>
          </a:p>
          <a:p>
            <a:pPr algn="l" rtl="0"/>
            <a:endParaRPr lang="en-US" altLang="en-US" sz="3500" dirty="0">
              <a:effectLst>
                <a:outerShdw blurRad="38100" dist="38100" dir="2700000" algn="tl">
                  <a:srgbClr val="000000">
                    <a:alpha val="43137"/>
                  </a:srgbClr>
                </a:outerShdw>
              </a:effectLst>
            </a:endParaRPr>
          </a:p>
          <a:p>
            <a:pPr marL="109728" indent="0" algn="l" rtl="0">
              <a:buNone/>
            </a:pPr>
            <a:endParaRPr lang="en-US" sz="3500" dirty="0">
              <a:effectLst>
                <a:outerShdw blurRad="38100" dist="38100" dir="2700000" algn="tl">
                  <a:srgbClr val="000000">
                    <a:alpha val="43137"/>
                  </a:srgbClr>
                </a:outerShdw>
              </a:effectLst>
            </a:endParaRPr>
          </a:p>
          <a:p>
            <a:pPr algn="l" rtl="0"/>
            <a:r>
              <a:rPr lang="en-US" sz="3300" i="1" dirty="0"/>
              <a:t>in vitro </a:t>
            </a:r>
            <a:r>
              <a:rPr lang="en-US" sz="3300" dirty="0"/>
              <a:t>analysis of IFN1R and PAR-1 in lymphocytes treated with INF1R agonist (</a:t>
            </a:r>
            <a:r>
              <a:rPr lang="en-US" sz="3300" dirty="0" err="1"/>
              <a:t>Rebif</a:t>
            </a:r>
            <a:r>
              <a:rPr lang="en-US" sz="3300" dirty="0"/>
              <a:t>) and PAR-1 agonist</a:t>
            </a:r>
            <a:endParaRPr lang="en-US" altLang="en-US" sz="3300" dirty="0">
              <a:effectLst>
                <a:outerShdw blurRad="38100" dist="38100" dir="2700000" algn="tl">
                  <a:srgbClr val="000000">
                    <a:alpha val="43137"/>
                  </a:srgbClr>
                </a:outerShdw>
              </a:effectLst>
            </a:endParaRPr>
          </a:p>
          <a:p>
            <a:pPr algn="l" rtl="0"/>
            <a:endParaRPr lang="en-US" sz="35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0" y="0"/>
            <a:ext cx="9144000" cy="764704"/>
          </a:xfrm>
        </p:spPr>
        <p:txBody>
          <a:bodyPr/>
          <a:lstStyle/>
          <a:p>
            <a:r>
              <a:rPr lang="en-US" dirty="0">
                <a:latin typeface="Arial" pitchFamily="34" charset="0"/>
                <a:cs typeface="Arial" pitchFamily="34" charset="0"/>
              </a:rPr>
              <a:t>Second Hypothesis:</a:t>
            </a:r>
            <a:endParaRPr lang="he-IL" dirty="0"/>
          </a:p>
        </p:txBody>
      </p:sp>
      <p:sp>
        <p:nvSpPr>
          <p:cNvPr id="4" name="Title 2"/>
          <p:cNvSpPr txBox="1">
            <a:spLocks/>
          </p:cNvSpPr>
          <p:nvPr/>
        </p:nvSpPr>
        <p:spPr>
          <a:xfrm>
            <a:off x="0" y="3456384"/>
            <a:ext cx="9144000" cy="76470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Second Objective:</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3811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t="9185" r="7895"/>
          <a:stretch/>
        </p:blipFill>
        <p:spPr>
          <a:xfrm>
            <a:off x="5724128" y="1484784"/>
            <a:ext cx="3419872" cy="2736304"/>
          </a:xfrm>
          <a:prstGeom prst="rect">
            <a:avLst/>
          </a:prstGeom>
        </p:spPr>
      </p:pic>
      <p:pic>
        <p:nvPicPr>
          <p:cNvPr id="6" name="Picture 5"/>
          <p:cNvPicPr>
            <a:picLocks noChangeAspect="1"/>
          </p:cNvPicPr>
          <p:nvPr/>
        </p:nvPicPr>
        <p:blipFill>
          <a:blip r:embed="rId3"/>
          <a:stretch>
            <a:fillRect/>
          </a:stretch>
        </p:blipFill>
        <p:spPr>
          <a:xfrm>
            <a:off x="6156176" y="4310627"/>
            <a:ext cx="2897670" cy="2574757"/>
          </a:xfrm>
          <a:prstGeom prst="rect">
            <a:avLst/>
          </a:prstGeom>
        </p:spPr>
      </p:pic>
      <p:sp>
        <p:nvSpPr>
          <p:cNvPr id="2" name="Content Placeholder 1"/>
          <p:cNvSpPr>
            <a:spLocks noGrp="1"/>
          </p:cNvSpPr>
          <p:nvPr>
            <p:ph idx="1"/>
          </p:nvPr>
        </p:nvSpPr>
        <p:spPr>
          <a:xfrm>
            <a:off x="0" y="620688"/>
            <a:ext cx="8604448" cy="6237312"/>
          </a:xfrm>
        </p:spPr>
        <p:txBody>
          <a:bodyPr>
            <a:normAutofit/>
          </a:bodyPr>
          <a:lstStyle/>
          <a:p>
            <a:pPr algn="l" rtl="0"/>
            <a:endParaRPr lang="en-US" sz="200" dirty="0"/>
          </a:p>
          <a:p>
            <a:pPr algn="l" rtl="0"/>
            <a:r>
              <a:rPr lang="en-US" dirty="0"/>
              <a:t>Analysis of gene expression of PAR-1 in peripheral immune cells in patients treated with </a:t>
            </a:r>
            <a:r>
              <a:rPr lang="en-US" dirty="0" err="1"/>
              <a:t>Rebif</a:t>
            </a:r>
            <a:r>
              <a:rPr lang="en-US" dirty="0"/>
              <a:t> </a:t>
            </a:r>
          </a:p>
          <a:p>
            <a:pPr lvl="1" algn="l" rtl="0"/>
            <a:r>
              <a:rPr lang="en-US" dirty="0"/>
              <a:t>Collaboration with Sheba MS Center </a:t>
            </a:r>
          </a:p>
          <a:p>
            <a:pPr lvl="1" algn="l" rtl="0"/>
            <a:r>
              <a:rPr lang="en-US" dirty="0"/>
              <a:t>Correlation between interferon 			      affected genes (as OAS2) and PAR-1			 related genes was found.</a:t>
            </a:r>
          </a:p>
          <a:p>
            <a:pPr lvl="1" algn="l" rtl="0"/>
            <a:endParaRPr lang="en-US" dirty="0"/>
          </a:p>
          <a:p>
            <a:pPr lvl="1" algn="l" rtl="0"/>
            <a:endParaRPr lang="en-US" dirty="0"/>
          </a:p>
          <a:p>
            <a:pPr algn="l" rtl="0"/>
            <a:endParaRPr lang="en-US" sz="200" dirty="0"/>
          </a:p>
          <a:p>
            <a:pPr algn="l" rtl="0"/>
            <a:r>
              <a:rPr lang="en-US" i="1" dirty="0"/>
              <a:t>in vitro </a:t>
            </a:r>
            <a:r>
              <a:rPr lang="en-US" dirty="0"/>
              <a:t>analysis of C6 culture</a:t>
            </a:r>
          </a:p>
          <a:p>
            <a:pPr lvl="1" algn="l" rtl="0"/>
            <a:r>
              <a:rPr lang="en-US" dirty="0" err="1"/>
              <a:t>Rebif</a:t>
            </a:r>
            <a:r>
              <a:rPr lang="en-US" dirty="0"/>
              <a:t> decreased the expression of PAR-1</a:t>
            </a:r>
          </a:p>
          <a:p>
            <a:pPr lvl="1" algn="l" rtl="0"/>
            <a:r>
              <a:rPr lang="en-US" dirty="0"/>
              <a:t>PAR-1 agonist up regulated the expression		 of the IFNAR1</a:t>
            </a:r>
          </a:p>
          <a:p>
            <a:pPr lvl="1" algn="l" rtl="0"/>
            <a:endParaRPr lang="en-US" dirty="0"/>
          </a:p>
        </p:txBody>
      </p:sp>
      <p:sp>
        <p:nvSpPr>
          <p:cNvPr id="3" name="Title 2"/>
          <p:cNvSpPr>
            <a:spLocks noGrp="1"/>
          </p:cNvSpPr>
          <p:nvPr>
            <p:ph type="title"/>
          </p:nvPr>
        </p:nvSpPr>
        <p:spPr>
          <a:xfrm>
            <a:off x="0" y="0"/>
            <a:ext cx="9144000" cy="764704"/>
          </a:xfrm>
        </p:spPr>
        <p:txBody>
          <a:bodyPr>
            <a:normAutofit fontScale="90000"/>
          </a:bodyPr>
          <a:lstStyle/>
          <a:p>
            <a:r>
              <a:rPr lang="en-GB" dirty="0">
                <a:effectLst>
                  <a:outerShdw blurRad="38100" dist="38100" dir="2700000" algn="tl">
                    <a:srgbClr val="000000">
                      <a:alpha val="43137"/>
                    </a:srgbClr>
                  </a:outerShdw>
                </a:effectLst>
              </a:rPr>
              <a:t>Motivation – </a:t>
            </a:r>
            <a:r>
              <a:rPr lang="en-US" dirty="0"/>
              <a:t>Previous work (MS&amp;PAR)</a:t>
            </a:r>
          </a:p>
        </p:txBody>
      </p:sp>
      <p:sp>
        <p:nvSpPr>
          <p:cNvPr id="5" name="Rectangle 4"/>
          <p:cNvSpPr/>
          <p:nvPr/>
        </p:nvSpPr>
        <p:spPr>
          <a:xfrm>
            <a:off x="6732240" y="4365684"/>
            <a:ext cx="670376" cy="184666"/>
          </a:xfrm>
          <a:prstGeom prst="rect">
            <a:avLst/>
          </a:prstGeom>
        </p:spPr>
        <p:txBody>
          <a:bodyPr wrap="none">
            <a:spAutoFit/>
          </a:bodyPr>
          <a:lstStyle/>
          <a:p>
            <a:r>
              <a:rPr lang="en-US" sz="600" dirty="0">
                <a:solidFill>
                  <a:schemeClr val="bg1"/>
                </a:solidFill>
              </a:rPr>
              <a:t>Basal IFNAR1</a:t>
            </a:r>
          </a:p>
        </p:txBody>
      </p:sp>
      <p:sp>
        <p:nvSpPr>
          <p:cNvPr id="7" name="Rectangle 6"/>
          <p:cNvSpPr/>
          <p:nvPr/>
        </p:nvSpPr>
        <p:spPr>
          <a:xfrm>
            <a:off x="7900186" y="4363905"/>
            <a:ext cx="1172116" cy="184666"/>
          </a:xfrm>
          <a:prstGeom prst="rect">
            <a:avLst/>
          </a:prstGeom>
        </p:spPr>
        <p:txBody>
          <a:bodyPr wrap="none">
            <a:spAutoFit/>
          </a:bodyPr>
          <a:lstStyle/>
          <a:p>
            <a:r>
              <a:rPr lang="en-US" sz="600" dirty="0">
                <a:solidFill>
                  <a:schemeClr val="bg1"/>
                </a:solidFill>
              </a:rPr>
              <a:t>Only secondary antibodies</a:t>
            </a:r>
          </a:p>
        </p:txBody>
      </p:sp>
    </p:spTree>
    <p:extLst>
      <p:ext uri="{BB962C8B-B14F-4D97-AF65-F5344CB8AC3E}">
        <p14:creationId xmlns:p14="http://schemas.microsoft.com/office/powerpoint/2010/main" val="40188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0688"/>
            <a:ext cx="9144000" cy="6237312"/>
          </a:xfrm>
        </p:spPr>
        <p:txBody>
          <a:bodyPr>
            <a:normAutofit/>
          </a:bodyPr>
          <a:lstStyle/>
          <a:p>
            <a:pPr algn="l" rtl="0"/>
            <a:r>
              <a:rPr lang="en-GB" dirty="0"/>
              <a:t>multifunctional</a:t>
            </a:r>
          </a:p>
          <a:p>
            <a:pPr lvl="1" algn="l" rtl="0"/>
            <a:r>
              <a:rPr lang="en-GB" dirty="0"/>
              <a:t>coagulation cascade</a:t>
            </a:r>
          </a:p>
          <a:p>
            <a:pPr lvl="1" algn="l" rtl="0"/>
            <a:r>
              <a:rPr lang="en-GB" dirty="0"/>
              <a:t>hormone-like activities</a:t>
            </a:r>
          </a:p>
          <a:p>
            <a:pPr lvl="2" algn="l" rtl="0"/>
            <a:r>
              <a:rPr lang="en-GB" b="1" dirty="0"/>
              <a:t>Protease activated receptor (</a:t>
            </a:r>
            <a:r>
              <a:rPr lang="en-US" b="1" dirty="0"/>
              <a:t>PAR)</a:t>
            </a:r>
          </a:p>
          <a:p>
            <a:pPr lvl="3" algn="l" rtl="0"/>
            <a:r>
              <a:rPr lang="en-GB" dirty="0"/>
              <a:t>Subfamily of G protein-coupled receptors</a:t>
            </a:r>
            <a:endParaRPr lang="en-US" dirty="0"/>
          </a:p>
          <a:p>
            <a:pPr lvl="3" algn="l" rtl="0"/>
            <a:r>
              <a:rPr lang="en-GB" dirty="0"/>
              <a:t>Activated by</a:t>
            </a:r>
          </a:p>
          <a:p>
            <a:pPr lvl="4" algn="l" rtl="0"/>
            <a:r>
              <a:rPr lang="en-GB" dirty="0"/>
              <a:t>Thrombin </a:t>
            </a:r>
          </a:p>
          <a:p>
            <a:pPr lvl="5" algn="l" rtl="0"/>
            <a:r>
              <a:rPr lang="en-GB" dirty="0"/>
              <a:t>cleaves </a:t>
            </a:r>
            <a:r>
              <a:rPr lang="en-US" dirty="0"/>
              <a:t>PAR at an extracellular domain</a:t>
            </a:r>
          </a:p>
          <a:p>
            <a:pPr lvl="5" algn="l" rtl="0"/>
            <a:r>
              <a:rPr lang="en-GB" dirty="0"/>
              <a:t>revealing tethered ligand</a:t>
            </a:r>
            <a:endParaRPr lang="en-US" dirty="0"/>
          </a:p>
          <a:p>
            <a:pPr lvl="4" algn="l" rtl="0"/>
            <a:r>
              <a:rPr lang="en-GB" dirty="0" err="1"/>
              <a:t>Trypsin</a:t>
            </a:r>
            <a:endParaRPr lang="he-IL" dirty="0"/>
          </a:p>
          <a:p>
            <a:pPr lvl="3" algn="l" rtl="0"/>
            <a:r>
              <a:rPr lang="en-GB" dirty="0"/>
              <a:t>4 known PARs (1-4)</a:t>
            </a:r>
          </a:p>
          <a:p>
            <a:pPr lvl="1" algn="l" rtl="0"/>
            <a:endParaRPr lang="en-GB" dirty="0"/>
          </a:p>
        </p:txBody>
      </p:sp>
      <p:sp>
        <p:nvSpPr>
          <p:cNvPr id="3" name="Title 2"/>
          <p:cNvSpPr>
            <a:spLocks noGrp="1"/>
          </p:cNvSpPr>
          <p:nvPr>
            <p:ph type="title"/>
          </p:nvPr>
        </p:nvSpPr>
        <p:spPr>
          <a:xfrm>
            <a:off x="0" y="0"/>
            <a:ext cx="9144000" cy="764704"/>
          </a:xfrm>
        </p:spPr>
        <p:txBody>
          <a:bodyPr>
            <a:normAutofit/>
          </a:bodyPr>
          <a:lstStyle/>
          <a:p>
            <a:pPr rtl="0"/>
            <a:r>
              <a:rPr lang="en-US" sz="4000" b="0" dirty="0">
                <a:solidFill>
                  <a:schemeClr val="bg1"/>
                </a:solidFill>
                <a:latin typeface="Arial" pitchFamily="34" charset="0"/>
                <a:cs typeface="Arial" pitchFamily="34" charset="0"/>
              </a:rPr>
              <a:t>Introduction:</a:t>
            </a:r>
            <a:r>
              <a:rPr lang="en-US" sz="4000" dirty="0">
                <a:solidFill>
                  <a:schemeClr val="bg1"/>
                </a:solidFill>
                <a:latin typeface="Arial" pitchFamily="34" charset="0"/>
                <a:cs typeface="Arial" pitchFamily="34" charset="0"/>
              </a:rPr>
              <a:t> </a:t>
            </a:r>
            <a:r>
              <a:rPr lang="en-GB" dirty="0">
                <a:solidFill>
                  <a:schemeClr val="bg1"/>
                </a:solidFill>
              </a:rPr>
              <a:t>Thrombin </a:t>
            </a:r>
            <a:r>
              <a:rPr lang="en-GB" dirty="0"/>
              <a:t>&amp; PAR</a:t>
            </a:r>
            <a:endParaRPr lang="he-IL" dirty="0"/>
          </a:p>
        </p:txBody>
      </p:sp>
      <p:pic>
        <p:nvPicPr>
          <p:cNvPr id="4" name="Picture 2" descr="C:\Users\zilir\Desktop\תל אביב 2013\שנה ג 2014 2015\פרוייקט חץ\מצגות\שלי\אינטרנט\407258ab_2.jpg"/>
          <p:cNvPicPr>
            <a:picLocks noChangeAspect="1" noChangeArrowheads="1"/>
          </p:cNvPicPr>
          <p:nvPr/>
        </p:nvPicPr>
        <p:blipFill>
          <a:blip r:embed="rId3" cstate="print"/>
          <a:srcRect/>
          <a:stretch>
            <a:fillRect/>
          </a:stretch>
        </p:blipFill>
        <p:spPr bwMode="auto">
          <a:xfrm>
            <a:off x="3923928" y="4293096"/>
            <a:ext cx="5220072" cy="2261051"/>
          </a:xfrm>
          <a:prstGeom prst="rect">
            <a:avLst/>
          </a:prstGeom>
          <a:noFill/>
        </p:spPr>
      </p:pic>
      <p:sp>
        <p:nvSpPr>
          <p:cNvPr id="5" name="Rectangle 4"/>
          <p:cNvSpPr/>
          <p:nvPr/>
        </p:nvSpPr>
        <p:spPr>
          <a:xfrm>
            <a:off x="3923928" y="6224245"/>
            <a:ext cx="5400600" cy="877163"/>
          </a:xfrm>
          <a:prstGeom prst="rect">
            <a:avLst/>
          </a:prstGeom>
        </p:spPr>
        <p:txBody>
          <a:bodyPr wrap="square">
            <a:spAutoFit/>
          </a:bodyPr>
          <a:lstStyle/>
          <a:p>
            <a:pPr algn="l" rtl="0"/>
            <a:r>
              <a:rPr lang="en-US" sz="1500" b="1" dirty="0"/>
              <a:t>Thrombin </a:t>
            </a:r>
            <a:r>
              <a:rPr lang="en-US" sz="1500" b="1" dirty="0" err="1"/>
              <a:t>signalling</a:t>
            </a:r>
            <a:r>
              <a:rPr lang="en-US" sz="1500" b="1" dirty="0"/>
              <a:t> and protease-activated receptors </a:t>
            </a:r>
          </a:p>
          <a:p>
            <a:pPr algn="l" rtl="0"/>
            <a:r>
              <a:rPr lang="en-GB" dirty="0"/>
              <a:t> Coughlin SR ,</a:t>
            </a:r>
            <a:r>
              <a:rPr lang="fr-FR" dirty="0"/>
              <a:t>Nature. 2000</a:t>
            </a:r>
          </a:p>
          <a:p>
            <a:endParaRPr lang="he-IL" dirty="0"/>
          </a:p>
        </p:txBody>
      </p:sp>
      <p:sp>
        <p:nvSpPr>
          <p:cNvPr id="7" name="Title 2"/>
          <p:cNvSpPr txBox="1">
            <a:spLocks/>
          </p:cNvSpPr>
          <p:nvPr/>
        </p:nvSpPr>
        <p:spPr>
          <a:xfrm>
            <a:off x="0" y="0"/>
            <a:ext cx="9144000" cy="76470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Introduction:</a:t>
            </a: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 </a:t>
            </a:r>
            <a:r>
              <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Thrombin</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a:spLocks noGrp="1"/>
          </p:cNvSpPr>
          <p:nvPr>
            <p:ph type="title"/>
          </p:nvPr>
        </p:nvSpPr>
        <p:spPr>
          <a:xfrm>
            <a:off x="0" y="-27384"/>
            <a:ext cx="9144000" cy="1143000"/>
          </a:xfrm>
        </p:spPr>
        <p:txBody>
          <a:bodyPr>
            <a:noAutofit/>
          </a:bodyPr>
          <a:lstStyle/>
          <a:p>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 of β-IFN </a:t>
            </a:r>
            <a:r>
              <a:rPr lang="he-IL" sz="3200" u="sng" dirty="0">
                <a:effectLst>
                  <a:outerShdw blurRad="38100" dist="38100" dir="2700000" algn="tl">
                    <a:srgbClr val="000000">
                      <a:alpha val="43137"/>
                    </a:srgbClr>
                  </a:outerShdw>
                </a:effectLst>
                <a:cs typeface="+mn-cs"/>
              </a:rPr>
              <a:t>&amp;</a:t>
            </a:r>
            <a:r>
              <a:rPr lang="en-US" sz="3200" u="sng" dirty="0">
                <a:effectLst>
                  <a:outerShdw blurRad="38100" dist="38100" dir="2700000" algn="tl">
                    <a:srgbClr val="000000">
                      <a:alpha val="43137"/>
                    </a:srgbClr>
                  </a:outerShdw>
                </a:effectLst>
                <a:cs typeface="+mn-cs"/>
              </a:rPr>
              <a:t> </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t>
            </a:r>
            <a:r>
              <a:rPr lang="he-IL" sz="3200" u="sng" dirty="0">
                <a:effectLst>
                  <a:outerShdw blurRad="38100" dist="38100" dir="2700000" algn="tl">
                    <a:srgbClr val="000000">
                      <a:alpha val="43137"/>
                    </a:srgbClr>
                  </a:outerShdw>
                </a:effectLst>
                <a:cs typeface="+mn-cs"/>
              </a:rPr>
              <a:t> </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agonist on expression</a:t>
            </a:r>
            <a:r>
              <a:rPr lang="en-US" sz="3200" u="sng" dirty="0">
                <a:effectLst>
                  <a:outerShdw blurRad="38100" dist="38100" dir="2700000" algn="tl">
                    <a:srgbClr val="000000">
                      <a:alpha val="43137"/>
                    </a:srgbClr>
                  </a:outerShdw>
                </a:effectLst>
                <a:cs typeface="+mn-cs"/>
              </a:rPr>
              <a:t> </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IFNAR1 by </a:t>
            </a:r>
            <a:r>
              <a:rPr lang="en-US" sz="3200" u="sng"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immunocytochemical</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&amp;FACS: </a:t>
            </a:r>
            <a:endParaRPr lang="he-IL" sz="3200" b="1" dirty="0">
              <a:solidFill>
                <a:schemeClr val="tx2"/>
              </a:solidFill>
              <a:effectLst>
                <a:outerShdw blurRad="38100" dist="38100" dir="2700000" algn="tl">
                  <a:srgbClr val="000000">
                    <a:alpha val="43137"/>
                  </a:srgbClr>
                </a:outerShdw>
              </a:effectLst>
              <a:cs typeface="+mn-cs"/>
            </a:endParaRPr>
          </a:p>
        </p:txBody>
      </p:sp>
      <p:sp>
        <p:nvSpPr>
          <p:cNvPr id="2" name="Content Placeholder 1"/>
          <p:cNvSpPr>
            <a:spLocks noGrp="1"/>
          </p:cNvSpPr>
          <p:nvPr>
            <p:ph idx="1"/>
          </p:nvPr>
        </p:nvSpPr>
        <p:spPr>
          <a:xfrm>
            <a:off x="0" y="1234966"/>
            <a:ext cx="9144000" cy="4772325"/>
          </a:xfrm>
        </p:spPr>
        <p:txBody>
          <a:bodyPr/>
          <a:lstStyle/>
          <a:p>
            <a:r>
              <a:rPr lang="en-US" dirty="0"/>
              <a:t>Similar results using T lymphocytes cell line</a:t>
            </a:r>
          </a:p>
          <a:p>
            <a:r>
              <a:rPr lang="en-US" dirty="0"/>
              <a:t>PAR-1 agonist up regulates the expression of the IFNAR1</a:t>
            </a:r>
          </a:p>
          <a:p>
            <a:pPr algn="l" rtl="0"/>
            <a:endParaRPr lang="en-US" dirty="0"/>
          </a:p>
        </p:txBody>
      </p:sp>
      <p:grpSp>
        <p:nvGrpSpPr>
          <p:cNvPr id="21" name="Group 20"/>
          <p:cNvGrpSpPr/>
          <p:nvPr/>
        </p:nvGrpSpPr>
        <p:grpSpPr>
          <a:xfrm>
            <a:off x="-108520" y="2377966"/>
            <a:ext cx="4212976" cy="4147378"/>
            <a:chOff x="446876" y="0"/>
            <a:chExt cx="6429380" cy="6670800"/>
          </a:xfrm>
        </p:grpSpPr>
        <p:pic>
          <p:nvPicPr>
            <p:cNvPr id="4" name="Picture 2"/>
            <p:cNvPicPr>
              <a:picLocks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1764000" y="46800"/>
              <a:ext cx="2520000" cy="2156322"/>
            </a:xfrm>
            <a:prstGeom prst="rect">
              <a:avLst/>
            </a:prstGeom>
            <a:noFill/>
            <a:ln w="9525">
              <a:noFill/>
              <a:miter lim="800000"/>
              <a:headEnd/>
              <a:tailEnd/>
            </a:ln>
            <a:effectLst/>
          </p:spPr>
        </p:pic>
        <p:pic>
          <p:nvPicPr>
            <p:cNvPr id="5" name="Picture 2" descr="C:\Users\zilir\Desktop\תל אביב 2013\שנה ג 2014 2015\פרוייקט חץ\ניסויים\תוצאות\6 JURKAT\jurkat\1\01 ניסוי jurkat\02 7_5_15\06 - 8\1b 40x 1_5s 4g.tif"/>
            <p:cNvPicPr>
              <a:picLocks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bwMode="auto">
            <a:xfrm>
              <a:off x="4355976" y="44864"/>
              <a:ext cx="2520000" cy="2160000"/>
            </a:xfrm>
            <a:prstGeom prst="rect">
              <a:avLst/>
            </a:prstGeom>
            <a:noFill/>
          </p:spPr>
        </p:pic>
        <p:sp>
          <p:nvSpPr>
            <p:cNvPr id="6" name="TextBox 5"/>
            <p:cNvSpPr txBox="1"/>
            <p:nvPr/>
          </p:nvSpPr>
          <p:spPr>
            <a:xfrm>
              <a:off x="446876" y="989201"/>
              <a:ext cx="1386814" cy="581885"/>
            </a:xfrm>
            <a:prstGeom prst="rect">
              <a:avLst/>
            </a:prstGeom>
            <a:noFill/>
          </p:spPr>
          <p:txBody>
            <a:bodyPr wrap="square" rtlCol="1">
              <a:spAutoFit/>
            </a:bodyPr>
            <a:lstStyle/>
            <a:p>
              <a:r>
                <a:rPr lang="en-US" sz="1400" dirty="0"/>
                <a:t>Control</a:t>
              </a:r>
              <a:endParaRPr lang="he-IL" sz="1400" dirty="0"/>
            </a:p>
          </p:txBody>
        </p:sp>
        <p:sp>
          <p:nvSpPr>
            <p:cNvPr id="7" name="TextBox 6"/>
            <p:cNvSpPr txBox="1"/>
            <p:nvPr/>
          </p:nvSpPr>
          <p:spPr>
            <a:xfrm>
              <a:off x="4355975" y="0"/>
              <a:ext cx="1480875" cy="1221957"/>
            </a:xfrm>
            <a:prstGeom prst="rect">
              <a:avLst/>
            </a:prstGeom>
            <a:noFill/>
          </p:spPr>
          <p:txBody>
            <a:bodyPr wrap="square" rtlCol="1">
              <a:spAutoFit/>
            </a:bodyPr>
            <a:lstStyle/>
            <a:p>
              <a:pPr algn="l" rtl="0"/>
              <a:r>
                <a:rPr lang="en-US" sz="1200" dirty="0">
                  <a:solidFill>
                    <a:srgbClr val="FF0000"/>
                  </a:solidFill>
                </a:rPr>
                <a:t>Only secondary antibodies</a:t>
              </a:r>
              <a:endParaRPr lang="he-IL" sz="1200" dirty="0">
                <a:solidFill>
                  <a:srgbClr val="FF0000"/>
                </a:solidFill>
              </a:endParaRPr>
            </a:p>
          </p:txBody>
        </p:sp>
        <p:sp>
          <p:nvSpPr>
            <p:cNvPr id="8" name="TextBox 7"/>
            <p:cNvSpPr txBox="1"/>
            <p:nvPr/>
          </p:nvSpPr>
          <p:spPr>
            <a:xfrm>
              <a:off x="792087" y="3106799"/>
              <a:ext cx="971599" cy="581885"/>
            </a:xfrm>
            <a:prstGeom prst="rect">
              <a:avLst/>
            </a:prstGeom>
            <a:noFill/>
          </p:spPr>
          <p:txBody>
            <a:bodyPr wrap="square" rtlCol="1">
              <a:spAutoFit/>
            </a:bodyPr>
            <a:lstStyle/>
            <a:p>
              <a:pPr algn="l" rtl="0"/>
              <a:r>
                <a:rPr lang="en-US" sz="1400" dirty="0" err="1"/>
                <a:t>Rebif</a:t>
              </a:r>
              <a:endParaRPr lang="he-IL" sz="1400" dirty="0"/>
            </a:p>
          </p:txBody>
        </p:sp>
        <p:pic>
          <p:nvPicPr>
            <p:cNvPr id="9" name="Picture 2" descr="C:\Users\zilir\Desktop\תל אביב 2013\שנה ג 2014 2015\פרוייקט חץ\ניסויים\תוצאות\6 JURKAT\jurkat\1\6_5_15\13\1 40x.tif"/>
            <p:cNvPicPr>
              <a:picLocks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bwMode="auto">
            <a:xfrm>
              <a:off x="1763688" y="2277112"/>
              <a:ext cx="2520000" cy="2160000"/>
            </a:xfrm>
            <a:prstGeom prst="rect">
              <a:avLst/>
            </a:prstGeom>
            <a:noFill/>
          </p:spPr>
        </p:pic>
        <p:pic>
          <p:nvPicPr>
            <p:cNvPr id="10" name="Picture 3" descr="C:\Users\zilir\Desktop\תל אביב 2013\שנה ג 2014 2015\פרוייקט חץ\ניסויים\תוצאות\6 JURKAT\jurkat\1\01 ניסוי jurkat\02 7_5_15\07 - 14\1b 40x 4g 1_5s.tif"/>
            <p:cNvPicPr>
              <a:picLocks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Lst>
            </a:blip>
            <a:srcRect/>
            <a:stretch>
              <a:fillRect/>
            </a:stretch>
          </p:blipFill>
          <p:spPr bwMode="auto">
            <a:xfrm>
              <a:off x="4355976" y="2277112"/>
              <a:ext cx="2520000" cy="2160000"/>
            </a:xfrm>
            <a:prstGeom prst="rect">
              <a:avLst/>
            </a:prstGeom>
            <a:noFill/>
          </p:spPr>
        </p:pic>
        <p:pic>
          <p:nvPicPr>
            <p:cNvPr id="11" name="Picture 2" descr="C:\Users\zilir\Desktop\תל אביב 2013\שנה ג 2014 2015\פרוייקט חץ\ניסויים\תוצאות\6 JURKAT\jurkat\1\01 ניסוי jurkat\02 7_5_15\04 - 18\4b 40x 4g 1_5s.tif"/>
            <p:cNvPicPr>
              <a:picLocks noChangeArrowheads="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Lst>
            </a:blip>
            <a:srcRect/>
            <a:stretch>
              <a:fillRect/>
            </a:stretch>
          </p:blipFill>
          <p:spPr bwMode="auto">
            <a:xfrm>
              <a:off x="1763688" y="4509360"/>
              <a:ext cx="2520000" cy="2160000"/>
            </a:xfrm>
            <a:prstGeom prst="rect">
              <a:avLst/>
            </a:prstGeom>
            <a:noFill/>
          </p:spPr>
        </p:pic>
        <p:pic>
          <p:nvPicPr>
            <p:cNvPr id="12" name="Picture 3" descr="C:\Users\zilir\Desktop\תל אביב 2013\שנה ג 2014 2015\פרוייקט חץ\ניסויים\תוצאות\6 JURKAT\jurkat\1\01 ניסוי jurkat\02 7_5_15\04 - 18\3b 40x 4g 1_5s.tif"/>
            <p:cNvPicPr>
              <a:picLocks noChangeArrowheads="1"/>
            </p:cNvPicPr>
            <p:nvPr/>
          </p:nvPicPr>
          <p:blipFill>
            <a:blip r:embed="rId12" cstate="print">
              <a:extLst>
                <a:ext uri="{BEBA8EAE-BF5A-486C-A8C5-ECC9F3942E4B}">
                  <a14:imgProps xmlns:a14="http://schemas.microsoft.com/office/drawing/2010/main">
                    <a14:imgLayer r:embed="rId13">
                      <a14:imgEffect>
                        <a14:brightnessContrast bright="40000" contrast="40000"/>
                      </a14:imgEffect>
                    </a14:imgLayer>
                  </a14:imgProps>
                </a:ext>
              </a:extLst>
            </a:blip>
            <a:srcRect/>
            <a:stretch>
              <a:fillRect/>
            </a:stretch>
          </p:blipFill>
          <p:spPr bwMode="auto">
            <a:xfrm>
              <a:off x="4355976" y="4510800"/>
              <a:ext cx="2520000" cy="2160000"/>
            </a:xfrm>
            <a:prstGeom prst="rect">
              <a:avLst/>
            </a:prstGeom>
            <a:noFill/>
          </p:spPr>
        </p:pic>
        <p:sp>
          <p:nvSpPr>
            <p:cNvPr id="13" name="TextBox 12"/>
            <p:cNvSpPr txBox="1"/>
            <p:nvPr/>
          </p:nvSpPr>
          <p:spPr>
            <a:xfrm>
              <a:off x="612488" y="5085184"/>
              <a:ext cx="1386816" cy="989203"/>
            </a:xfrm>
            <a:prstGeom prst="rect">
              <a:avLst/>
            </a:prstGeom>
            <a:noFill/>
          </p:spPr>
          <p:txBody>
            <a:bodyPr wrap="square" rtlCol="1">
              <a:spAutoFit/>
            </a:bodyPr>
            <a:lstStyle/>
            <a:p>
              <a:pPr algn="l" rtl="0"/>
              <a:r>
                <a:rPr lang="en-US" sz="1400" dirty="0"/>
                <a:t>PAR-1 Agonist</a:t>
              </a:r>
              <a:endParaRPr lang="he-IL" sz="1400" dirty="0"/>
            </a:p>
          </p:txBody>
        </p:sp>
        <p:sp>
          <p:nvSpPr>
            <p:cNvPr id="14" name="TextBox 13"/>
            <p:cNvSpPr txBox="1"/>
            <p:nvPr/>
          </p:nvSpPr>
          <p:spPr>
            <a:xfrm>
              <a:off x="1763688" y="0"/>
              <a:ext cx="1480875" cy="989203"/>
            </a:xfrm>
            <a:prstGeom prst="rect">
              <a:avLst/>
            </a:prstGeom>
            <a:noFill/>
          </p:spPr>
          <p:txBody>
            <a:bodyPr wrap="square" rtlCol="1">
              <a:spAutoFit/>
            </a:bodyPr>
            <a:lstStyle/>
            <a:p>
              <a:pPr algn="l" rtl="0"/>
              <a:r>
                <a:rPr lang="en-US" sz="1400" dirty="0">
                  <a:solidFill>
                    <a:srgbClr val="FF0000"/>
                  </a:solidFill>
                </a:rPr>
                <a:t>Basal  INFAR1</a:t>
              </a:r>
              <a:endParaRPr lang="he-IL" sz="1400" dirty="0">
                <a:solidFill>
                  <a:srgbClr val="FF0000"/>
                </a:solidFill>
              </a:endParaRPr>
            </a:p>
          </p:txBody>
        </p:sp>
        <p:sp>
          <p:nvSpPr>
            <p:cNvPr id="15" name="TextBox 14"/>
            <p:cNvSpPr txBox="1"/>
            <p:nvPr/>
          </p:nvSpPr>
          <p:spPr>
            <a:xfrm>
              <a:off x="3813783" y="0"/>
              <a:ext cx="470185" cy="581885"/>
            </a:xfrm>
            <a:prstGeom prst="rect">
              <a:avLst/>
            </a:prstGeom>
            <a:noFill/>
          </p:spPr>
          <p:txBody>
            <a:bodyPr wrap="none" rtlCol="1">
              <a:spAutoFit/>
            </a:bodyPr>
            <a:lstStyle/>
            <a:p>
              <a:r>
                <a:rPr lang="en-US" sz="1400" dirty="0">
                  <a:solidFill>
                    <a:schemeClr val="bg1"/>
                  </a:solidFill>
                </a:rPr>
                <a:t>A</a:t>
              </a:r>
              <a:endParaRPr lang="he-IL" sz="1400" dirty="0">
                <a:solidFill>
                  <a:schemeClr val="bg1"/>
                </a:solidFill>
              </a:endParaRPr>
            </a:p>
          </p:txBody>
        </p:sp>
        <p:sp>
          <p:nvSpPr>
            <p:cNvPr id="16" name="TextBox 15"/>
            <p:cNvSpPr txBox="1"/>
            <p:nvPr/>
          </p:nvSpPr>
          <p:spPr>
            <a:xfrm>
              <a:off x="6437873" y="0"/>
              <a:ext cx="438383" cy="581885"/>
            </a:xfrm>
            <a:prstGeom prst="rect">
              <a:avLst/>
            </a:prstGeom>
            <a:noFill/>
          </p:spPr>
          <p:txBody>
            <a:bodyPr wrap="none" rtlCol="1">
              <a:spAutoFit/>
            </a:bodyPr>
            <a:lstStyle/>
            <a:p>
              <a:r>
                <a:rPr lang="en-US" sz="1400" dirty="0">
                  <a:solidFill>
                    <a:schemeClr val="bg1"/>
                  </a:solidFill>
                </a:rPr>
                <a:t>B</a:t>
              </a:r>
              <a:endParaRPr lang="he-IL" sz="1400" dirty="0">
                <a:solidFill>
                  <a:schemeClr val="bg1"/>
                </a:solidFill>
              </a:endParaRPr>
            </a:p>
          </p:txBody>
        </p:sp>
        <p:sp>
          <p:nvSpPr>
            <p:cNvPr id="17" name="TextBox 16"/>
            <p:cNvSpPr txBox="1"/>
            <p:nvPr/>
          </p:nvSpPr>
          <p:spPr>
            <a:xfrm>
              <a:off x="3771460" y="2204865"/>
              <a:ext cx="470185" cy="581885"/>
            </a:xfrm>
            <a:prstGeom prst="rect">
              <a:avLst/>
            </a:prstGeom>
            <a:noFill/>
          </p:spPr>
          <p:txBody>
            <a:bodyPr wrap="none" rtlCol="1">
              <a:spAutoFit/>
            </a:bodyPr>
            <a:lstStyle/>
            <a:p>
              <a:r>
                <a:rPr lang="en-US" sz="1400" dirty="0">
                  <a:solidFill>
                    <a:schemeClr val="bg1"/>
                  </a:solidFill>
                </a:rPr>
                <a:t>C</a:t>
              </a:r>
              <a:endParaRPr lang="he-IL" sz="1400" dirty="0">
                <a:solidFill>
                  <a:schemeClr val="bg1"/>
                </a:solidFill>
              </a:endParaRPr>
            </a:p>
          </p:txBody>
        </p:sp>
        <p:sp>
          <p:nvSpPr>
            <p:cNvPr id="18" name="TextBox 17"/>
            <p:cNvSpPr txBox="1"/>
            <p:nvPr/>
          </p:nvSpPr>
          <p:spPr>
            <a:xfrm>
              <a:off x="6346622" y="2204865"/>
              <a:ext cx="487309" cy="581885"/>
            </a:xfrm>
            <a:prstGeom prst="rect">
              <a:avLst/>
            </a:prstGeom>
            <a:noFill/>
          </p:spPr>
          <p:txBody>
            <a:bodyPr wrap="none" rtlCol="1">
              <a:spAutoFit/>
            </a:bodyPr>
            <a:lstStyle/>
            <a:p>
              <a:r>
                <a:rPr lang="en-US" sz="1400" dirty="0">
                  <a:solidFill>
                    <a:schemeClr val="bg1"/>
                  </a:solidFill>
                </a:rPr>
                <a:t>D</a:t>
              </a:r>
              <a:endParaRPr lang="he-IL" sz="1400" dirty="0">
                <a:solidFill>
                  <a:schemeClr val="bg1"/>
                </a:solidFill>
              </a:endParaRPr>
            </a:p>
          </p:txBody>
        </p:sp>
        <p:sp>
          <p:nvSpPr>
            <p:cNvPr id="19" name="TextBox 18"/>
            <p:cNvSpPr txBox="1"/>
            <p:nvPr/>
          </p:nvSpPr>
          <p:spPr>
            <a:xfrm>
              <a:off x="3882608" y="4509121"/>
              <a:ext cx="431044" cy="581885"/>
            </a:xfrm>
            <a:prstGeom prst="rect">
              <a:avLst/>
            </a:prstGeom>
            <a:noFill/>
          </p:spPr>
          <p:txBody>
            <a:bodyPr wrap="none" rtlCol="1">
              <a:spAutoFit/>
            </a:bodyPr>
            <a:lstStyle/>
            <a:p>
              <a:r>
                <a:rPr lang="en-US" sz="1400" dirty="0">
                  <a:solidFill>
                    <a:schemeClr val="bg1"/>
                  </a:solidFill>
                </a:rPr>
                <a:t>E</a:t>
              </a:r>
              <a:endParaRPr lang="he-IL" sz="1400" dirty="0">
                <a:solidFill>
                  <a:schemeClr val="bg1"/>
                </a:solidFill>
              </a:endParaRPr>
            </a:p>
          </p:txBody>
        </p:sp>
        <p:sp>
          <p:nvSpPr>
            <p:cNvPr id="20" name="TextBox 19"/>
            <p:cNvSpPr txBox="1"/>
            <p:nvPr/>
          </p:nvSpPr>
          <p:spPr>
            <a:xfrm>
              <a:off x="6405335" y="4509121"/>
              <a:ext cx="428596" cy="581885"/>
            </a:xfrm>
            <a:prstGeom prst="rect">
              <a:avLst/>
            </a:prstGeom>
            <a:noFill/>
          </p:spPr>
          <p:txBody>
            <a:bodyPr wrap="none" rtlCol="1">
              <a:spAutoFit/>
            </a:bodyPr>
            <a:lstStyle/>
            <a:p>
              <a:r>
                <a:rPr lang="en-US" sz="1400" dirty="0">
                  <a:solidFill>
                    <a:schemeClr val="bg1"/>
                  </a:solidFill>
                </a:rPr>
                <a:t>F</a:t>
              </a:r>
              <a:endParaRPr lang="he-IL" sz="1400" dirty="0">
                <a:solidFill>
                  <a:schemeClr val="bg1"/>
                </a:solidFill>
              </a:endParaRPr>
            </a:p>
          </p:txBody>
        </p:sp>
      </p:grpSp>
      <p:sp>
        <p:nvSpPr>
          <p:cNvPr id="22" name="Rectangle 21"/>
          <p:cNvSpPr/>
          <p:nvPr/>
        </p:nvSpPr>
        <p:spPr>
          <a:xfrm>
            <a:off x="754345" y="6485274"/>
            <a:ext cx="3598128" cy="400110"/>
          </a:xfrm>
          <a:prstGeom prst="rect">
            <a:avLst/>
          </a:prstGeom>
        </p:spPr>
        <p:txBody>
          <a:bodyPr wrap="square">
            <a:spAutoFit/>
          </a:bodyPr>
          <a:lstStyle/>
          <a:p>
            <a:pPr algn="l" rtl="0"/>
            <a:r>
              <a:rPr lang="en-US" sz="1000" dirty="0">
                <a:latin typeface="Times New Roman" panose="02020603050405020304" pitchFamily="18" charset="0"/>
                <a:ea typeface="Times New Roman" panose="02020603050405020304" pitchFamily="18" charset="0"/>
              </a:rPr>
              <a:t>Figure 1: Staining for IFNAR1 in Human T cell leukemia (</a:t>
            </a:r>
            <a:r>
              <a:rPr lang="en-US" sz="1000" dirty="0" err="1">
                <a:latin typeface="Times New Roman" panose="02020603050405020304" pitchFamily="18" charset="0"/>
                <a:ea typeface="Times New Roman" panose="02020603050405020304" pitchFamily="18" charset="0"/>
              </a:rPr>
              <a:t>jurkat</a:t>
            </a:r>
            <a:r>
              <a:rPr lang="en-US" sz="1000" dirty="0">
                <a:latin typeface="Times New Roman" panose="02020603050405020304" pitchFamily="18" charset="0"/>
                <a:ea typeface="Times New Roman" panose="02020603050405020304" pitchFamily="18" charset="0"/>
              </a:rPr>
              <a:t>), effect of </a:t>
            </a:r>
            <a:r>
              <a:rPr lang="en-US" sz="1000" dirty="0" err="1">
                <a:latin typeface="Times New Roman" panose="02020603050405020304" pitchFamily="18" charset="0"/>
                <a:ea typeface="Times New Roman" panose="02020603050405020304" pitchFamily="18" charset="0"/>
              </a:rPr>
              <a:t>Rebif</a:t>
            </a:r>
            <a:r>
              <a:rPr lang="en-US" sz="1000" dirty="0">
                <a:latin typeface="Times New Roman" panose="02020603050405020304" pitchFamily="18" charset="0"/>
                <a:ea typeface="Times New Roman" panose="02020603050405020304" pitchFamily="18" charset="0"/>
              </a:rPr>
              <a:t> and </a:t>
            </a:r>
            <a:r>
              <a:rPr lang="en-US" sz="1000" dirty="0">
                <a:latin typeface="TimesNewRoman"/>
                <a:ea typeface="Times New Roman" panose="02020603050405020304" pitchFamily="18" charset="0"/>
                <a:cs typeface="TimesNewRoman"/>
              </a:rPr>
              <a:t>PAR-1 agonist</a:t>
            </a:r>
            <a:r>
              <a:rPr lang="en-US" sz="1000" dirty="0">
                <a:latin typeface="Times New Roman" panose="02020603050405020304" pitchFamily="18" charset="0"/>
                <a:ea typeface="Times New Roman" panose="02020603050405020304" pitchFamily="18" charset="0"/>
              </a:rPr>
              <a:t>.</a:t>
            </a:r>
            <a:endParaRPr lang="en-US" sz="1000" dirty="0"/>
          </a:p>
        </p:txBody>
      </p:sp>
      <p:graphicFrame>
        <p:nvGraphicFramePr>
          <p:cNvPr id="28" name="Chart 27"/>
          <p:cNvGraphicFramePr>
            <a:graphicFrameLocks/>
          </p:cNvGraphicFramePr>
          <p:nvPr>
            <p:extLst>
              <p:ext uri="{D42A27DB-BD31-4B8C-83A1-F6EECF244321}">
                <p14:modId xmlns:p14="http://schemas.microsoft.com/office/powerpoint/2010/main" val="2478921173"/>
              </p:ext>
            </p:extLst>
          </p:nvPr>
        </p:nvGraphicFramePr>
        <p:xfrm>
          <a:off x="4237612" y="2542551"/>
          <a:ext cx="4800600" cy="3895725"/>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956304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a:spLocks noGrp="1"/>
          </p:cNvSpPr>
          <p:nvPr>
            <p:ph type="title"/>
          </p:nvPr>
        </p:nvSpPr>
        <p:spPr>
          <a:xfrm>
            <a:off x="0" y="-27384"/>
            <a:ext cx="9144000" cy="1143000"/>
          </a:xfrm>
        </p:spPr>
        <p:txBody>
          <a:bodyPr>
            <a:normAutofit/>
          </a:bodyPr>
          <a:lstStyle/>
          <a:p>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 of β-IFN </a:t>
            </a:r>
            <a:r>
              <a:rPr lang="he-IL" sz="3200" u="sng" dirty="0">
                <a:effectLst>
                  <a:outerShdw blurRad="38100" dist="38100" dir="2700000" algn="tl">
                    <a:srgbClr val="000000">
                      <a:alpha val="43137"/>
                    </a:srgbClr>
                  </a:outerShdw>
                </a:effectLst>
              </a:rPr>
              <a:t>&amp;</a:t>
            </a:r>
            <a:r>
              <a:rPr lang="en-US" sz="3200" u="sng" dirty="0">
                <a:effectLst>
                  <a:outerShdw blurRad="38100" dist="38100" dir="2700000" algn="tl">
                    <a:srgbClr val="000000">
                      <a:alpha val="43137"/>
                    </a:srgbClr>
                  </a:outerShdw>
                </a:effectLst>
              </a:rPr>
              <a:t> </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t>
            </a:r>
            <a:r>
              <a:rPr lang="he-IL" sz="3200" u="sng" dirty="0">
                <a:effectLst>
                  <a:outerShdw blurRad="38100" dist="38100" dir="2700000" algn="tl">
                    <a:srgbClr val="000000">
                      <a:alpha val="43137"/>
                    </a:srgbClr>
                  </a:outerShdw>
                </a:effectLst>
              </a:rPr>
              <a:t> </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agonist on expression</a:t>
            </a:r>
            <a:r>
              <a:rPr lang="en-US" sz="3200" u="sng" dirty="0">
                <a:effectLst>
                  <a:outerShdw blurRad="38100" dist="38100" dir="2700000" algn="tl">
                    <a:srgbClr val="000000">
                      <a:alpha val="43137"/>
                    </a:srgbClr>
                  </a:outerShdw>
                </a:effectLst>
              </a:rPr>
              <a:t> </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PAR-1</a:t>
            </a:r>
            <a:r>
              <a:rPr lang="en-US" sz="3200" b="1" u="sng" dirty="0">
                <a:effectLst>
                  <a:outerShdw blurRad="38100" dist="38100" dir="2700000" algn="tl">
                    <a:srgbClr val="000000">
                      <a:alpha val="43137"/>
                    </a:srgbClr>
                  </a:outerShdw>
                </a:effectLst>
                <a:cs typeface="+mn-cs"/>
              </a:rPr>
              <a:t> </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by </a:t>
            </a:r>
            <a:r>
              <a:rPr lang="en-US" sz="3200" u="sng"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immunocytochemical</a:t>
            </a:r>
            <a:r>
              <a:rPr lang="en-US"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FACS</a:t>
            </a:r>
            <a:r>
              <a:rPr lang="en-US" sz="3200" b="1" dirty="0">
                <a:solidFill>
                  <a:schemeClr val="tx2"/>
                </a:solidFill>
                <a:effectLst>
                  <a:outerShdw blurRad="38100" dist="38100" dir="2700000" algn="tl">
                    <a:srgbClr val="000000">
                      <a:alpha val="43137"/>
                    </a:srgbClr>
                  </a:outerShdw>
                </a:effectLst>
                <a:latin typeface="Arial" pitchFamily="34" charset="0"/>
                <a:cs typeface="+mn-cs"/>
              </a:rPr>
              <a:t>:</a:t>
            </a:r>
            <a:endParaRPr lang="he-IL" sz="3200" b="1" dirty="0">
              <a:solidFill>
                <a:schemeClr val="tx2"/>
              </a:solidFill>
              <a:effectLst>
                <a:outerShdw blurRad="38100" dist="38100" dir="2700000" algn="tl">
                  <a:srgbClr val="000000">
                    <a:alpha val="43137"/>
                  </a:srgbClr>
                </a:outerShdw>
              </a:effectLst>
              <a:cs typeface="+mn-cs"/>
            </a:endParaRPr>
          </a:p>
        </p:txBody>
      </p:sp>
      <p:sp>
        <p:nvSpPr>
          <p:cNvPr id="2" name="Content Placeholder 1"/>
          <p:cNvSpPr>
            <a:spLocks noGrp="1"/>
          </p:cNvSpPr>
          <p:nvPr>
            <p:ph idx="1"/>
          </p:nvPr>
        </p:nvSpPr>
        <p:spPr>
          <a:xfrm>
            <a:off x="0" y="1340768"/>
            <a:ext cx="9144000" cy="4666523"/>
          </a:xfrm>
        </p:spPr>
        <p:txBody>
          <a:bodyPr/>
          <a:lstStyle/>
          <a:p>
            <a:r>
              <a:rPr lang="en-US" dirty="0"/>
              <a:t>β-IFN receptor activation by </a:t>
            </a:r>
            <a:r>
              <a:rPr lang="en-US" dirty="0" err="1"/>
              <a:t>Rebif</a:t>
            </a:r>
            <a:r>
              <a:rPr lang="en-US" dirty="0"/>
              <a:t> down regulates the expression of PAR-1</a:t>
            </a:r>
          </a:p>
        </p:txBody>
      </p:sp>
      <p:sp>
        <p:nvSpPr>
          <p:cNvPr id="22" name="Rectangle 21"/>
          <p:cNvSpPr/>
          <p:nvPr/>
        </p:nvSpPr>
        <p:spPr>
          <a:xfrm>
            <a:off x="592627" y="6485274"/>
            <a:ext cx="3589564" cy="400110"/>
          </a:xfrm>
          <a:prstGeom prst="rect">
            <a:avLst/>
          </a:prstGeom>
        </p:spPr>
        <p:txBody>
          <a:bodyPr wrap="square">
            <a:spAutoFit/>
          </a:bodyPr>
          <a:lstStyle/>
          <a:p>
            <a:pPr algn="l" rtl="0"/>
            <a:r>
              <a:rPr lang="en-US" sz="1000" dirty="0"/>
              <a:t>Figure 3: PAR-1 expression in the presence of β-interferon 1a (</a:t>
            </a:r>
            <a:r>
              <a:rPr lang="en-US" sz="1000" dirty="0" err="1"/>
              <a:t>Rebif</a:t>
            </a:r>
            <a:r>
              <a:rPr lang="en-US" sz="1000" dirty="0"/>
              <a:t>) or PAR-1 agonist.</a:t>
            </a:r>
          </a:p>
        </p:txBody>
      </p:sp>
      <p:grpSp>
        <p:nvGrpSpPr>
          <p:cNvPr id="3" name="Group 2"/>
          <p:cNvGrpSpPr/>
          <p:nvPr/>
        </p:nvGrpSpPr>
        <p:grpSpPr>
          <a:xfrm>
            <a:off x="-358035" y="1988841"/>
            <a:ext cx="4569995" cy="4461064"/>
            <a:chOff x="-383431" y="214584"/>
            <a:chExt cx="6497283" cy="6670800"/>
          </a:xfrm>
        </p:grpSpPr>
        <p:pic>
          <p:nvPicPr>
            <p:cNvPr id="23" name="Picture 22" descr="C:\Users\zilir\Desktop\תל אביב 2013\שנה ג 2014 2015\פרוייקט חץ\ניסויים\תוצאות\6 JURKAT\jurkat\1\6_5_15\5\4 change mode 40x.tif"/>
            <p:cNvPicPr>
              <a:picLocks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972000" y="261384"/>
              <a:ext cx="2520000" cy="2160000"/>
            </a:xfrm>
            <a:prstGeom prst="rect">
              <a:avLst/>
            </a:prstGeom>
            <a:noFill/>
          </p:spPr>
        </p:pic>
        <p:pic>
          <p:nvPicPr>
            <p:cNvPr id="24" name="Picture 2" descr="C:\Users\zilir\Desktop\תל אביב 2013\שנה ג 2014 2015\פרוייקט חץ\ניסויים\תוצאות\6 JURKAT\jurkat\1\01 ניסוי jurkat\02 7_5_15\06 - 8\1b 40x 1_5s 4g.tif"/>
            <p:cNvPicPr>
              <a:picLocks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bwMode="auto">
            <a:xfrm>
              <a:off x="3563888" y="261384"/>
              <a:ext cx="2520000" cy="2160000"/>
            </a:xfrm>
            <a:prstGeom prst="rect">
              <a:avLst/>
            </a:prstGeom>
            <a:noFill/>
          </p:spPr>
        </p:pic>
        <p:sp>
          <p:nvSpPr>
            <p:cNvPr id="25" name="TextBox 24"/>
            <p:cNvSpPr txBox="1"/>
            <p:nvPr/>
          </p:nvSpPr>
          <p:spPr>
            <a:xfrm>
              <a:off x="-383431" y="1267319"/>
              <a:ext cx="1480875" cy="548818"/>
            </a:xfrm>
            <a:prstGeom prst="rect">
              <a:avLst/>
            </a:prstGeom>
            <a:noFill/>
          </p:spPr>
          <p:txBody>
            <a:bodyPr wrap="square" rtlCol="1">
              <a:spAutoFit/>
            </a:bodyPr>
            <a:lstStyle/>
            <a:p>
              <a:r>
                <a:rPr lang="en-US" sz="1400" dirty="0"/>
                <a:t>Control</a:t>
              </a:r>
              <a:endParaRPr lang="he-IL" sz="1400" dirty="0"/>
            </a:p>
          </p:txBody>
        </p:sp>
        <p:sp>
          <p:nvSpPr>
            <p:cNvPr id="27" name="TextBox 26"/>
            <p:cNvSpPr txBox="1"/>
            <p:nvPr/>
          </p:nvSpPr>
          <p:spPr>
            <a:xfrm>
              <a:off x="3563889" y="214584"/>
              <a:ext cx="1480875" cy="1152516"/>
            </a:xfrm>
            <a:prstGeom prst="rect">
              <a:avLst/>
            </a:prstGeom>
            <a:noFill/>
          </p:spPr>
          <p:txBody>
            <a:bodyPr wrap="square" rtlCol="1">
              <a:spAutoFit/>
            </a:bodyPr>
            <a:lstStyle/>
            <a:p>
              <a:pPr algn="l" rtl="0"/>
              <a:r>
                <a:rPr lang="en-US" sz="1200" dirty="0">
                  <a:solidFill>
                    <a:srgbClr val="FF0000"/>
                  </a:solidFill>
                </a:rPr>
                <a:t>Only secondary antibodies</a:t>
              </a:r>
              <a:endParaRPr lang="he-IL" sz="1200" dirty="0">
                <a:solidFill>
                  <a:srgbClr val="FF0000"/>
                </a:solidFill>
              </a:endParaRPr>
            </a:p>
          </p:txBody>
        </p:sp>
        <p:sp>
          <p:nvSpPr>
            <p:cNvPr id="28" name="TextBox 27"/>
            <p:cNvSpPr txBox="1"/>
            <p:nvPr/>
          </p:nvSpPr>
          <p:spPr>
            <a:xfrm>
              <a:off x="176062" y="3283544"/>
              <a:ext cx="792088" cy="548818"/>
            </a:xfrm>
            <a:prstGeom prst="rect">
              <a:avLst/>
            </a:prstGeom>
            <a:noFill/>
          </p:spPr>
          <p:txBody>
            <a:bodyPr wrap="square" rtlCol="1">
              <a:spAutoFit/>
            </a:bodyPr>
            <a:lstStyle/>
            <a:p>
              <a:pPr algn="l" rtl="0"/>
              <a:r>
                <a:rPr lang="en-US" sz="1400" dirty="0" err="1"/>
                <a:t>Rebif</a:t>
              </a:r>
              <a:endParaRPr lang="he-IL" sz="1400" dirty="0"/>
            </a:p>
          </p:txBody>
        </p:sp>
        <p:sp>
          <p:nvSpPr>
            <p:cNvPr id="29" name="TextBox 28"/>
            <p:cNvSpPr txBox="1"/>
            <p:nvPr/>
          </p:nvSpPr>
          <p:spPr>
            <a:xfrm>
              <a:off x="-1" y="5299767"/>
              <a:ext cx="1097445" cy="932988"/>
            </a:xfrm>
            <a:prstGeom prst="rect">
              <a:avLst/>
            </a:prstGeom>
            <a:noFill/>
          </p:spPr>
          <p:txBody>
            <a:bodyPr wrap="square" rtlCol="1">
              <a:spAutoFit/>
            </a:bodyPr>
            <a:lstStyle/>
            <a:p>
              <a:pPr algn="l" rtl="0"/>
              <a:r>
                <a:rPr lang="en-US" sz="1400" dirty="0"/>
                <a:t>PAR-1 Agonist</a:t>
              </a:r>
              <a:endParaRPr lang="he-IL" sz="1400" dirty="0"/>
            </a:p>
          </p:txBody>
        </p:sp>
        <p:sp>
          <p:nvSpPr>
            <p:cNvPr id="30" name="TextBox 29"/>
            <p:cNvSpPr txBox="1"/>
            <p:nvPr/>
          </p:nvSpPr>
          <p:spPr>
            <a:xfrm>
              <a:off x="971600" y="214584"/>
              <a:ext cx="1480875" cy="548818"/>
            </a:xfrm>
            <a:prstGeom prst="rect">
              <a:avLst/>
            </a:prstGeom>
            <a:noFill/>
          </p:spPr>
          <p:txBody>
            <a:bodyPr wrap="square" rtlCol="1">
              <a:spAutoFit/>
            </a:bodyPr>
            <a:lstStyle/>
            <a:p>
              <a:pPr algn="l" rtl="0"/>
              <a:r>
                <a:rPr lang="en-US" sz="1400" dirty="0">
                  <a:solidFill>
                    <a:srgbClr val="FF0000"/>
                  </a:solidFill>
                </a:rPr>
                <a:t>Basal PAR-1</a:t>
              </a:r>
              <a:endParaRPr lang="he-IL" sz="1400" dirty="0">
                <a:solidFill>
                  <a:srgbClr val="FF0000"/>
                </a:solidFill>
              </a:endParaRPr>
            </a:p>
          </p:txBody>
        </p:sp>
        <p:pic>
          <p:nvPicPr>
            <p:cNvPr id="31" name="Picture 2" descr="C:\Users\zilir\Desktop\תל אביב 2013\שנה ג 2014 2015\פרוייקט חץ\ניסויים\תוצאות\6 JURKAT\jurkat\1\6_5_15\9\11 40x.tif"/>
            <p:cNvPicPr>
              <a:picLocks noChangeArrowheads="1"/>
            </p:cNvPicPr>
            <p:nvPr/>
          </p:nvPicPr>
          <p:blipFill>
            <a:blip r:embed="rId7" cstate="print"/>
            <a:srcRect/>
            <a:stretch>
              <a:fillRect/>
            </a:stretch>
          </p:blipFill>
          <p:spPr bwMode="auto">
            <a:xfrm>
              <a:off x="972000" y="2493384"/>
              <a:ext cx="2520000" cy="2160000"/>
            </a:xfrm>
            <a:prstGeom prst="rect">
              <a:avLst/>
            </a:prstGeom>
            <a:noFill/>
          </p:spPr>
        </p:pic>
        <p:pic>
          <p:nvPicPr>
            <p:cNvPr id="32" name="Picture 3" descr="C:\Users\zilir\Desktop\תל אביב 2013\שנה ג 2014 2015\פרוייקט חץ\ניסויים\תוצאות\6 JURKAT\jurkat\1\01 ניסוי jurkat\02 7_5_15\08 - 10\1b 40x 4g 1_5s.tif"/>
            <p:cNvPicPr>
              <a:picLocks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Lst>
            </a:blip>
            <a:srcRect/>
            <a:stretch>
              <a:fillRect/>
            </a:stretch>
          </p:blipFill>
          <p:spPr bwMode="auto">
            <a:xfrm>
              <a:off x="3564000" y="2493384"/>
              <a:ext cx="2520000" cy="2160000"/>
            </a:xfrm>
            <a:prstGeom prst="rect">
              <a:avLst/>
            </a:prstGeom>
            <a:noFill/>
          </p:spPr>
        </p:pic>
        <p:pic>
          <p:nvPicPr>
            <p:cNvPr id="33" name="Picture 3" descr="C:\Users\zilir\Desktop\תל אביב 2013\שנה ג 2014 2015\פרוייקט חץ\ניסויים\תוצאות\6 JURKAT\jurkat\1\6_5_15\22\3 40x.tif"/>
            <p:cNvPicPr>
              <a:picLocks noChangeArrowheads="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Lst>
            </a:blip>
            <a:srcRect/>
            <a:stretch>
              <a:fillRect/>
            </a:stretch>
          </p:blipFill>
          <p:spPr bwMode="auto">
            <a:xfrm>
              <a:off x="972000" y="4725384"/>
              <a:ext cx="2520000" cy="2160000"/>
            </a:xfrm>
            <a:prstGeom prst="rect">
              <a:avLst/>
            </a:prstGeom>
            <a:noFill/>
          </p:spPr>
        </p:pic>
        <p:pic>
          <p:nvPicPr>
            <p:cNvPr id="34" name="Picture 4" descr="C:\Users\zilir\Desktop\תל אביב 2013\שנה ג 2014 2015\פרוייקט חץ\ניסויים\תוצאות\6 JURKAT\jurkat\1\6_5_15\22\6 40x.tif"/>
            <p:cNvPicPr>
              <a:picLocks noChangeArrowheads="1"/>
            </p:cNvPicPr>
            <p:nvPr/>
          </p:nvPicPr>
          <p:blipFill>
            <a:blip r:embed="rId12" cstate="print">
              <a:extLst>
                <a:ext uri="{BEBA8EAE-BF5A-486C-A8C5-ECC9F3942E4B}">
                  <a14:imgProps xmlns:a14="http://schemas.microsoft.com/office/drawing/2010/main">
                    <a14:imgLayer r:embed="rId13">
                      <a14:imgEffect>
                        <a14:brightnessContrast bright="40000" contrast="40000"/>
                      </a14:imgEffect>
                    </a14:imgLayer>
                  </a14:imgProps>
                </a:ext>
              </a:extLst>
            </a:blip>
            <a:srcRect/>
            <a:stretch>
              <a:fillRect/>
            </a:stretch>
          </p:blipFill>
          <p:spPr bwMode="auto">
            <a:xfrm>
              <a:off x="3564000" y="4725384"/>
              <a:ext cx="2520000" cy="2160000"/>
            </a:xfrm>
            <a:prstGeom prst="rect">
              <a:avLst/>
            </a:prstGeom>
            <a:noFill/>
          </p:spPr>
        </p:pic>
        <p:pic>
          <p:nvPicPr>
            <p:cNvPr id="35" name="Picture 2" descr="C:\Users\zilir\Desktop\תל אביב 2013\שנה ג 2014 2015\פרוייקט חץ\ניסויים\תוצאות\6 JURKAT\jurkat\1\01 ניסוי jurkat\02 7_5_15\02 - 23\3b 40x 1_5s 4g.tif"/>
            <p:cNvPicPr>
              <a:picLocks noChangeArrowheads="1"/>
            </p:cNvPicPr>
            <p:nvPr/>
          </p:nvPicPr>
          <p:blipFill>
            <a:blip r:embed="rId14" cstate="print">
              <a:extLst>
                <a:ext uri="{BEBA8EAE-BF5A-486C-A8C5-ECC9F3942E4B}">
                  <a14:imgProps xmlns:a14="http://schemas.microsoft.com/office/drawing/2010/main">
                    <a14:imgLayer r:embed="rId15">
                      <a14:imgEffect>
                        <a14:brightnessContrast bright="40000" contrast="40000"/>
                      </a14:imgEffect>
                    </a14:imgLayer>
                  </a14:imgProps>
                </a:ext>
              </a:extLst>
            </a:blip>
            <a:srcRect/>
            <a:stretch>
              <a:fillRect/>
            </a:stretch>
          </p:blipFill>
          <p:spPr bwMode="auto">
            <a:xfrm>
              <a:off x="972000" y="2493384"/>
              <a:ext cx="2520000" cy="2160000"/>
            </a:xfrm>
            <a:prstGeom prst="rect">
              <a:avLst/>
            </a:prstGeom>
            <a:noFill/>
          </p:spPr>
        </p:pic>
        <p:sp>
          <p:nvSpPr>
            <p:cNvPr id="36" name="TextBox 35"/>
            <p:cNvSpPr txBox="1"/>
            <p:nvPr/>
          </p:nvSpPr>
          <p:spPr>
            <a:xfrm>
              <a:off x="3110881" y="214584"/>
              <a:ext cx="410683" cy="548818"/>
            </a:xfrm>
            <a:prstGeom prst="rect">
              <a:avLst/>
            </a:prstGeom>
            <a:noFill/>
          </p:spPr>
          <p:txBody>
            <a:bodyPr wrap="none" rtlCol="1">
              <a:spAutoFit/>
            </a:bodyPr>
            <a:lstStyle/>
            <a:p>
              <a:r>
                <a:rPr lang="en-US" sz="1400" dirty="0">
                  <a:solidFill>
                    <a:schemeClr val="bg1"/>
                  </a:solidFill>
                </a:rPr>
                <a:t>A</a:t>
              </a:r>
              <a:endParaRPr lang="he-IL" sz="1400" dirty="0">
                <a:solidFill>
                  <a:schemeClr val="bg1"/>
                </a:solidFill>
              </a:endParaRPr>
            </a:p>
          </p:txBody>
        </p:sp>
        <p:sp>
          <p:nvSpPr>
            <p:cNvPr id="37" name="TextBox 36"/>
            <p:cNvSpPr txBox="1"/>
            <p:nvPr/>
          </p:nvSpPr>
          <p:spPr>
            <a:xfrm>
              <a:off x="5712285" y="214584"/>
              <a:ext cx="401567" cy="548818"/>
            </a:xfrm>
            <a:prstGeom prst="rect">
              <a:avLst/>
            </a:prstGeom>
            <a:noFill/>
          </p:spPr>
          <p:txBody>
            <a:bodyPr wrap="none" rtlCol="1">
              <a:spAutoFit/>
            </a:bodyPr>
            <a:lstStyle/>
            <a:p>
              <a:r>
                <a:rPr lang="en-US" sz="1400" dirty="0">
                  <a:solidFill>
                    <a:schemeClr val="bg1"/>
                  </a:solidFill>
                </a:rPr>
                <a:t>B</a:t>
              </a:r>
              <a:endParaRPr lang="he-IL" sz="1400" dirty="0">
                <a:solidFill>
                  <a:schemeClr val="bg1"/>
                </a:solidFill>
              </a:endParaRPr>
            </a:p>
          </p:txBody>
        </p:sp>
        <p:sp>
          <p:nvSpPr>
            <p:cNvPr id="38" name="TextBox 37"/>
            <p:cNvSpPr txBox="1"/>
            <p:nvPr/>
          </p:nvSpPr>
          <p:spPr>
            <a:xfrm>
              <a:off x="3079953" y="2419448"/>
              <a:ext cx="399288" cy="548818"/>
            </a:xfrm>
            <a:prstGeom prst="rect">
              <a:avLst/>
            </a:prstGeom>
            <a:noFill/>
          </p:spPr>
          <p:txBody>
            <a:bodyPr wrap="none" rtlCol="1">
              <a:spAutoFit/>
            </a:bodyPr>
            <a:lstStyle/>
            <a:p>
              <a:r>
                <a:rPr lang="en-US" sz="1400" dirty="0">
                  <a:solidFill>
                    <a:schemeClr val="bg1"/>
                  </a:solidFill>
                </a:rPr>
                <a:t>C</a:t>
              </a:r>
              <a:endParaRPr lang="he-IL" sz="1400" dirty="0">
                <a:solidFill>
                  <a:schemeClr val="bg1"/>
                </a:solidFill>
              </a:endParaRPr>
            </a:p>
          </p:txBody>
        </p:sp>
        <p:sp>
          <p:nvSpPr>
            <p:cNvPr id="39" name="TextBox 38"/>
            <p:cNvSpPr txBox="1"/>
            <p:nvPr/>
          </p:nvSpPr>
          <p:spPr>
            <a:xfrm>
              <a:off x="5651730" y="2419448"/>
              <a:ext cx="419799" cy="548818"/>
            </a:xfrm>
            <a:prstGeom prst="rect">
              <a:avLst/>
            </a:prstGeom>
            <a:noFill/>
          </p:spPr>
          <p:txBody>
            <a:bodyPr wrap="none" rtlCol="1">
              <a:spAutoFit/>
            </a:bodyPr>
            <a:lstStyle/>
            <a:p>
              <a:r>
                <a:rPr lang="en-US" sz="1400" dirty="0">
                  <a:solidFill>
                    <a:schemeClr val="bg1"/>
                  </a:solidFill>
                </a:rPr>
                <a:t>D</a:t>
              </a:r>
              <a:endParaRPr lang="he-IL" sz="1400" dirty="0">
                <a:solidFill>
                  <a:schemeClr val="bg1"/>
                </a:solidFill>
              </a:endParaRPr>
            </a:p>
          </p:txBody>
        </p:sp>
        <p:sp>
          <p:nvSpPr>
            <p:cNvPr id="40" name="TextBox 39"/>
            <p:cNvSpPr txBox="1"/>
            <p:nvPr/>
          </p:nvSpPr>
          <p:spPr>
            <a:xfrm>
              <a:off x="3163355" y="4723704"/>
              <a:ext cx="387893" cy="548818"/>
            </a:xfrm>
            <a:prstGeom prst="rect">
              <a:avLst/>
            </a:prstGeom>
            <a:noFill/>
          </p:spPr>
          <p:txBody>
            <a:bodyPr wrap="none" rtlCol="1">
              <a:spAutoFit/>
            </a:bodyPr>
            <a:lstStyle/>
            <a:p>
              <a:r>
                <a:rPr lang="en-US" sz="1400" dirty="0">
                  <a:solidFill>
                    <a:schemeClr val="bg1"/>
                  </a:solidFill>
                </a:rPr>
                <a:t>E</a:t>
              </a:r>
              <a:endParaRPr lang="he-IL" sz="1400" dirty="0">
                <a:solidFill>
                  <a:schemeClr val="bg1"/>
                </a:solidFill>
              </a:endParaRPr>
            </a:p>
          </p:txBody>
        </p:sp>
        <p:sp>
          <p:nvSpPr>
            <p:cNvPr id="41" name="TextBox 40"/>
            <p:cNvSpPr txBox="1"/>
            <p:nvPr/>
          </p:nvSpPr>
          <p:spPr>
            <a:xfrm>
              <a:off x="5692752" y="4723704"/>
              <a:ext cx="378776" cy="548818"/>
            </a:xfrm>
            <a:prstGeom prst="rect">
              <a:avLst/>
            </a:prstGeom>
            <a:noFill/>
          </p:spPr>
          <p:txBody>
            <a:bodyPr wrap="none" rtlCol="1">
              <a:spAutoFit/>
            </a:bodyPr>
            <a:lstStyle/>
            <a:p>
              <a:r>
                <a:rPr lang="en-US" sz="1400" dirty="0">
                  <a:solidFill>
                    <a:schemeClr val="bg1"/>
                  </a:solidFill>
                </a:rPr>
                <a:t>F</a:t>
              </a:r>
              <a:endParaRPr lang="he-IL" sz="1400" dirty="0">
                <a:solidFill>
                  <a:schemeClr val="bg1"/>
                </a:solidFill>
              </a:endParaRPr>
            </a:p>
          </p:txBody>
        </p:sp>
      </p:grpSp>
      <p:graphicFrame>
        <p:nvGraphicFramePr>
          <p:cNvPr id="42" name="Chart 41"/>
          <p:cNvGraphicFramePr>
            <a:graphicFrameLocks/>
          </p:cNvGraphicFramePr>
          <p:nvPr>
            <p:extLst>
              <p:ext uri="{D42A27DB-BD31-4B8C-83A1-F6EECF244321}">
                <p14:modId xmlns:p14="http://schemas.microsoft.com/office/powerpoint/2010/main" val="3394824976"/>
              </p:ext>
            </p:extLst>
          </p:nvPr>
        </p:nvGraphicFramePr>
        <p:xfrm>
          <a:off x="4404057" y="2272077"/>
          <a:ext cx="4724400" cy="3905250"/>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357908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6093296"/>
          </a:xfrm>
        </p:spPr>
        <p:txBody>
          <a:bodyPr>
            <a:normAutofit/>
          </a:bodyPr>
          <a:lstStyle/>
          <a:p>
            <a:pPr algn="l" rtl="0"/>
            <a:r>
              <a:rPr lang="en-US" sz="2600" dirty="0"/>
              <a:t>The effects of warfarin and ethanol on brain tumor cells were assessed.</a:t>
            </a:r>
          </a:p>
          <a:p>
            <a:pPr lvl="1" algn="l" rtl="0"/>
            <a:r>
              <a:rPr lang="en-US" sz="2200" dirty="0"/>
              <a:t>PAR-1 pathway modulation by warfarin </a:t>
            </a:r>
            <a:r>
              <a:rPr lang="en-GB" sz="2200" dirty="0"/>
              <a:t>in vitro</a:t>
            </a:r>
            <a:r>
              <a:rPr lang="en-US" sz="2200" dirty="0"/>
              <a:t> inhibits glioma-cells proliferation, causes glioma cell death, and also inhibits thrombin activity at high doses (10</a:t>
            </a:r>
            <a:r>
              <a:rPr lang="en-US" sz="2200" baseline="30000" dirty="0"/>
              <a:t>-3</a:t>
            </a:r>
            <a:r>
              <a:rPr lang="en-US" sz="2200" dirty="0"/>
              <a:t> to</a:t>
            </a:r>
            <a:r>
              <a:rPr lang="en-GB" sz="2200" i="1" dirty="0"/>
              <a:t>10</a:t>
            </a:r>
            <a:r>
              <a:rPr lang="en-GB" sz="2200" i="1" baseline="30000" dirty="0"/>
              <a:t>-1</a:t>
            </a:r>
            <a:r>
              <a:rPr lang="en-GB" sz="2200" i="1" dirty="0"/>
              <a:t> M) </a:t>
            </a:r>
            <a:r>
              <a:rPr lang="en-US" sz="2200" i="1" dirty="0"/>
              <a:t>but not </a:t>
            </a:r>
            <a:r>
              <a:rPr lang="en-US" sz="2200" dirty="0"/>
              <a:t>at low doses (10</a:t>
            </a:r>
            <a:r>
              <a:rPr lang="en-US" sz="2200" baseline="30000" dirty="0"/>
              <a:t>-4</a:t>
            </a:r>
            <a:r>
              <a:rPr lang="en-US" sz="2200" dirty="0"/>
              <a:t> to 10</a:t>
            </a:r>
            <a:r>
              <a:rPr lang="en-US" sz="2200" baseline="30000" dirty="0"/>
              <a:t>-6</a:t>
            </a:r>
            <a:r>
              <a:rPr lang="en-US" sz="2200" dirty="0"/>
              <a:t> </a:t>
            </a:r>
            <a:r>
              <a:rPr lang="en-US" sz="2200" i="1" dirty="0"/>
              <a:t>M).</a:t>
            </a:r>
          </a:p>
          <a:p>
            <a:pPr lvl="1" algn="l" rtl="0"/>
            <a:r>
              <a:rPr lang="en-US" sz="2200" dirty="0"/>
              <a:t>Ethanol, even at high doses, has almost no effect on thrombin activity. </a:t>
            </a:r>
          </a:p>
          <a:p>
            <a:pPr lvl="1" algn="l" rtl="0"/>
            <a:endParaRPr lang="en-US" sz="2200" dirty="0"/>
          </a:p>
          <a:p>
            <a:pPr algn="l" rtl="0"/>
            <a:r>
              <a:rPr lang="en-US" dirty="0"/>
              <a:t>The results support the mechanism of interaction between IFNAR and PAR-1.</a:t>
            </a:r>
            <a:endParaRPr lang="en-US" sz="2600" dirty="0"/>
          </a:p>
          <a:p>
            <a:pPr lvl="1" algn="l" rtl="0"/>
            <a:endParaRPr lang="en-GB" sz="2200" dirty="0"/>
          </a:p>
        </p:txBody>
      </p:sp>
      <p:sp>
        <p:nvSpPr>
          <p:cNvPr id="3" name="Title 2"/>
          <p:cNvSpPr>
            <a:spLocks noGrp="1"/>
          </p:cNvSpPr>
          <p:nvPr>
            <p:ph type="title"/>
          </p:nvPr>
        </p:nvSpPr>
        <p:spPr>
          <a:xfrm>
            <a:off x="0" y="0"/>
            <a:ext cx="9144000" cy="836712"/>
          </a:xfrm>
        </p:spPr>
        <p:txBody>
          <a:bodyPr/>
          <a:lstStyle/>
          <a:p>
            <a:r>
              <a:rPr lang="en-US" dirty="0">
                <a:latin typeface="Arial" pitchFamily="34" charset="0"/>
                <a:cs typeface="Arial" pitchFamily="34" charset="0"/>
              </a:rPr>
              <a:t>Summary</a:t>
            </a:r>
            <a:endParaRPr lang="he-I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9144000" cy="6021288"/>
          </a:xfrm>
        </p:spPr>
        <p:txBody>
          <a:bodyPr>
            <a:normAutofit/>
          </a:bodyPr>
          <a:lstStyle/>
          <a:p>
            <a:pPr algn="l" rtl="0"/>
            <a:endParaRPr lang="en-US" dirty="0"/>
          </a:p>
          <a:p>
            <a:pPr algn="l" rtl="0"/>
            <a:r>
              <a:rPr lang="en-US" dirty="0"/>
              <a:t>Thrombin plays an important role in glioma growth and in </a:t>
            </a:r>
            <a:r>
              <a:rPr lang="en-US" dirty="0">
                <a:cs typeface="Arial" charset="0"/>
              </a:rPr>
              <a:t>neuro-inflammatory diseases</a:t>
            </a:r>
            <a:r>
              <a:rPr lang="en-US" dirty="0"/>
              <a:t>.</a:t>
            </a:r>
          </a:p>
          <a:p>
            <a:pPr algn="l" rtl="0"/>
            <a:endParaRPr lang="en-US" sz="2800" dirty="0"/>
          </a:p>
          <a:p>
            <a:pPr algn="l" rtl="0"/>
            <a:r>
              <a:rPr lang="en-US" sz="2800" dirty="0"/>
              <a:t>Inhibitors of PAR-1 might be applicable for the treatment of </a:t>
            </a:r>
            <a:r>
              <a:rPr lang="en-US" sz="2800" dirty="0">
                <a:cs typeface="Arial" charset="0"/>
              </a:rPr>
              <a:t>malignant </a:t>
            </a:r>
            <a:r>
              <a:rPr lang="en-US" sz="2800" dirty="0"/>
              <a:t>and </a:t>
            </a:r>
            <a:r>
              <a:rPr lang="en-US" sz="2800" dirty="0">
                <a:cs typeface="Arial" charset="0"/>
              </a:rPr>
              <a:t>neuro-inflammatory diseases.</a:t>
            </a:r>
            <a:endParaRPr lang="en-US" dirty="0"/>
          </a:p>
          <a:p>
            <a:pPr algn="l" rtl="0"/>
            <a:endParaRPr lang="en-US" dirty="0"/>
          </a:p>
        </p:txBody>
      </p:sp>
      <p:sp>
        <p:nvSpPr>
          <p:cNvPr id="3" name="Title 2"/>
          <p:cNvSpPr>
            <a:spLocks noGrp="1"/>
          </p:cNvSpPr>
          <p:nvPr>
            <p:ph type="title"/>
          </p:nvPr>
        </p:nvSpPr>
        <p:spPr>
          <a:xfrm>
            <a:off x="0" y="0"/>
            <a:ext cx="9144000" cy="908720"/>
          </a:xfrm>
        </p:spPr>
        <p:txBody>
          <a:bodyPr/>
          <a:lstStyle/>
          <a:p>
            <a:r>
              <a:rPr lang="en-US" dirty="0">
                <a:latin typeface="Arial" pitchFamily="34" charset="0"/>
                <a:cs typeface="Arial" pitchFamily="34" charset="0"/>
              </a:rPr>
              <a:t>Conclusion</a:t>
            </a:r>
            <a:endParaRPr lang="he-I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a:cs typeface="Arial" pitchFamily="34" charset="0"/>
              </a:rPr>
              <a:t>Prof. </a:t>
            </a:r>
            <a:r>
              <a:rPr lang="en-US" dirty="0" err="1"/>
              <a:t>Joab</a:t>
            </a:r>
            <a:r>
              <a:rPr lang="en-US" b="1" dirty="0"/>
              <a:t> </a:t>
            </a:r>
            <a:r>
              <a:rPr lang="en-US" dirty="0"/>
              <a:t>Chapman</a:t>
            </a:r>
            <a:r>
              <a:rPr lang="en-US" b="1" dirty="0"/>
              <a:t> </a:t>
            </a:r>
            <a:endParaRPr lang="en-US" dirty="0">
              <a:cs typeface="Arial" pitchFamily="34" charset="0"/>
            </a:endParaRPr>
          </a:p>
          <a:p>
            <a:pPr algn="l" rtl="0"/>
            <a:r>
              <a:rPr lang="en-US" dirty="0">
                <a:cs typeface="Arial" pitchFamily="34" charset="0"/>
              </a:rPr>
              <a:t>Dr. </a:t>
            </a:r>
            <a:r>
              <a:rPr lang="en-US" dirty="0" err="1">
                <a:cs typeface="Arial" pitchFamily="34" charset="0"/>
              </a:rPr>
              <a:t>Efrat</a:t>
            </a:r>
            <a:r>
              <a:rPr lang="en-US" dirty="0">
                <a:cs typeface="Arial" pitchFamily="34" charset="0"/>
              </a:rPr>
              <a:t> </a:t>
            </a:r>
            <a:r>
              <a:rPr lang="en-US" dirty="0" err="1">
                <a:cs typeface="Arial" pitchFamily="34" charset="0"/>
              </a:rPr>
              <a:t>Shavit</a:t>
            </a:r>
            <a:r>
              <a:rPr lang="en-US" dirty="0">
                <a:cs typeface="Arial" pitchFamily="34" charset="0"/>
              </a:rPr>
              <a:t>-Stein</a:t>
            </a:r>
          </a:p>
          <a:p>
            <a:pPr algn="l" rtl="0"/>
            <a:r>
              <a:rPr lang="en-US" dirty="0">
                <a:cs typeface="Arial" pitchFamily="34" charset="0"/>
              </a:rPr>
              <a:t>Lab colleagues</a:t>
            </a:r>
          </a:p>
          <a:p>
            <a:pPr algn="l" rtl="0"/>
            <a:r>
              <a:rPr lang="en-US" dirty="0">
                <a:cs typeface="Arial" pitchFamily="34" charset="0"/>
              </a:rPr>
              <a:t>MS center</a:t>
            </a:r>
          </a:p>
          <a:p>
            <a:pPr algn="l" rtl="0"/>
            <a:r>
              <a:rPr lang="en-US" dirty="0">
                <a:cs typeface="Arial" pitchFamily="34" charset="0"/>
              </a:rPr>
              <a:t>“Arrow” Project</a:t>
            </a:r>
          </a:p>
          <a:p>
            <a:pPr algn="l" rtl="0"/>
            <a:endParaRPr lang="he-IL" dirty="0"/>
          </a:p>
        </p:txBody>
      </p:sp>
      <p:sp>
        <p:nvSpPr>
          <p:cNvPr id="3" name="Title 2"/>
          <p:cNvSpPr>
            <a:spLocks noGrp="1"/>
          </p:cNvSpPr>
          <p:nvPr>
            <p:ph type="title"/>
          </p:nvPr>
        </p:nvSpPr>
        <p:spPr/>
        <p:txBody>
          <a:bodyPr/>
          <a:lstStyle/>
          <a:p>
            <a:r>
              <a:rPr lang="en-US" sz="4000" dirty="0">
                <a:solidFill>
                  <a:srgbClr val="CC0066"/>
                </a:solidFill>
                <a:latin typeface="Comic Sans MS" pitchFamily="66" charset="0"/>
              </a:rPr>
              <a:t>Acknowledgments</a:t>
            </a:r>
            <a:endParaRPr lang="he-I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160" y="1652394"/>
            <a:ext cx="1371600" cy="1828800"/>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5029200"/>
            <a:ext cx="1371600" cy="1828800"/>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2420888"/>
            <a:ext cx="1371601" cy="1828800"/>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4335272"/>
            <a:ext cx="1892046" cy="2522728"/>
          </a:xfrm>
          <a:prstGeom prst="rect">
            <a:avLst/>
          </a:prstGeom>
          <a:ln>
            <a:noFill/>
          </a:ln>
          <a:effectLst>
            <a:softEdge rad="112500"/>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28" y="2492896"/>
            <a:ext cx="1371600" cy="1828800"/>
          </a:xfrm>
          <a:prstGeom prst="rect">
            <a:avLst/>
          </a:prstGeom>
          <a:ln>
            <a:noFill/>
          </a:ln>
          <a:effectLst>
            <a:softEdge rad="112500"/>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0152" y="4797152"/>
            <a:ext cx="1359694" cy="1812925"/>
          </a:xfrm>
          <a:prstGeom prst="rect">
            <a:avLst/>
          </a:prstGeom>
          <a:ln>
            <a:noFill/>
          </a:ln>
          <a:effectLst>
            <a:softEdge rad="112500"/>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4328" y="3573016"/>
            <a:ext cx="1398742" cy="1398742"/>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dirty="0"/>
          </a:p>
        </p:txBody>
      </p:sp>
      <p:sp>
        <p:nvSpPr>
          <p:cNvPr id="3" name="Title 2"/>
          <p:cNvSpPr>
            <a:spLocks noGrp="1"/>
          </p:cNvSpPr>
          <p:nvPr>
            <p:ph type="title"/>
          </p:nvPr>
        </p:nvSpPr>
        <p:spPr/>
        <p:txBody>
          <a:bodyPr/>
          <a:lstStyle/>
          <a:p>
            <a:r>
              <a:rPr lang="en-US" dirty="0">
                <a:latin typeface="Arial" pitchFamily="34" charset="0"/>
                <a:cs typeface="Arial" pitchFamily="34" charset="0"/>
              </a:rPr>
              <a:t>Questions ? </a:t>
            </a:r>
            <a:endParaRPr lang="he-I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a:r>
              <a:rPr lang="en-US" dirty="0"/>
              <a:t>Quantitative Detection of Thrombin Activity in an Ischemic </a:t>
            </a:r>
            <a:r>
              <a:rPr lang="en-GB" dirty="0"/>
              <a:t>Stroke Model</a:t>
            </a:r>
          </a:p>
          <a:p>
            <a:pPr algn="l" rtl="0"/>
            <a:r>
              <a:rPr lang="en-US" dirty="0"/>
              <a:t>Thrombin receptor PAR-1 on myelin at the node of </a:t>
            </a:r>
            <a:r>
              <a:rPr lang="en-US" dirty="0" err="1"/>
              <a:t>Ranvier</a:t>
            </a:r>
            <a:r>
              <a:rPr lang="en-US" dirty="0"/>
              <a:t>: a new anatomy and physiology of </a:t>
            </a:r>
            <a:r>
              <a:rPr lang="en-GB" dirty="0"/>
              <a:t>conduction block</a:t>
            </a:r>
          </a:p>
          <a:p>
            <a:pPr algn="l" rtl="0"/>
            <a:r>
              <a:rPr lang="en-GB" dirty="0" err="1"/>
              <a:t>Hua</a:t>
            </a:r>
            <a:r>
              <a:rPr lang="en-GB" dirty="0"/>
              <a:t> Y, Tang L, Keep RF, </a:t>
            </a:r>
            <a:r>
              <a:rPr lang="en-GB" dirty="0" err="1"/>
              <a:t>Schallert</a:t>
            </a:r>
            <a:r>
              <a:rPr lang="en-GB" dirty="0"/>
              <a:t> T, </a:t>
            </a:r>
            <a:r>
              <a:rPr lang="en-GB" dirty="0" err="1"/>
              <a:t>Fewel</a:t>
            </a:r>
            <a:r>
              <a:rPr lang="en-GB" dirty="0"/>
              <a:t> ME, </a:t>
            </a:r>
            <a:r>
              <a:rPr lang="en-GB" dirty="0" err="1"/>
              <a:t>Muraszko</a:t>
            </a:r>
            <a:r>
              <a:rPr lang="en-GB" dirty="0"/>
              <a:t> KM, Hoff JT, Xi G. The role of thrombin in </a:t>
            </a:r>
            <a:r>
              <a:rPr lang="en-GB" dirty="0" err="1"/>
              <a:t>gliomas</a:t>
            </a:r>
            <a:r>
              <a:rPr lang="en-GB" dirty="0"/>
              <a:t>. J </a:t>
            </a:r>
            <a:r>
              <a:rPr lang="en-GB" dirty="0" err="1"/>
              <a:t>Thromb</a:t>
            </a:r>
            <a:r>
              <a:rPr lang="en-GB" dirty="0"/>
              <a:t> </a:t>
            </a:r>
            <a:r>
              <a:rPr lang="en-GB" dirty="0" err="1"/>
              <a:t>Haemost</a:t>
            </a:r>
            <a:r>
              <a:rPr lang="en-GB" dirty="0"/>
              <a:t> 2005; 3: 1917–23</a:t>
            </a:r>
          </a:p>
          <a:p>
            <a:pPr algn="l" rtl="0"/>
            <a:r>
              <a:rPr lang="en-US" dirty="0"/>
              <a:t>Effects of Sodium </a:t>
            </a:r>
            <a:r>
              <a:rPr lang="en-US" dirty="0" err="1"/>
              <a:t>Warfarin</a:t>
            </a:r>
            <a:r>
              <a:rPr lang="en-US" dirty="0"/>
              <a:t> and Sodium Heparin Plus Anticancer agents on Growth of Rat Cs </a:t>
            </a:r>
            <a:r>
              <a:rPr lang="en-US" dirty="0" err="1"/>
              <a:t>Glioma</a:t>
            </a:r>
            <a:r>
              <a:rPr lang="en-US" dirty="0"/>
              <a:t> Cells</a:t>
            </a:r>
            <a:endParaRPr lang="he-IL" dirty="0"/>
          </a:p>
        </p:txBody>
      </p:sp>
      <p:sp>
        <p:nvSpPr>
          <p:cNvPr id="3" name="Title 2"/>
          <p:cNvSpPr>
            <a:spLocks noGrp="1"/>
          </p:cNvSpPr>
          <p:nvPr>
            <p:ph type="title"/>
          </p:nvPr>
        </p:nvSpPr>
        <p:spPr/>
        <p:txBody>
          <a:bodyPr/>
          <a:lstStyle/>
          <a:p>
            <a:r>
              <a:rPr lang="en-US" dirty="0"/>
              <a:t>Reference</a:t>
            </a:r>
            <a:endParaRPr lang="he-IL"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a:p>
        </p:txBody>
      </p:sp>
      <p:sp>
        <p:nvSpPr>
          <p:cNvPr id="3" name="Title 2"/>
          <p:cNvSpPr>
            <a:spLocks noGrp="1"/>
          </p:cNvSpPr>
          <p:nvPr>
            <p:ph type="title"/>
          </p:nvPr>
        </p:nvSpPr>
        <p:spPr/>
        <p:txBody>
          <a:bodyPr/>
          <a:lstStyle/>
          <a:p>
            <a:endParaRPr lang="he-IL" dirty="0"/>
          </a:p>
        </p:txBody>
      </p:sp>
      <p:pic>
        <p:nvPicPr>
          <p:cNvPr id="4" name="Picture 3"/>
          <p:cNvPicPr>
            <a:picLocks noChangeAspect="1" noChangeArrowheads="1"/>
          </p:cNvPicPr>
          <p:nvPr/>
        </p:nvPicPr>
        <p:blipFill>
          <a:blip r:embed="rId2" cstate="print"/>
          <a:srcRect/>
          <a:stretch>
            <a:fillRect/>
          </a:stretch>
        </p:blipFill>
        <p:spPr bwMode="auto">
          <a:xfrm>
            <a:off x="0" y="2743200"/>
            <a:ext cx="9144000" cy="4114800"/>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a:p>
        </p:txBody>
      </p:sp>
      <p:sp>
        <p:nvSpPr>
          <p:cNvPr id="3" name="Title 2"/>
          <p:cNvSpPr>
            <a:spLocks noGrp="1"/>
          </p:cNvSpPr>
          <p:nvPr>
            <p:ph type="title"/>
          </p:nvPr>
        </p:nvSpPr>
        <p:spPr/>
        <p:txBody>
          <a:bodyPr/>
          <a:lstStyle/>
          <a:p>
            <a:endParaRPr lang="he-IL"/>
          </a:p>
        </p:txBody>
      </p:sp>
      <p:pic>
        <p:nvPicPr>
          <p:cNvPr id="2050" name="Picture 2"/>
          <p:cNvPicPr>
            <a:picLocks noChangeAspect="1" noChangeArrowheads="1"/>
          </p:cNvPicPr>
          <p:nvPr/>
        </p:nvPicPr>
        <p:blipFill>
          <a:blip r:embed="rId2" cstate="print"/>
          <a:srcRect/>
          <a:stretch>
            <a:fillRect/>
          </a:stretch>
        </p:blipFill>
        <p:spPr bwMode="auto">
          <a:xfrm>
            <a:off x="827584" y="1988840"/>
            <a:ext cx="7857870" cy="3387824"/>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a:p>
        </p:txBody>
      </p:sp>
      <p:sp>
        <p:nvSpPr>
          <p:cNvPr id="3" name="Title 2"/>
          <p:cNvSpPr>
            <a:spLocks noGrp="1"/>
          </p:cNvSpPr>
          <p:nvPr>
            <p:ph type="title"/>
          </p:nvPr>
        </p:nvSpPr>
        <p:spPr/>
        <p:txBody>
          <a:bodyPr/>
          <a:lstStyle/>
          <a:p>
            <a:endParaRPr lang="he-IL"/>
          </a:p>
        </p:txBody>
      </p:sp>
      <p:pic>
        <p:nvPicPr>
          <p:cNvPr id="3075" name="Picture 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0688"/>
            <a:ext cx="9144000" cy="6237312"/>
          </a:xfrm>
        </p:spPr>
        <p:txBody>
          <a:bodyPr>
            <a:normAutofit/>
          </a:bodyPr>
          <a:lstStyle/>
          <a:p>
            <a:pPr algn="l" rtl="0"/>
            <a:r>
              <a:rPr lang="en-GB" dirty="0"/>
              <a:t>multifunctional</a:t>
            </a:r>
          </a:p>
          <a:p>
            <a:pPr lvl="1" algn="l" rtl="0"/>
            <a:r>
              <a:rPr lang="en-GB" dirty="0"/>
              <a:t>coagulation cascade</a:t>
            </a:r>
          </a:p>
          <a:p>
            <a:pPr lvl="1" algn="l" rtl="0"/>
            <a:r>
              <a:rPr lang="en-GB" dirty="0"/>
              <a:t>hormone-like activities</a:t>
            </a:r>
          </a:p>
          <a:p>
            <a:pPr lvl="2" algn="l" rtl="0"/>
            <a:r>
              <a:rPr lang="en-GB" b="1" dirty="0"/>
              <a:t>Protease activated receptor (</a:t>
            </a:r>
            <a:r>
              <a:rPr lang="en-US" b="1" dirty="0"/>
              <a:t>PAR)</a:t>
            </a:r>
          </a:p>
          <a:p>
            <a:pPr lvl="3" algn="l" rtl="0"/>
            <a:r>
              <a:rPr lang="en-US" dirty="0"/>
              <a:t>Is expressed and </a:t>
            </a:r>
            <a:r>
              <a:rPr lang="en-GB" dirty="0"/>
              <a:t>affects various cells such as:</a:t>
            </a:r>
          </a:p>
          <a:p>
            <a:pPr lvl="4" algn="l" rtl="0"/>
            <a:r>
              <a:rPr lang="en-US" dirty="0"/>
              <a:t>Platelets,</a:t>
            </a:r>
            <a:r>
              <a:rPr lang="en-GB" dirty="0"/>
              <a:t> endothelial cells, smooth muscle, mast</a:t>
            </a:r>
            <a:r>
              <a:rPr lang="he-IL" dirty="0"/>
              <a:t>,</a:t>
            </a:r>
            <a:r>
              <a:rPr lang="en-GB" dirty="0"/>
              <a:t> etc.</a:t>
            </a:r>
            <a:r>
              <a:rPr lang="en-US" dirty="0"/>
              <a:t>.</a:t>
            </a:r>
          </a:p>
          <a:p>
            <a:pPr lvl="4" algn="l" rtl="0"/>
            <a:r>
              <a:rPr lang="en-US" b="1" dirty="0"/>
              <a:t>lymphocytes</a:t>
            </a:r>
            <a:r>
              <a:rPr lang="en-US" dirty="0"/>
              <a:t> (</a:t>
            </a:r>
            <a:r>
              <a:rPr lang="en-GB" b="1" dirty="0"/>
              <a:t>T cells</a:t>
            </a:r>
            <a:r>
              <a:rPr lang="en-GB" dirty="0"/>
              <a:t>)</a:t>
            </a:r>
            <a:endParaRPr lang="en-US" dirty="0"/>
          </a:p>
          <a:p>
            <a:pPr lvl="4" algn="l" rtl="0"/>
            <a:r>
              <a:rPr lang="en-US" dirty="0"/>
              <a:t>Nervous system cells (</a:t>
            </a:r>
            <a:r>
              <a:rPr lang="en-GB" dirty="0"/>
              <a:t>CNS &amp; PNS</a:t>
            </a:r>
            <a:r>
              <a:rPr lang="he-IL" dirty="0"/>
              <a:t> </a:t>
            </a:r>
            <a:r>
              <a:rPr lang="en-US" dirty="0"/>
              <a:t>) - </a:t>
            </a:r>
            <a:r>
              <a:rPr lang="en-US" b="1" dirty="0"/>
              <a:t>Glioma</a:t>
            </a:r>
          </a:p>
        </p:txBody>
      </p:sp>
      <p:sp>
        <p:nvSpPr>
          <p:cNvPr id="3" name="Title 2"/>
          <p:cNvSpPr>
            <a:spLocks noGrp="1"/>
          </p:cNvSpPr>
          <p:nvPr>
            <p:ph type="title"/>
          </p:nvPr>
        </p:nvSpPr>
        <p:spPr>
          <a:xfrm>
            <a:off x="0" y="0"/>
            <a:ext cx="9144000" cy="764704"/>
          </a:xfrm>
        </p:spPr>
        <p:txBody>
          <a:bodyPr>
            <a:normAutofit/>
          </a:bodyPr>
          <a:lstStyle/>
          <a:p>
            <a:pPr rtl="0"/>
            <a:r>
              <a:rPr lang="en-US" sz="4000" b="0" dirty="0">
                <a:solidFill>
                  <a:schemeClr val="bg1"/>
                </a:solidFill>
                <a:latin typeface="Arial" pitchFamily="34" charset="0"/>
                <a:cs typeface="Arial" pitchFamily="34" charset="0"/>
              </a:rPr>
              <a:t>Introduction:</a:t>
            </a:r>
            <a:r>
              <a:rPr lang="en-US" sz="4000" dirty="0">
                <a:solidFill>
                  <a:schemeClr val="bg1"/>
                </a:solidFill>
                <a:latin typeface="Arial" pitchFamily="34" charset="0"/>
                <a:cs typeface="Arial" pitchFamily="34" charset="0"/>
              </a:rPr>
              <a:t> </a:t>
            </a:r>
            <a:r>
              <a:rPr lang="en-GB" dirty="0">
                <a:solidFill>
                  <a:schemeClr val="bg1"/>
                </a:solidFill>
              </a:rPr>
              <a:t>Thrombin </a:t>
            </a:r>
            <a:r>
              <a:rPr lang="en-GB" dirty="0"/>
              <a:t>&amp; PAR</a:t>
            </a:r>
            <a:endParaRPr lang="he-IL" dirty="0"/>
          </a:p>
        </p:txBody>
      </p:sp>
      <p:pic>
        <p:nvPicPr>
          <p:cNvPr id="4" name="Picture 2" descr="C:\Users\zilir\Desktop\תל אביב 2013\שנה ג 2014 2015\פרוייקט חץ\מצגות\שלי\אינטרנט\407258ab_2.jpg"/>
          <p:cNvPicPr>
            <a:picLocks noChangeAspect="1" noChangeArrowheads="1"/>
          </p:cNvPicPr>
          <p:nvPr/>
        </p:nvPicPr>
        <p:blipFill>
          <a:blip r:embed="rId3" cstate="print"/>
          <a:srcRect/>
          <a:stretch>
            <a:fillRect/>
          </a:stretch>
        </p:blipFill>
        <p:spPr bwMode="auto">
          <a:xfrm>
            <a:off x="3923928" y="4293096"/>
            <a:ext cx="5220072" cy="2261051"/>
          </a:xfrm>
          <a:prstGeom prst="rect">
            <a:avLst/>
          </a:prstGeom>
          <a:noFill/>
        </p:spPr>
      </p:pic>
      <p:sp>
        <p:nvSpPr>
          <p:cNvPr id="5" name="Rectangle 4"/>
          <p:cNvSpPr/>
          <p:nvPr/>
        </p:nvSpPr>
        <p:spPr>
          <a:xfrm>
            <a:off x="3923928" y="6224245"/>
            <a:ext cx="5400600" cy="877163"/>
          </a:xfrm>
          <a:prstGeom prst="rect">
            <a:avLst/>
          </a:prstGeom>
        </p:spPr>
        <p:txBody>
          <a:bodyPr wrap="square">
            <a:spAutoFit/>
          </a:bodyPr>
          <a:lstStyle/>
          <a:p>
            <a:pPr algn="l" rtl="0"/>
            <a:r>
              <a:rPr lang="en-US" sz="1500" b="1" dirty="0"/>
              <a:t>Thrombin </a:t>
            </a:r>
            <a:r>
              <a:rPr lang="en-US" sz="1500" b="1" dirty="0" err="1"/>
              <a:t>signalling</a:t>
            </a:r>
            <a:r>
              <a:rPr lang="en-US" sz="1500" b="1" dirty="0"/>
              <a:t> and protease-activated receptors </a:t>
            </a:r>
          </a:p>
          <a:p>
            <a:pPr algn="l" rtl="0"/>
            <a:r>
              <a:rPr lang="en-GB" dirty="0"/>
              <a:t> Coughlin SR ,</a:t>
            </a:r>
            <a:r>
              <a:rPr lang="fr-FR" dirty="0"/>
              <a:t>Nature. 2000</a:t>
            </a:r>
          </a:p>
          <a:p>
            <a:endParaRPr lang="he-IL" dirty="0"/>
          </a:p>
        </p:txBody>
      </p:sp>
      <p:sp>
        <p:nvSpPr>
          <p:cNvPr id="7" name="Title 2"/>
          <p:cNvSpPr txBox="1">
            <a:spLocks/>
          </p:cNvSpPr>
          <p:nvPr/>
        </p:nvSpPr>
        <p:spPr>
          <a:xfrm>
            <a:off x="0" y="0"/>
            <a:ext cx="9144000" cy="76470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Introduction:</a:t>
            </a: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 </a:t>
            </a:r>
            <a:r>
              <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Thrombin</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lstStyle/>
          <a:p>
            <a:pPr algn="l" rtl="0"/>
            <a:endParaRPr lang="he-IL" dirty="0"/>
          </a:p>
        </p:txBody>
      </p:sp>
      <p:sp>
        <p:nvSpPr>
          <p:cNvPr id="3" name="Title 2"/>
          <p:cNvSpPr>
            <a:spLocks noGrp="1"/>
          </p:cNvSpPr>
          <p:nvPr>
            <p:ph type="title"/>
          </p:nvPr>
        </p:nvSpPr>
        <p:spPr>
          <a:xfrm>
            <a:off x="0" y="0"/>
            <a:ext cx="9144000" cy="764704"/>
          </a:xfrm>
        </p:spPr>
        <p:txBody>
          <a:bodyPr/>
          <a:lstStyle/>
          <a:p>
            <a:r>
              <a:rPr lang="en-US" sz="4000" dirty="0"/>
              <a:t>72 hr. incubation</a:t>
            </a:r>
            <a:r>
              <a:rPr lang="he-IL" sz="4000" dirty="0">
                <a:latin typeface="Arial" pitchFamily="34" charset="0"/>
                <a:cs typeface="Arial" pitchFamily="34" charset="0"/>
              </a:rPr>
              <a:t> </a:t>
            </a:r>
            <a:r>
              <a:rPr lang="en-US" sz="4000" dirty="0">
                <a:latin typeface="Arial" pitchFamily="34" charset="0"/>
                <a:cs typeface="Arial" pitchFamily="34" charset="0"/>
              </a:rPr>
              <a:t>Results:</a:t>
            </a:r>
            <a:endParaRPr lang="he-IL" dirty="0"/>
          </a:p>
        </p:txBody>
      </p:sp>
      <p:graphicFrame>
        <p:nvGraphicFramePr>
          <p:cNvPr id="6" name="Chart 5"/>
          <p:cNvGraphicFramePr>
            <a:graphicFrameLocks/>
          </p:cNvGraphicFramePr>
          <p:nvPr/>
        </p:nvGraphicFramePr>
        <p:xfrm>
          <a:off x="0" y="1196752"/>
          <a:ext cx="9144000" cy="58055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9144000" cy="6165304"/>
          </a:xfrm>
        </p:spPr>
        <p:txBody>
          <a:bodyPr/>
          <a:lstStyle/>
          <a:p>
            <a:pPr algn="l" rtl="0"/>
            <a:r>
              <a:rPr lang="en-GB" sz="2400" dirty="0"/>
              <a:t>After </a:t>
            </a:r>
            <a:r>
              <a:rPr lang="en-US" sz="2400" dirty="0" err="1"/>
              <a:t>warfarin</a:t>
            </a:r>
            <a:r>
              <a:rPr lang="en-GB" sz="2400" dirty="0"/>
              <a:t> treatment lasting </a:t>
            </a:r>
            <a:r>
              <a:rPr lang="en-US" sz="2400" dirty="0"/>
              <a:t>3 days, thrombin activity was inhibited by </a:t>
            </a:r>
            <a:r>
              <a:rPr lang="en-US" sz="2400" dirty="0" err="1"/>
              <a:t>warfarin</a:t>
            </a:r>
            <a:r>
              <a:rPr lang="en-US" sz="2400" dirty="0"/>
              <a:t> at high doses (10</a:t>
            </a:r>
            <a:r>
              <a:rPr lang="en-US" sz="2400" baseline="30000" dirty="0"/>
              <a:t>-3</a:t>
            </a:r>
            <a:r>
              <a:rPr lang="en-US" sz="2400" dirty="0"/>
              <a:t> to</a:t>
            </a:r>
            <a:r>
              <a:rPr lang="en-GB" sz="2400" i="1" dirty="0"/>
              <a:t>10</a:t>
            </a:r>
            <a:r>
              <a:rPr lang="en-GB" sz="2400" i="1" baseline="30000" dirty="0"/>
              <a:t>-1</a:t>
            </a:r>
            <a:r>
              <a:rPr lang="en-GB" sz="2400" i="1" dirty="0"/>
              <a:t> M) </a:t>
            </a:r>
            <a:r>
              <a:rPr lang="en-US" sz="2400" i="1" dirty="0"/>
              <a:t>but not </a:t>
            </a:r>
            <a:r>
              <a:rPr lang="en-US" sz="2400" dirty="0"/>
              <a:t>at low dose (10</a:t>
            </a:r>
            <a:r>
              <a:rPr lang="en-US" sz="2400" baseline="30000" dirty="0"/>
              <a:t>-4</a:t>
            </a:r>
            <a:r>
              <a:rPr lang="en-US" sz="2400" dirty="0"/>
              <a:t> to 10</a:t>
            </a:r>
            <a:r>
              <a:rPr lang="en-US" sz="2400" baseline="30000" dirty="0"/>
              <a:t>-6</a:t>
            </a:r>
            <a:r>
              <a:rPr lang="en-US" sz="2400" dirty="0"/>
              <a:t> </a:t>
            </a:r>
            <a:r>
              <a:rPr lang="en-US" sz="2400" i="1" dirty="0"/>
              <a:t>M), </a:t>
            </a:r>
            <a:endParaRPr lang="en-US" sz="2400" dirty="0"/>
          </a:p>
          <a:p>
            <a:pPr algn="l" rtl="0"/>
            <a:endParaRPr lang="he-IL" dirty="0"/>
          </a:p>
        </p:txBody>
      </p:sp>
      <p:sp>
        <p:nvSpPr>
          <p:cNvPr id="3" name="Title 2"/>
          <p:cNvSpPr>
            <a:spLocks noGrp="1"/>
          </p:cNvSpPr>
          <p:nvPr>
            <p:ph type="title"/>
          </p:nvPr>
        </p:nvSpPr>
        <p:spPr>
          <a:xfrm>
            <a:off x="0" y="0"/>
            <a:ext cx="9144000" cy="764704"/>
          </a:xfrm>
        </p:spPr>
        <p:txBody>
          <a:bodyPr/>
          <a:lstStyle/>
          <a:p>
            <a:r>
              <a:rPr lang="en-US" sz="4000" dirty="0"/>
              <a:t>72 hr. incubation</a:t>
            </a:r>
            <a:r>
              <a:rPr lang="he-IL" sz="4000" dirty="0">
                <a:latin typeface="Arial" pitchFamily="34" charset="0"/>
                <a:cs typeface="Arial" pitchFamily="34" charset="0"/>
              </a:rPr>
              <a:t> </a:t>
            </a:r>
            <a:r>
              <a:rPr lang="en-US" sz="4000" dirty="0">
                <a:latin typeface="Arial" pitchFamily="34" charset="0"/>
                <a:cs typeface="Arial" pitchFamily="34" charset="0"/>
              </a:rPr>
              <a:t>Results:</a:t>
            </a:r>
            <a:endParaRPr lang="he-IL" dirty="0"/>
          </a:p>
        </p:txBody>
      </p:sp>
      <p:graphicFrame>
        <p:nvGraphicFramePr>
          <p:cNvPr id="4" name="Chart 3"/>
          <p:cNvGraphicFramePr/>
          <p:nvPr/>
        </p:nvGraphicFramePr>
        <p:xfrm>
          <a:off x="1" y="1795916"/>
          <a:ext cx="9144000" cy="50620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0" y="692696"/>
            <a:ext cx="9144000" cy="6077689"/>
          </a:xfrm>
        </p:spPr>
        <p:txBody>
          <a:bodyPr>
            <a:normAutofit/>
          </a:bodyPr>
          <a:lstStyle/>
          <a:p>
            <a:pPr algn="l" rtl="0" eaLnBrk="1" hangingPunct="1"/>
            <a:r>
              <a:rPr lang="en-US" altLang="he-IL" sz="2000" dirty="0" err="1"/>
              <a:t>Fluorometric</a:t>
            </a:r>
            <a:r>
              <a:rPr lang="en-US" altLang="he-IL" sz="2000" dirty="0"/>
              <a:t> assay - quantifying the cleavage of the synthetic peptide substrate.</a:t>
            </a:r>
          </a:p>
          <a:p>
            <a:pPr algn="l" rtl="0" eaLnBrk="1" hangingPunct="1"/>
            <a:r>
              <a:rPr lang="en-US" altLang="he-IL" sz="2000" dirty="0"/>
              <a:t>Substrate</a:t>
            </a:r>
            <a:r>
              <a:rPr lang="en-US" altLang="he-IL" sz="1600" dirty="0"/>
              <a:t>: </a:t>
            </a:r>
            <a:r>
              <a:rPr lang="en-US" altLang="he-IL" sz="1600" dirty="0" err="1"/>
              <a:t>Boc</a:t>
            </a:r>
            <a:r>
              <a:rPr lang="en-US" altLang="he-IL" sz="1600" dirty="0"/>
              <a:t>-Asp(</a:t>
            </a:r>
            <a:r>
              <a:rPr lang="en-US" altLang="he-IL" sz="1600" dirty="0" err="1"/>
              <a:t>OBzl</a:t>
            </a:r>
            <a:r>
              <a:rPr lang="en-US" altLang="he-IL" sz="1600" dirty="0"/>
              <a:t>)-Pro-</a:t>
            </a:r>
            <a:r>
              <a:rPr lang="en-US" altLang="he-IL" sz="1600" dirty="0" err="1"/>
              <a:t>Arg</a:t>
            </a:r>
            <a:r>
              <a:rPr lang="en-US" altLang="he-IL" sz="1600" dirty="0"/>
              <a:t>-AMC </a:t>
            </a:r>
            <a:r>
              <a:rPr lang="en-US" altLang="he-IL" sz="2000" dirty="0"/>
              <a:t>-  mimics the amino acids order in the cleavage site of PAR1.</a:t>
            </a:r>
          </a:p>
          <a:p>
            <a:pPr algn="l" rtl="0"/>
            <a:r>
              <a:rPr lang="en-GB" sz="2000" dirty="0"/>
              <a:t>Thrombin </a:t>
            </a:r>
            <a:r>
              <a:rPr lang="en-US" sz="2000" dirty="0"/>
              <a:t>activity was defined by its cleavage rate</a:t>
            </a:r>
          </a:p>
          <a:p>
            <a:pPr lvl="1" algn="l" rtl="0"/>
            <a:r>
              <a:rPr lang="en-US" sz="2000" dirty="0"/>
              <a:t>measured by linear slope of fluorescence intensity vs. time curve</a:t>
            </a:r>
            <a:endParaRPr lang="he-IL" altLang="he-IL" sz="2000" dirty="0"/>
          </a:p>
          <a:p>
            <a:pPr algn="l" rtl="0" eaLnBrk="1" hangingPunct="1"/>
            <a:endParaRPr lang="he-IL" altLang="he-IL" sz="200" dirty="0"/>
          </a:p>
          <a:p>
            <a:pPr algn="l" rtl="0" eaLnBrk="1" hangingPunct="1"/>
            <a:endParaRPr lang="he-IL" altLang="he-IL" sz="200" dirty="0"/>
          </a:p>
          <a:p>
            <a:pPr algn="l" rtl="0" eaLnBrk="1" hangingPunct="1"/>
            <a:r>
              <a:rPr lang="en-US" altLang="he-IL" sz="1900" dirty="0"/>
              <a:t>Each well in the microplate contain:</a:t>
            </a:r>
          </a:p>
          <a:p>
            <a:pPr lvl="1" algn="l" rtl="0" eaLnBrk="1" hangingPunct="1"/>
            <a:r>
              <a:rPr lang="en-US" altLang="he-IL" sz="1900" dirty="0"/>
              <a:t>Cell medium</a:t>
            </a:r>
          </a:p>
          <a:p>
            <a:pPr lvl="1" algn="l" rtl="0" eaLnBrk="1" hangingPunct="1"/>
            <a:r>
              <a:rPr lang="en-US" altLang="he-IL" sz="1900" dirty="0" err="1"/>
              <a:t>Bestatin</a:t>
            </a:r>
            <a:r>
              <a:rPr lang="en-US" altLang="he-IL" sz="1900" dirty="0"/>
              <a:t> – </a:t>
            </a:r>
            <a:r>
              <a:rPr lang="en-US" altLang="he-IL" sz="1900" dirty="0" err="1"/>
              <a:t>aminopeptidase</a:t>
            </a:r>
            <a:r>
              <a:rPr lang="en-US" altLang="he-IL" sz="1900" dirty="0"/>
              <a:t> inhibitor</a:t>
            </a:r>
          </a:p>
          <a:p>
            <a:pPr lvl="1" algn="l" rtl="0" eaLnBrk="1" hangingPunct="1"/>
            <a:r>
              <a:rPr lang="en-US" altLang="he-IL" sz="1900" dirty="0" err="1"/>
              <a:t>Prolyl</a:t>
            </a:r>
            <a:r>
              <a:rPr lang="en-US" altLang="he-IL" sz="1900" dirty="0"/>
              <a:t> </a:t>
            </a:r>
            <a:r>
              <a:rPr lang="en-US" altLang="he-IL" sz="1900" dirty="0" err="1"/>
              <a:t>endopeptidase</a:t>
            </a:r>
            <a:r>
              <a:rPr lang="en-US" altLang="he-IL" sz="1900" dirty="0"/>
              <a:t> inhibitor</a:t>
            </a:r>
          </a:p>
          <a:p>
            <a:pPr lvl="1" algn="l" rtl="0" eaLnBrk="1" hangingPunct="1"/>
            <a:r>
              <a:rPr lang="en-US" altLang="he-IL" sz="1900" dirty="0"/>
              <a:t>Cells </a:t>
            </a:r>
            <a:r>
              <a:rPr lang="en-US" altLang="he-IL" sz="1900" dirty="0" err="1"/>
              <a:t>with&amp;without</a:t>
            </a:r>
            <a:r>
              <a:rPr lang="en-US" altLang="he-IL" sz="1900" dirty="0"/>
              <a:t> inhibitors/thrombin </a:t>
            </a:r>
            <a:r>
              <a:rPr lang="he-IL" altLang="he-IL" sz="1900" dirty="0"/>
              <a:t>				         </a:t>
            </a:r>
            <a:r>
              <a:rPr lang="en-US" altLang="he-IL" sz="1900" dirty="0"/>
              <a:t>in known concentrations (curve)</a:t>
            </a:r>
          </a:p>
          <a:p>
            <a:pPr algn="l" rtl="0" eaLnBrk="1" hangingPunct="1"/>
            <a:r>
              <a:rPr lang="en-US" altLang="he-IL" sz="1900" dirty="0"/>
              <a:t>Measurements performed by the Infinite 2000 </a:t>
            </a:r>
            <a:r>
              <a:rPr lang="en-US" altLang="he-IL" sz="1900" dirty="0" err="1"/>
              <a:t>microplate</a:t>
            </a:r>
            <a:r>
              <a:rPr lang="en-US" altLang="he-IL" sz="1900" dirty="0"/>
              <a:t> reader:</a:t>
            </a:r>
          </a:p>
          <a:p>
            <a:pPr lvl="1" algn="l" rtl="0" eaLnBrk="1" hangingPunct="1"/>
            <a:r>
              <a:rPr lang="en-US" altLang="he-IL" sz="1900" dirty="0"/>
              <a:t>Excitation: 360±35 nm</a:t>
            </a:r>
          </a:p>
          <a:p>
            <a:pPr lvl="1" algn="l" rtl="0" eaLnBrk="1" hangingPunct="1"/>
            <a:r>
              <a:rPr lang="en-US" altLang="he-IL" sz="1900" dirty="0"/>
              <a:t>Emission: 460±35 nm</a:t>
            </a:r>
          </a:p>
        </p:txBody>
      </p:sp>
      <p:sp>
        <p:nvSpPr>
          <p:cNvPr id="3" name="Title 2"/>
          <p:cNvSpPr>
            <a:spLocks noGrp="1"/>
          </p:cNvSpPr>
          <p:nvPr>
            <p:ph type="title"/>
          </p:nvPr>
        </p:nvSpPr>
        <p:spPr>
          <a:xfrm>
            <a:off x="0" y="0"/>
            <a:ext cx="9144000" cy="764704"/>
          </a:xfrm>
        </p:spPr>
        <p:txBody>
          <a:bodyPr/>
          <a:lstStyle/>
          <a:p>
            <a:pPr algn="ctr" eaLnBrk="1" fontAlgn="auto" hangingPunct="1">
              <a:spcAft>
                <a:spcPts val="0"/>
              </a:spcAft>
              <a:defRPr/>
            </a:pPr>
            <a:r>
              <a:rPr lang="en-US" dirty="0"/>
              <a:t>Thrombin activity assay</a:t>
            </a:r>
            <a:endParaRPr lang="he-IL" dirty="0"/>
          </a:p>
        </p:txBody>
      </p:sp>
      <p:sp>
        <p:nvSpPr>
          <p:cNvPr id="29" name="Pie 28"/>
          <p:cNvSpPr/>
          <p:nvPr/>
        </p:nvSpPr>
        <p:spPr>
          <a:xfrm rot="17815089">
            <a:off x="6747669" y="6179344"/>
            <a:ext cx="503237" cy="504825"/>
          </a:xfrm>
          <a:prstGeom prst="pie">
            <a:avLst>
              <a:gd name="adj1" fmla="val 0"/>
              <a:gd name="adj2" fmla="val 1858074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he-IL">
              <a:solidFill>
                <a:schemeClr val="tx1"/>
              </a:solidFill>
            </a:endParaRPr>
          </a:p>
        </p:txBody>
      </p:sp>
      <p:grpSp>
        <p:nvGrpSpPr>
          <p:cNvPr id="2" name="Group 31"/>
          <p:cNvGrpSpPr>
            <a:grpSpLocks/>
          </p:cNvGrpSpPr>
          <p:nvPr/>
        </p:nvGrpSpPr>
        <p:grpSpPr bwMode="auto">
          <a:xfrm>
            <a:off x="4572000" y="5250259"/>
            <a:ext cx="4392613" cy="1635125"/>
            <a:chOff x="4427984" y="5013176"/>
            <a:chExt cx="4392488" cy="1634698"/>
          </a:xfrm>
        </p:grpSpPr>
        <p:cxnSp>
          <p:nvCxnSpPr>
            <p:cNvPr id="24" name="Straight Connector 23"/>
            <p:cNvCxnSpPr>
              <a:stCxn id="9" idx="1"/>
            </p:cNvCxnSpPr>
            <p:nvPr/>
          </p:nvCxnSpPr>
          <p:spPr>
            <a:xfrm flipH="1">
              <a:off x="7812438" y="5876550"/>
              <a:ext cx="21589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091733" y="5660707"/>
              <a:ext cx="720704" cy="43327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he-IL"/>
            </a:p>
          </p:txBody>
        </p:sp>
        <p:sp>
          <p:nvSpPr>
            <p:cNvPr id="6" name="Rectangle 5"/>
            <p:cNvSpPr/>
            <p:nvPr/>
          </p:nvSpPr>
          <p:spPr>
            <a:xfrm>
              <a:off x="6228158" y="5660707"/>
              <a:ext cx="720704" cy="43327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he-IL"/>
            </a:p>
          </p:txBody>
        </p:sp>
        <p:sp>
          <p:nvSpPr>
            <p:cNvPr id="7" name="Rectangle 6"/>
            <p:cNvSpPr/>
            <p:nvPr/>
          </p:nvSpPr>
          <p:spPr>
            <a:xfrm>
              <a:off x="5364582" y="5660707"/>
              <a:ext cx="719118" cy="43327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endParaRPr lang="he-IL"/>
            </a:p>
          </p:txBody>
        </p:sp>
        <p:sp>
          <p:nvSpPr>
            <p:cNvPr id="8" name="Rectangle 7"/>
            <p:cNvSpPr/>
            <p:nvPr/>
          </p:nvSpPr>
          <p:spPr>
            <a:xfrm>
              <a:off x="4427984" y="5660707"/>
              <a:ext cx="720704" cy="433274"/>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defRPr/>
              </a:pPr>
              <a:endParaRPr lang="he-IL"/>
            </a:p>
          </p:txBody>
        </p:sp>
        <p:sp>
          <p:nvSpPr>
            <p:cNvPr id="9" name="Rectangle 8"/>
            <p:cNvSpPr/>
            <p:nvPr/>
          </p:nvSpPr>
          <p:spPr>
            <a:xfrm>
              <a:off x="8028332" y="5660707"/>
              <a:ext cx="720704" cy="433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defRPr/>
              </a:pPr>
              <a:endParaRPr lang="he-IL"/>
            </a:p>
          </p:txBody>
        </p:sp>
        <p:sp>
          <p:nvSpPr>
            <p:cNvPr id="12300" name="TextBox 9"/>
            <p:cNvSpPr txBox="1">
              <a:spLocks noChangeArrowheads="1"/>
            </p:cNvSpPr>
            <p:nvPr/>
          </p:nvSpPr>
          <p:spPr bwMode="auto">
            <a:xfrm>
              <a:off x="4499992" y="5661248"/>
              <a:ext cx="792088" cy="369332"/>
            </a:xfrm>
            <a:prstGeom prst="rect">
              <a:avLst/>
            </a:prstGeom>
            <a:noFill/>
            <a:ln w="9525">
              <a:noFill/>
              <a:miter lim="800000"/>
              <a:headEnd/>
              <a:tailEnd/>
            </a:ln>
          </p:spPr>
          <p:txBody>
            <a:bodyPr>
              <a:spAutoFit/>
            </a:bodyPr>
            <a:lstStyle/>
            <a:p>
              <a:r>
                <a:rPr lang="en-US" altLang="he-IL"/>
                <a:t>Boc</a:t>
              </a:r>
              <a:endParaRPr lang="he-IL" altLang="he-IL"/>
            </a:p>
          </p:txBody>
        </p:sp>
        <p:sp>
          <p:nvSpPr>
            <p:cNvPr id="12301" name="TextBox 10"/>
            <p:cNvSpPr txBox="1">
              <a:spLocks noChangeArrowheads="1"/>
            </p:cNvSpPr>
            <p:nvPr/>
          </p:nvSpPr>
          <p:spPr bwMode="auto">
            <a:xfrm>
              <a:off x="5436096" y="5661248"/>
              <a:ext cx="792088" cy="369332"/>
            </a:xfrm>
            <a:prstGeom prst="rect">
              <a:avLst/>
            </a:prstGeom>
            <a:noFill/>
            <a:ln w="9525">
              <a:noFill/>
              <a:miter lim="800000"/>
              <a:headEnd/>
              <a:tailEnd/>
            </a:ln>
          </p:spPr>
          <p:txBody>
            <a:bodyPr>
              <a:spAutoFit/>
            </a:bodyPr>
            <a:lstStyle/>
            <a:p>
              <a:r>
                <a:rPr lang="en-US" altLang="he-IL"/>
                <a:t>Asp</a:t>
              </a:r>
              <a:endParaRPr lang="he-IL" altLang="he-IL"/>
            </a:p>
          </p:txBody>
        </p:sp>
        <p:sp>
          <p:nvSpPr>
            <p:cNvPr id="12302" name="TextBox 11"/>
            <p:cNvSpPr txBox="1">
              <a:spLocks noChangeArrowheads="1"/>
            </p:cNvSpPr>
            <p:nvPr/>
          </p:nvSpPr>
          <p:spPr bwMode="auto">
            <a:xfrm>
              <a:off x="6300192" y="5661248"/>
              <a:ext cx="792088" cy="369332"/>
            </a:xfrm>
            <a:prstGeom prst="rect">
              <a:avLst/>
            </a:prstGeom>
            <a:noFill/>
            <a:ln w="9525">
              <a:noFill/>
              <a:miter lim="800000"/>
              <a:headEnd/>
              <a:tailEnd/>
            </a:ln>
          </p:spPr>
          <p:txBody>
            <a:bodyPr>
              <a:spAutoFit/>
            </a:bodyPr>
            <a:lstStyle/>
            <a:p>
              <a:r>
                <a:rPr lang="en-US" altLang="he-IL"/>
                <a:t>Pro</a:t>
              </a:r>
              <a:endParaRPr lang="he-IL" altLang="he-IL"/>
            </a:p>
          </p:txBody>
        </p:sp>
        <p:sp>
          <p:nvSpPr>
            <p:cNvPr id="12303" name="TextBox 12"/>
            <p:cNvSpPr txBox="1">
              <a:spLocks noChangeArrowheads="1"/>
            </p:cNvSpPr>
            <p:nvPr/>
          </p:nvSpPr>
          <p:spPr bwMode="auto">
            <a:xfrm>
              <a:off x="7164288" y="5661248"/>
              <a:ext cx="792088" cy="369332"/>
            </a:xfrm>
            <a:prstGeom prst="rect">
              <a:avLst/>
            </a:prstGeom>
            <a:noFill/>
            <a:ln w="9525">
              <a:noFill/>
              <a:miter lim="800000"/>
              <a:headEnd/>
              <a:tailEnd/>
            </a:ln>
          </p:spPr>
          <p:txBody>
            <a:bodyPr>
              <a:spAutoFit/>
            </a:bodyPr>
            <a:lstStyle/>
            <a:p>
              <a:r>
                <a:rPr lang="en-US" altLang="he-IL"/>
                <a:t>Arg</a:t>
              </a:r>
              <a:endParaRPr lang="he-IL" altLang="he-IL"/>
            </a:p>
          </p:txBody>
        </p:sp>
        <p:sp>
          <p:nvSpPr>
            <p:cNvPr id="12304" name="TextBox 13"/>
            <p:cNvSpPr txBox="1">
              <a:spLocks noChangeArrowheads="1"/>
            </p:cNvSpPr>
            <p:nvPr/>
          </p:nvSpPr>
          <p:spPr bwMode="auto">
            <a:xfrm>
              <a:off x="8028384" y="5661248"/>
              <a:ext cx="792088" cy="369332"/>
            </a:xfrm>
            <a:prstGeom prst="rect">
              <a:avLst/>
            </a:prstGeom>
            <a:noFill/>
            <a:ln w="9525">
              <a:noFill/>
              <a:miter lim="800000"/>
              <a:headEnd/>
              <a:tailEnd/>
            </a:ln>
          </p:spPr>
          <p:txBody>
            <a:bodyPr>
              <a:spAutoFit/>
            </a:bodyPr>
            <a:lstStyle/>
            <a:p>
              <a:r>
                <a:rPr lang="en-US" altLang="he-IL"/>
                <a:t>AMC</a:t>
              </a:r>
              <a:endParaRPr lang="he-IL" altLang="he-IL"/>
            </a:p>
          </p:txBody>
        </p:sp>
        <p:cxnSp>
          <p:nvCxnSpPr>
            <p:cNvPr id="16" name="Straight Connector 15"/>
            <p:cNvCxnSpPr>
              <a:endCxn id="7" idx="1"/>
            </p:cNvCxnSpPr>
            <p:nvPr/>
          </p:nvCxnSpPr>
          <p:spPr>
            <a:xfrm>
              <a:off x="5148688" y="5876550"/>
              <a:ext cx="2158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6" idx="1"/>
            </p:cNvCxnSpPr>
            <p:nvPr/>
          </p:nvCxnSpPr>
          <p:spPr>
            <a:xfrm>
              <a:off x="6083700" y="5876550"/>
              <a:ext cx="1444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5" idx="1"/>
            </p:cNvCxnSpPr>
            <p:nvPr/>
          </p:nvCxnSpPr>
          <p:spPr>
            <a:xfrm>
              <a:off x="6948862" y="5876550"/>
              <a:ext cx="14287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Pie 27"/>
            <p:cNvSpPr/>
            <p:nvPr/>
          </p:nvSpPr>
          <p:spPr>
            <a:xfrm rot="6319698">
              <a:off x="7653751" y="5070252"/>
              <a:ext cx="504693" cy="504811"/>
            </a:xfrm>
            <a:prstGeom prst="pie">
              <a:avLst>
                <a:gd name="adj1" fmla="val 0"/>
                <a:gd name="adj2" fmla="val 1858074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defRPr/>
              </a:pPr>
              <a:endParaRPr lang="he-IL">
                <a:solidFill>
                  <a:schemeClr val="tx1"/>
                </a:solidFill>
              </a:endParaRPr>
            </a:p>
          </p:txBody>
        </p:sp>
        <p:sp>
          <p:nvSpPr>
            <p:cNvPr id="12309" name="TextBox 29"/>
            <p:cNvSpPr txBox="1">
              <a:spLocks noChangeArrowheads="1"/>
            </p:cNvSpPr>
            <p:nvPr/>
          </p:nvSpPr>
          <p:spPr bwMode="auto">
            <a:xfrm>
              <a:off x="5796136" y="5013176"/>
              <a:ext cx="2160240" cy="584775"/>
            </a:xfrm>
            <a:prstGeom prst="rect">
              <a:avLst/>
            </a:prstGeom>
            <a:noFill/>
            <a:ln w="9525">
              <a:noFill/>
              <a:miter lim="800000"/>
              <a:headEnd/>
              <a:tailEnd/>
            </a:ln>
          </p:spPr>
          <p:txBody>
            <a:bodyPr>
              <a:spAutoFit/>
            </a:bodyPr>
            <a:lstStyle/>
            <a:p>
              <a:pPr algn="ctr"/>
              <a:r>
                <a:rPr lang="en-US" altLang="he-IL" sz="1600" dirty="0"/>
                <a:t>Thrombin + </a:t>
              </a:r>
              <a:r>
                <a:rPr lang="en-US" altLang="he-IL" sz="1600" dirty="0" err="1"/>
                <a:t>aminopeptidase</a:t>
              </a:r>
              <a:endParaRPr lang="he-IL" altLang="he-IL" sz="1600" dirty="0"/>
            </a:p>
          </p:txBody>
        </p:sp>
        <p:sp>
          <p:nvSpPr>
            <p:cNvPr id="12310" name="TextBox 30"/>
            <p:cNvSpPr txBox="1">
              <a:spLocks noChangeArrowheads="1"/>
            </p:cNvSpPr>
            <p:nvPr/>
          </p:nvSpPr>
          <p:spPr bwMode="auto">
            <a:xfrm>
              <a:off x="6012160" y="6309320"/>
              <a:ext cx="1440160" cy="338554"/>
            </a:xfrm>
            <a:prstGeom prst="rect">
              <a:avLst/>
            </a:prstGeom>
            <a:noFill/>
            <a:ln w="9525">
              <a:noFill/>
              <a:miter lim="800000"/>
              <a:headEnd/>
              <a:tailEnd/>
            </a:ln>
          </p:spPr>
          <p:txBody>
            <a:bodyPr>
              <a:spAutoFit/>
            </a:bodyPr>
            <a:lstStyle/>
            <a:p>
              <a:r>
                <a:rPr lang="en-US" altLang="he-IL" sz="1600"/>
                <a:t>Prolyl</a:t>
              </a:r>
              <a:endParaRPr lang="he-IL" altLang="he-IL" sz="1600"/>
            </a:p>
          </p:txBody>
        </p:sp>
      </p:grpSp>
      <p:graphicFrame>
        <p:nvGraphicFramePr>
          <p:cNvPr id="23" name="Chart 22"/>
          <p:cNvGraphicFramePr>
            <a:graphicFrameLocks/>
          </p:cNvGraphicFramePr>
          <p:nvPr>
            <p:extLst/>
          </p:nvPr>
        </p:nvGraphicFramePr>
        <p:xfrm>
          <a:off x="5580141" y="2636913"/>
          <a:ext cx="3313033" cy="2134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61793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3" cstate="print"/>
          <a:srcRect/>
          <a:stretch>
            <a:fillRect/>
          </a:stretch>
        </p:blipFill>
        <p:spPr>
          <a:xfrm>
            <a:off x="0" y="4365104"/>
            <a:ext cx="9144000" cy="2592288"/>
          </a:xfrm>
          <a:prstGeom prst="rect">
            <a:avLst/>
          </a:prstGeom>
        </p:spPr>
      </p:pic>
      <p:sp>
        <p:nvSpPr>
          <p:cNvPr id="18" name="Content Placeholder 1"/>
          <p:cNvSpPr>
            <a:spLocks noGrp="1"/>
          </p:cNvSpPr>
          <p:nvPr>
            <p:ph idx="1"/>
          </p:nvPr>
        </p:nvSpPr>
        <p:spPr>
          <a:xfrm>
            <a:off x="0" y="692696"/>
            <a:ext cx="9144000" cy="5517232"/>
          </a:xfrm>
        </p:spPr>
        <p:txBody>
          <a:bodyPr/>
          <a:lstStyle/>
          <a:p>
            <a:pPr algn="l" rtl="0"/>
            <a:r>
              <a:rPr lang="en-US" dirty="0"/>
              <a:t>Is expressed and </a:t>
            </a:r>
            <a:r>
              <a:rPr lang="en-GB" dirty="0"/>
              <a:t>affects various cells such as:</a:t>
            </a:r>
            <a:endParaRPr lang="he-IL" dirty="0"/>
          </a:p>
        </p:txBody>
      </p:sp>
      <p:sp>
        <p:nvSpPr>
          <p:cNvPr id="3" name="Title 2"/>
          <p:cNvSpPr>
            <a:spLocks noGrp="1"/>
          </p:cNvSpPr>
          <p:nvPr>
            <p:ph type="title"/>
          </p:nvPr>
        </p:nvSpPr>
        <p:spPr/>
        <p:txBody>
          <a:bodyPr>
            <a:normAutofit/>
          </a:bodyPr>
          <a:lstStyle/>
          <a:p>
            <a:r>
              <a:rPr lang="he-IL" dirty="0"/>
              <a:t> </a:t>
            </a:r>
          </a:p>
        </p:txBody>
      </p:sp>
      <p:pic>
        <p:nvPicPr>
          <p:cNvPr id="6" name="Picture 5" descr="FG13_04"/>
          <p:cNvPicPr>
            <a:picLocks noChangeAspect="1" noChangeArrowheads="1"/>
          </p:cNvPicPr>
          <p:nvPr/>
        </p:nvPicPr>
        <p:blipFill>
          <a:blip r:embed="rId4" cstate="print"/>
          <a:srcRect/>
          <a:stretch>
            <a:fillRect/>
          </a:stretch>
        </p:blipFill>
        <p:spPr>
          <a:xfrm>
            <a:off x="0" y="1484784"/>
            <a:ext cx="9144000" cy="2952328"/>
          </a:xfrm>
          <a:prstGeom prst="rect">
            <a:avLst/>
          </a:prstGeom>
        </p:spPr>
      </p:pic>
      <p:sp>
        <p:nvSpPr>
          <p:cNvPr id="7" name="Oval 6"/>
          <p:cNvSpPr/>
          <p:nvPr/>
        </p:nvSpPr>
        <p:spPr>
          <a:xfrm>
            <a:off x="6516216" y="2348880"/>
            <a:ext cx="1944216"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Oval 7"/>
          <p:cNvSpPr/>
          <p:nvPr/>
        </p:nvSpPr>
        <p:spPr>
          <a:xfrm>
            <a:off x="5076056" y="2924944"/>
            <a:ext cx="1944216"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p:cNvSpPr/>
          <p:nvPr/>
        </p:nvSpPr>
        <p:spPr>
          <a:xfrm>
            <a:off x="899592" y="2420888"/>
            <a:ext cx="1944216"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Oval 9"/>
          <p:cNvSpPr/>
          <p:nvPr/>
        </p:nvSpPr>
        <p:spPr>
          <a:xfrm>
            <a:off x="7595320" y="4581128"/>
            <a:ext cx="129716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Oval 10"/>
          <p:cNvSpPr/>
          <p:nvPr/>
        </p:nvSpPr>
        <p:spPr>
          <a:xfrm>
            <a:off x="7524328" y="4797152"/>
            <a:ext cx="129716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Oval 11"/>
          <p:cNvSpPr/>
          <p:nvPr/>
        </p:nvSpPr>
        <p:spPr>
          <a:xfrm>
            <a:off x="7596336" y="5301208"/>
            <a:ext cx="129716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itle 2"/>
          <p:cNvSpPr txBox="1">
            <a:spLocks/>
          </p:cNvSpPr>
          <p:nvPr/>
        </p:nvSpPr>
        <p:spPr>
          <a:xfrm>
            <a:off x="0" y="0"/>
            <a:ext cx="9144000" cy="76470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Introduction:</a:t>
            </a:r>
            <a:r>
              <a:rPr kumimoji="0" lang="en-US" sz="4000" b="1" i="0" u="none" strike="noStrike" kern="1200" cap="none" spc="0" normalizeH="0" baseline="0" noProof="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 </a:t>
            </a:r>
            <a:r>
              <a:rPr kumimoji="0" lang="en-GB" sz="4100" b="1" i="0" u="none" strike="noStrike" kern="1200" cap="none" spc="0" normalizeH="0" baseline="0" noProof="0">
                <a:ln>
                  <a:noFill/>
                </a:ln>
                <a:solidFill>
                  <a:schemeClr val="bg1"/>
                </a:solidFill>
                <a:effectLst>
                  <a:outerShdw blurRad="31750" dist="25400" dir="5400000" algn="tl" rotWithShape="0">
                    <a:srgbClr val="000000">
                      <a:alpha val="25000"/>
                    </a:srgbClr>
                  </a:outerShdw>
                </a:effectLst>
                <a:uLnTx/>
                <a:uFillTx/>
                <a:latin typeface="+mj-lt"/>
                <a:ea typeface="+mj-ea"/>
                <a:cs typeface="+mj-cs"/>
              </a:rPr>
              <a:t>Thrombin </a:t>
            </a:r>
            <a:r>
              <a:rPr kumimoji="0" lang="en-GB"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&amp; PAR</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6" name="Title 2"/>
          <p:cNvSpPr txBox="1">
            <a:spLocks/>
          </p:cNvSpPr>
          <p:nvPr/>
        </p:nvSpPr>
        <p:spPr>
          <a:xfrm>
            <a:off x="0" y="0"/>
            <a:ext cx="9144000" cy="76470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Introduction:</a:t>
            </a: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 </a:t>
            </a:r>
            <a:r>
              <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Thrombin</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0688"/>
            <a:ext cx="9144000" cy="6237312"/>
          </a:xfrm>
        </p:spPr>
        <p:txBody>
          <a:bodyPr>
            <a:normAutofit/>
          </a:bodyPr>
          <a:lstStyle/>
          <a:p>
            <a:pPr algn="l" rtl="0"/>
            <a:r>
              <a:rPr lang="en-US" dirty="0"/>
              <a:t>Prothrombin is expressed in the </a:t>
            </a:r>
            <a:r>
              <a:rPr lang="en-GB" dirty="0"/>
              <a:t>brain</a:t>
            </a:r>
            <a:endParaRPr lang="en-US" dirty="0"/>
          </a:p>
          <a:p>
            <a:pPr algn="l" rtl="0"/>
            <a:r>
              <a:rPr lang="en-US" dirty="0"/>
              <a:t>Effects on the Brain</a:t>
            </a:r>
            <a:r>
              <a:rPr lang="en-GB" dirty="0"/>
              <a:t> – </a:t>
            </a:r>
            <a:endParaRPr lang="en-US" dirty="0"/>
          </a:p>
          <a:p>
            <a:pPr lvl="1" algn="l" rtl="0"/>
            <a:r>
              <a:rPr lang="en-US" dirty="0"/>
              <a:t>Neural cell proliferation, morphology and physiology, </a:t>
            </a:r>
            <a:endParaRPr lang="en-GB" dirty="0"/>
          </a:p>
          <a:p>
            <a:pPr lvl="1" algn="l" rtl="0"/>
            <a:r>
              <a:rPr lang="en-GB" dirty="0"/>
              <a:t>Role in neuro-inflammatory and degenerative diseases</a:t>
            </a:r>
            <a:r>
              <a:rPr lang="en-US" dirty="0"/>
              <a:t> </a:t>
            </a:r>
          </a:p>
          <a:p>
            <a:pPr lvl="1" algn="l" rtl="0"/>
            <a:r>
              <a:rPr lang="en-GB" dirty="0"/>
              <a:t>concentration dependent</a:t>
            </a:r>
            <a:endParaRPr lang="en-US" dirty="0"/>
          </a:p>
          <a:p>
            <a:pPr lvl="2" algn="l" rtl="0"/>
            <a:r>
              <a:rPr lang="en-GB" dirty="0"/>
              <a:t>Low levels (∼50 </a:t>
            </a:r>
            <a:r>
              <a:rPr lang="en-GB" dirty="0" err="1"/>
              <a:t>pM</a:t>
            </a:r>
            <a:r>
              <a:rPr lang="en-GB" dirty="0"/>
              <a:t>) – </a:t>
            </a:r>
          </a:p>
          <a:p>
            <a:pPr lvl="3" algn="l" rtl="0"/>
            <a:r>
              <a:rPr lang="en-GB" dirty="0" err="1"/>
              <a:t>Neuroprotective</a:t>
            </a:r>
            <a:r>
              <a:rPr lang="en-GB" dirty="0"/>
              <a:t> - </a:t>
            </a:r>
            <a:r>
              <a:rPr lang="en-US" dirty="0"/>
              <a:t>enhances the synthesis and secretion of nerve growth factor in </a:t>
            </a:r>
            <a:r>
              <a:rPr lang="en-US" dirty="0" err="1"/>
              <a:t>glial</a:t>
            </a:r>
            <a:r>
              <a:rPr lang="en-US" dirty="0"/>
              <a:t> cells </a:t>
            </a:r>
            <a:endParaRPr lang="en-GB" dirty="0"/>
          </a:p>
          <a:p>
            <a:pPr lvl="2" algn="l" rtl="0"/>
            <a:r>
              <a:rPr lang="en-GB" dirty="0"/>
              <a:t>High levels (&gt;500 </a:t>
            </a:r>
            <a:r>
              <a:rPr lang="en-GB" dirty="0" err="1"/>
              <a:t>nM</a:t>
            </a:r>
            <a:r>
              <a:rPr lang="en-GB" dirty="0"/>
              <a:t>) – </a:t>
            </a:r>
          </a:p>
          <a:p>
            <a:pPr lvl="3" algn="l" rtl="0"/>
            <a:r>
              <a:rPr lang="en-GB" dirty="0"/>
              <a:t>deleterious - vascular disruption, inflammatory response, toxicity</a:t>
            </a:r>
          </a:p>
          <a:p>
            <a:pPr lvl="1" algn="l" rtl="0"/>
            <a:r>
              <a:rPr lang="en-US" dirty="0"/>
              <a:t>Brain endothelial cells (BBB) activation leads to increased permeability and infiltration</a:t>
            </a:r>
          </a:p>
          <a:p>
            <a:pPr lvl="3" algn="l" rtl="0"/>
            <a:endParaRPr lang="en-GB" dirty="0"/>
          </a:p>
        </p:txBody>
      </p:sp>
      <p:sp>
        <p:nvSpPr>
          <p:cNvPr id="3" name="Title 2"/>
          <p:cNvSpPr>
            <a:spLocks noGrp="1"/>
          </p:cNvSpPr>
          <p:nvPr>
            <p:ph type="title"/>
          </p:nvPr>
        </p:nvSpPr>
        <p:spPr>
          <a:xfrm>
            <a:off x="0" y="0"/>
            <a:ext cx="9144000" cy="764704"/>
          </a:xfrm>
        </p:spPr>
        <p:txBody>
          <a:bodyPr>
            <a:normAutofit/>
          </a:bodyPr>
          <a:lstStyle/>
          <a:p>
            <a:pPr rtl="0"/>
            <a:r>
              <a:rPr lang="en-US" sz="4000" b="0" dirty="0">
                <a:latin typeface="Arial" pitchFamily="34" charset="0"/>
                <a:cs typeface="Arial" pitchFamily="34" charset="0"/>
              </a:rPr>
              <a:t>Introduction:</a:t>
            </a:r>
            <a:r>
              <a:rPr lang="en-US" sz="4000" dirty="0">
                <a:latin typeface="Arial" pitchFamily="34" charset="0"/>
                <a:cs typeface="Arial" pitchFamily="34" charset="0"/>
              </a:rPr>
              <a:t> </a:t>
            </a:r>
            <a:r>
              <a:rPr lang="en-GB" dirty="0"/>
              <a:t>Thrombin &amp; PAR</a:t>
            </a:r>
            <a:endParaRPr lang="he-I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a:p>
        </p:txBody>
      </p:sp>
      <p:pic>
        <p:nvPicPr>
          <p:cNvPr id="4" name="Picture 1"/>
          <p:cNvPicPr>
            <a:picLocks noChangeAspect="1" noChangeArrowheads="1"/>
          </p:cNvPicPr>
          <p:nvPr/>
        </p:nvPicPr>
        <p:blipFill>
          <a:blip r:embed="rId3" cstate="print"/>
          <a:srcRect/>
          <a:stretch>
            <a:fillRect/>
          </a:stretch>
        </p:blipFill>
        <p:spPr bwMode="auto">
          <a:xfrm>
            <a:off x="0" y="1124744"/>
            <a:ext cx="9144000" cy="5976664"/>
          </a:xfrm>
          <a:prstGeom prst="rect">
            <a:avLst/>
          </a:prstGeom>
          <a:noFill/>
          <a:ln w="9525">
            <a:noFill/>
            <a:round/>
            <a:headEnd/>
            <a:tailEnd/>
          </a:ln>
        </p:spPr>
      </p:pic>
      <p:sp>
        <p:nvSpPr>
          <p:cNvPr id="5" name="Rectangle 4"/>
          <p:cNvSpPr/>
          <p:nvPr/>
        </p:nvSpPr>
        <p:spPr>
          <a:xfrm>
            <a:off x="0" y="6381328"/>
            <a:ext cx="9144000" cy="307777"/>
          </a:xfrm>
          <a:prstGeom prst="rect">
            <a:avLst/>
          </a:prstGeom>
        </p:spPr>
        <p:txBody>
          <a:bodyPr wrap="square">
            <a:spAutoFit/>
          </a:bodyPr>
          <a:lstStyle/>
          <a:p>
            <a:pPr algn="l" rtl="0"/>
            <a:endParaRPr lang="he-IL" sz="1400" dirty="0"/>
          </a:p>
        </p:txBody>
      </p:sp>
      <p:sp>
        <p:nvSpPr>
          <p:cNvPr id="6" name="Title 2"/>
          <p:cNvSpPr txBox="1">
            <a:spLocks/>
          </p:cNvSpPr>
          <p:nvPr/>
        </p:nvSpPr>
        <p:spPr>
          <a:xfrm>
            <a:off x="0" y="0"/>
            <a:ext cx="9144000" cy="76470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Introduction:</a:t>
            </a: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 </a:t>
            </a:r>
            <a:r>
              <a:rPr kumimoji="0" lang="en-GB"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Thrombin &amp; PAR</a:t>
            </a:r>
            <a:endParaRPr kumimoji="0" lang="he-I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Content Placeholder 1"/>
          <p:cNvSpPr txBox="1">
            <a:spLocks/>
          </p:cNvSpPr>
          <p:nvPr/>
        </p:nvSpPr>
        <p:spPr>
          <a:xfrm>
            <a:off x="0" y="692696"/>
            <a:ext cx="9468544" cy="5517232"/>
          </a:xfrm>
          <a:prstGeom prst="rect">
            <a:avLst/>
          </a:prstGeom>
        </p:spPr>
        <p:txBody>
          <a:bodyPr vert="horz">
            <a:normAutofit/>
          </a:bodyPr>
          <a:lstStyle/>
          <a:p>
            <a:pPr algn="l" rtl="0"/>
            <a:r>
              <a:rPr lang="en-US" sz="1500" dirty="0"/>
              <a:t>Activation and expression of </a:t>
            </a:r>
            <a:r>
              <a:rPr lang="en-US" sz="1500" dirty="0" err="1"/>
              <a:t>proteinase</a:t>
            </a:r>
            <a:r>
              <a:rPr lang="en-US" sz="1500" dirty="0"/>
              <a:t>-activated receptors (PARs) in the central nervous system</a:t>
            </a:r>
            <a:endParaRPr lang="he-IL" sz="1500" dirty="0"/>
          </a:p>
        </p:txBody>
      </p:sp>
    </p:spTree>
    <p:extLst>
      <p:ext uri="{BB962C8B-B14F-4D97-AF65-F5344CB8AC3E}">
        <p14:creationId xmlns:p14="http://schemas.microsoft.com/office/powerpoint/2010/main" val="408958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half" idx="1"/>
          </p:nvPr>
        </p:nvSpPr>
        <p:spPr>
          <a:xfrm>
            <a:off x="0" y="1340768"/>
            <a:ext cx="9144000" cy="5517232"/>
          </a:xfrm>
        </p:spPr>
        <p:txBody>
          <a:bodyPr/>
          <a:lstStyle/>
          <a:p>
            <a:pPr marL="365760" lvl="1" indent="-256032" algn="l" rtl="0">
              <a:spcBef>
                <a:spcPts val="400"/>
              </a:spcBef>
              <a:buSzPct val="68000"/>
              <a:buFont typeface="Wingdings 3"/>
              <a:buChar char=""/>
            </a:pPr>
            <a:r>
              <a:rPr lang="en-US" dirty="0" err="1"/>
              <a:t>Neuroinflammatory</a:t>
            </a:r>
            <a:r>
              <a:rPr lang="en-US" dirty="0"/>
              <a:t> diseases (</a:t>
            </a:r>
            <a:r>
              <a:rPr lang="en-US" dirty="0">
                <a:cs typeface="Times New Roman" pitchFamily="18" charset="0"/>
              </a:rPr>
              <a:t>Diabetic neuropathy, ALS</a:t>
            </a:r>
            <a:r>
              <a:rPr lang="en-US" dirty="0"/>
              <a:t>)</a:t>
            </a:r>
          </a:p>
          <a:p>
            <a:pPr marL="603504" lvl="2" indent="-256032" algn="l" rtl="0">
              <a:spcBef>
                <a:spcPts val="400"/>
              </a:spcBef>
              <a:buSzPct val="68000"/>
              <a:buFont typeface="Wingdings 3"/>
              <a:buChar char=""/>
            </a:pPr>
            <a:r>
              <a:rPr lang="en-US" dirty="0"/>
              <a:t>Significant elevated thrombin-like activity</a:t>
            </a:r>
          </a:p>
          <a:p>
            <a:pPr marL="603504" lvl="2" indent="-256032" algn="l" rtl="0">
              <a:spcBef>
                <a:spcPts val="400"/>
              </a:spcBef>
              <a:buSzPct val="68000"/>
              <a:buFont typeface="Wingdings 3"/>
              <a:buChar char=""/>
            </a:pPr>
            <a:r>
              <a:rPr lang="en-US" dirty="0"/>
              <a:t>Thrombin inhibition significantly improves nerve-conduction and animal survival </a:t>
            </a:r>
          </a:p>
        </p:txBody>
      </p:sp>
      <p:graphicFrame>
        <p:nvGraphicFramePr>
          <p:cNvPr id="7" name="תרשים 22"/>
          <p:cNvGraphicFramePr/>
          <p:nvPr>
            <p:extLst>
              <p:ext uri="{D42A27DB-BD31-4B8C-83A1-F6EECF244321}">
                <p14:modId xmlns:p14="http://schemas.microsoft.com/office/powerpoint/2010/main" val="3529810908"/>
              </p:ext>
            </p:extLst>
          </p:nvPr>
        </p:nvGraphicFramePr>
        <p:xfrm>
          <a:off x="0" y="3744416"/>
          <a:ext cx="2843808" cy="2556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תרשים 15"/>
          <p:cNvGraphicFramePr/>
          <p:nvPr>
            <p:extLst>
              <p:ext uri="{D42A27DB-BD31-4B8C-83A1-F6EECF244321}">
                <p14:modId xmlns:p14="http://schemas.microsoft.com/office/powerpoint/2010/main" val="1453265857"/>
              </p:ext>
            </p:extLst>
          </p:nvPr>
        </p:nvGraphicFramePr>
        <p:xfrm>
          <a:off x="2843808" y="3816424"/>
          <a:ext cx="3456384" cy="244773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0" y="6264696"/>
            <a:ext cx="3429000" cy="276999"/>
          </a:xfrm>
          <a:prstGeom prst="rect">
            <a:avLst/>
          </a:prstGeom>
          <a:noFill/>
        </p:spPr>
        <p:txBody>
          <a:bodyPr wrap="square" rtlCol="0">
            <a:spAutoFit/>
          </a:bodyPr>
          <a:lstStyle/>
          <a:p>
            <a:pPr algn="l" rtl="0"/>
            <a:r>
              <a:rPr lang="en-US" sz="1200" dirty="0" err="1"/>
              <a:t>Aronovich</a:t>
            </a:r>
            <a:r>
              <a:rPr lang="en-US" sz="1200" dirty="0"/>
              <a:t> et al. (submitted) </a:t>
            </a:r>
          </a:p>
        </p:txBody>
      </p:sp>
      <p:sp>
        <p:nvSpPr>
          <p:cNvPr id="10" name="TextBox 9"/>
          <p:cNvSpPr txBox="1"/>
          <p:nvPr/>
        </p:nvSpPr>
        <p:spPr>
          <a:xfrm>
            <a:off x="3635896" y="6192688"/>
            <a:ext cx="3810000" cy="276999"/>
          </a:xfrm>
          <a:prstGeom prst="rect">
            <a:avLst/>
          </a:prstGeom>
          <a:noFill/>
        </p:spPr>
        <p:txBody>
          <a:bodyPr wrap="square" rtlCol="0">
            <a:spAutoFit/>
          </a:bodyPr>
          <a:lstStyle/>
          <a:p>
            <a:pPr algn="l" rtl="0"/>
            <a:r>
              <a:rPr lang="en-US" sz="1200" dirty="0"/>
              <a:t>Abu </a:t>
            </a:r>
            <a:r>
              <a:rPr lang="en-US" sz="1200" dirty="0" err="1"/>
              <a:t>Rahal</a:t>
            </a:r>
            <a:r>
              <a:rPr lang="en-US" sz="1200" dirty="0"/>
              <a:t> et al. (submitted) </a:t>
            </a:r>
          </a:p>
        </p:txBody>
      </p:sp>
      <p:sp>
        <p:nvSpPr>
          <p:cNvPr id="13" name="Title 2"/>
          <p:cNvSpPr txBox="1">
            <a:spLocks/>
          </p:cNvSpPr>
          <p:nvPr/>
        </p:nvSpPr>
        <p:spPr>
          <a:xfrm>
            <a:off x="0" y="0"/>
            <a:ext cx="9144000" cy="1268760"/>
          </a:xfrm>
          <a:prstGeom prst="rect">
            <a:avLst/>
          </a:prstGeom>
          <a:effectLst/>
        </p:spPr>
        <p:txBody>
          <a:bodyPr vert="horz" anchor="t">
            <a:normAutofit/>
            <a:scene3d>
              <a:camera prst="orthographicFront"/>
              <a:lightRig rig="soft" dir="t"/>
            </a:scene3d>
            <a:sp3d prstMaterial="softEdge">
              <a:bevelT w="0" h="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1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Motivation –</a:t>
            </a:r>
            <a:r>
              <a:rPr kumimoji="0" lang="en-GB" sz="33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 </a:t>
            </a:r>
            <a:br>
              <a:rPr kumimoji="0" lang="en-GB" sz="33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br>
            <a:r>
              <a:rPr kumimoji="0" lang="en-US" altLang="en-US" sz="33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Modulation of PAR-1 mediated pathway</a:t>
            </a:r>
            <a:endParaRPr kumimoji="0" lang="he-IL" sz="3300" b="1" u="none" strike="noStrike" kern="1200" cap="none" spc="0" normalizeH="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graphicFrame>
        <p:nvGraphicFramePr>
          <p:cNvPr id="14" name="תרשים 6"/>
          <p:cNvGraphicFramePr/>
          <p:nvPr>
            <p:extLst>
              <p:ext uri="{D42A27DB-BD31-4B8C-83A1-F6EECF244321}">
                <p14:modId xmlns:p14="http://schemas.microsoft.com/office/powerpoint/2010/main" val="4289104178"/>
              </p:ext>
            </p:extLst>
          </p:nvPr>
        </p:nvGraphicFramePr>
        <p:xfrm>
          <a:off x="6084168" y="3240360"/>
          <a:ext cx="3405008" cy="371703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6" descr="landscape C6 &amp; CNS thrombin-like activity"/>
          <p:cNvPicPr>
            <a:picLocks noChangeAspect="1" noChangeArrowheads="1"/>
          </p:cNvPicPr>
          <p:nvPr/>
        </p:nvPicPr>
        <p:blipFill>
          <a:blip r:embed="rId3" cstate="print"/>
          <a:srcRect/>
          <a:stretch>
            <a:fillRect/>
          </a:stretch>
        </p:blipFill>
        <p:spPr bwMode="auto">
          <a:xfrm>
            <a:off x="369350" y="2348880"/>
            <a:ext cx="8379114" cy="3600400"/>
          </a:xfrm>
          <a:prstGeom prst="rect">
            <a:avLst/>
          </a:prstGeom>
          <a:noFill/>
          <a:ln w="9525">
            <a:noFill/>
            <a:miter lim="800000"/>
            <a:headEnd/>
            <a:tailEnd/>
          </a:ln>
        </p:spPr>
      </p:pic>
      <p:sp>
        <p:nvSpPr>
          <p:cNvPr id="2" name="Content Placeholder 1"/>
          <p:cNvSpPr>
            <a:spLocks noGrp="1"/>
          </p:cNvSpPr>
          <p:nvPr>
            <p:ph idx="1"/>
          </p:nvPr>
        </p:nvSpPr>
        <p:spPr>
          <a:xfrm>
            <a:off x="36512" y="1268760"/>
            <a:ext cx="9144000" cy="5517232"/>
          </a:xfrm>
        </p:spPr>
        <p:txBody>
          <a:bodyPr/>
          <a:lstStyle/>
          <a:p>
            <a:pPr algn="l" rtl="0"/>
            <a:r>
              <a:rPr lang="en-US" sz="2300" dirty="0" err="1">
                <a:cs typeface="Times New Roman" pitchFamily="18" charset="0"/>
              </a:rPr>
              <a:t>Neoplastic</a:t>
            </a:r>
            <a:r>
              <a:rPr lang="en-US" sz="2300" dirty="0">
                <a:cs typeface="Times New Roman" pitchFamily="18" charset="0"/>
              </a:rPr>
              <a:t> </a:t>
            </a:r>
          </a:p>
          <a:p>
            <a:pPr lvl="1" algn="l" rtl="0"/>
            <a:r>
              <a:rPr lang="en-US" sz="2100" dirty="0">
                <a:cs typeface="Times New Roman" pitchFamily="18" charset="0"/>
              </a:rPr>
              <a:t>GBM (</a:t>
            </a:r>
            <a:r>
              <a:rPr lang="en-US" sz="2100" dirty="0" err="1">
                <a:cs typeface="Times New Roman" pitchFamily="18" charset="0"/>
              </a:rPr>
              <a:t>Glioblastoma</a:t>
            </a:r>
            <a:r>
              <a:rPr lang="en-US" sz="2100" dirty="0">
                <a:cs typeface="Times New Roman" pitchFamily="18" charset="0"/>
              </a:rPr>
              <a:t> </a:t>
            </a:r>
            <a:r>
              <a:rPr lang="en-US" sz="2100" dirty="0" err="1">
                <a:cs typeface="Times New Roman" pitchFamily="18" charset="0"/>
              </a:rPr>
              <a:t>multiforme</a:t>
            </a:r>
            <a:r>
              <a:rPr lang="en-US" sz="2000" dirty="0"/>
              <a:t>)</a:t>
            </a:r>
            <a:r>
              <a:rPr lang="en-US" sz="2000" dirty="0">
                <a:hlinkClick r:id="rId4" action="ppaction://hlinksldjump"/>
              </a:rPr>
              <a:t>:</a:t>
            </a:r>
            <a:endParaRPr lang="en-US" sz="2000" dirty="0"/>
          </a:p>
          <a:p>
            <a:pPr lvl="2" algn="l" rtl="0"/>
            <a:r>
              <a:rPr lang="en-US" sz="1800" dirty="0"/>
              <a:t>most frequent primary </a:t>
            </a:r>
            <a:r>
              <a:rPr lang="en-US" sz="1800" b="1" dirty="0">
                <a:effectLst>
                  <a:outerShdw blurRad="38100" dist="38100" dir="2700000" algn="tl">
                    <a:srgbClr val="000000">
                      <a:alpha val="43137"/>
                    </a:srgbClr>
                  </a:outerShdw>
                </a:effectLst>
              </a:rPr>
              <a:t>brain tumor</a:t>
            </a:r>
            <a:endParaRPr lang="en-US" sz="1800" dirty="0"/>
          </a:p>
          <a:p>
            <a:pPr lvl="2" algn="l" rtl="0"/>
            <a:r>
              <a:rPr lang="en-US" sz="1800" dirty="0"/>
              <a:t>Thrombin-like activity is generated by glioma cell-lines</a:t>
            </a:r>
          </a:p>
          <a:p>
            <a:pPr lvl="2" algn="l" rtl="0"/>
            <a:r>
              <a:rPr lang="en-US" sz="1800" dirty="0"/>
              <a:t>Thrombin plays an important role in glioma growth</a:t>
            </a:r>
          </a:p>
          <a:p>
            <a:pPr lvl="2" algn="l" rtl="0"/>
            <a:endParaRPr lang="en-US" sz="1800" dirty="0">
              <a:cs typeface="Times New Roman" pitchFamily="18" charset="0"/>
            </a:endParaRPr>
          </a:p>
          <a:p>
            <a:pPr lvl="2" algn="l" rtl="0"/>
            <a:endParaRPr lang="en-US" sz="1800" dirty="0">
              <a:cs typeface="Times New Roman" pitchFamily="18" charset="0"/>
            </a:endParaRPr>
          </a:p>
          <a:p>
            <a:pPr lvl="2" algn="l" rtl="0"/>
            <a:endParaRPr lang="en-US" sz="1800" dirty="0">
              <a:cs typeface="Times New Roman" pitchFamily="18" charset="0"/>
            </a:endParaRPr>
          </a:p>
          <a:p>
            <a:pPr lvl="2" algn="l" rtl="0"/>
            <a:endParaRPr lang="en-US" sz="1800" dirty="0">
              <a:cs typeface="Times New Roman" pitchFamily="18" charset="0"/>
            </a:endParaRPr>
          </a:p>
          <a:p>
            <a:pPr marL="630936" lvl="2" indent="0" algn="l" rtl="0">
              <a:buNone/>
            </a:pPr>
            <a:endParaRPr lang="en-US" sz="1800" dirty="0">
              <a:cs typeface="Times New Roman" pitchFamily="18" charset="0"/>
            </a:endParaRPr>
          </a:p>
          <a:p>
            <a:pPr marL="630936" lvl="2" indent="0" algn="l" rtl="0">
              <a:buNone/>
            </a:pPr>
            <a:endParaRPr lang="en-US" sz="200" dirty="0"/>
          </a:p>
          <a:p>
            <a:pPr marL="630936" lvl="2" indent="0" algn="l" rtl="0">
              <a:buNone/>
            </a:pPr>
            <a:endParaRPr lang="en-US" sz="200" dirty="0"/>
          </a:p>
          <a:p>
            <a:pPr marL="630936" lvl="2" indent="0" algn="l" rtl="0">
              <a:buNone/>
            </a:pPr>
            <a:endParaRPr lang="en-US" sz="200" dirty="0"/>
          </a:p>
          <a:p>
            <a:pPr marL="630936" lvl="2" indent="0" algn="l" rtl="0">
              <a:buNone/>
            </a:pPr>
            <a:endParaRPr lang="en-US" sz="200" dirty="0"/>
          </a:p>
          <a:p>
            <a:pPr marL="630936" lvl="2" indent="0" algn="l" rtl="0">
              <a:buNone/>
            </a:pPr>
            <a:endParaRPr lang="en-US" sz="200" dirty="0"/>
          </a:p>
          <a:p>
            <a:pPr marL="630936" lvl="2" indent="0" algn="l" rtl="0">
              <a:buNone/>
            </a:pPr>
            <a:endParaRPr lang="en-US" sz="200" dirty="0"/>
          </a:p>
          <a:p>
            <a:pPr marL="630936" lvl="2" indent="0" algn="l" rtl="0">
              <a:buNone/>
            </a:pPr>
            <a:endParaRPr lang="en-US" sz="200" dirty="0"/>
          </a:p>
          <a:p>
            <a:pPr marL="630936" lvl="2" indent="0" algn="l" rtl="0">
              <a:buNone/>
            </a:pPr>
            <a:endParaRPr lang="en-US" sz="1700" dirty="0">
              <a:cs typeface="Times New Roman" pitchFamily="18" charset="0"/>
            </a:endParaRPr>
          </a:p>
          <a:p>
            <a:pPr algn="l" rtl="0"/>
            <a:endParaRPr lang="he-IL" dirty="0"/>
          </a:p>
        </p:txBody>
      </p:sp>
      <p:sp>
        <p:nvSpPr>
          <p:cNvPr id="3" name="Title 2"/>
          <p:cNvSpPr>
            <a:spLocks noGrp="1"/>
          </p:cNvSpPr>
          <p:nvPr>
            <p:ph type="title"/>
          </p:nvPr>
        </p:nvSpPr>
        <p:spPr>
          <a:xfrm>
            <a:off x="0" y="0"/>
            <a:ext cx="9144000" cy="1268760"/>
          </a:xfrm>
        </p:spPr>
        <p:txBody>
          <a:bodyPr>
            <a:normAutofit/>
          </a:bodyPr>
          <a:lstStyle/>
          <a:p>
            <a:pPr rtl="0"/>
            <a:r>
              <a:rPr lang="en-GB" dirty="0">
                <a:cs typeface="Times New Roman" pitchFamily="18" charset="0"/>
              </a:rPr>
              <a:t>Motivation – </a:t>
            </a:r>
            <a:br>
              <a:rPr lang="en-GB" dirty="0">
                <a:cs typeface="Times New Roman" pitchFamily="18" charset="0"/>
              </a:rPr>
            </a:br>
            <a:r>
              <a:rPr lang="en-US" altLang="en-US" sz="3300" dirty="0"/>
              <a:t>Modulation of PAR-1 mediated pathway</a:t>
            </a:r>
            <a:endParaRPr lang="he-IL" sz="33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12152</TotalTime>
  <Words>4597</Words>
  <Application>Microsoft Office PowerPoint</Application>
  <PresentationFormat>On-screen Show (4:3)</PresentationFormat>
  <Paragraphs>702</Paragraphs>
  <Slides>42</Slides>
  <Notes>26</Notes>
  <HiddenSlides>11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Adobe Caslon Pro</vt:lpstr>
      <vt:lpstr>Arial</vt:lpstr>
      <vt:lpstr>Calibri</vt:lpstr>
      <vt:lpstr>Calibri Light</vt:lpstr>
      <vt:lpstr>Comic Sans MS</vt:lpstr>
      <vt:lpstr>Lucida Sans Unicode</vt:lpstr>
      <vt:lpstr>Times New Roman</vt:lpstr>
      <vt:lpstr>TimesNewRoman</vt:lpstr>
      <vt:lpstr>Verdana</vt:lpstr>
      <vt:lpstr>Wingdings</vt:lpstr>
      <vt:lpstr>Wingdings 2</vt:lpstr>
      <vt:lpstr>Wingdings 3</vt:lpstr>
      <vt:lpstr>Concourse</vt:lpstr>
      <vt:lpstr>Office Theme</vt:lpstr>
      <vt:lpstr>Development of novel PAR-1-based therapeutic compounds   for malignant and neuro-inflammatory diseases: Glioblastoma multiforme and multiple sclerosis</vt:lpstr>
      <vt:lpstr>Introduction: Thrombin</vt:lpstr>
      <vt:lpstr>Introduction: Thrombin &amp; PAR</vt:lpstr>
      <vt:lpstr>Introduction: Thrombin &amp; PAR</vt:lpstr>
      <vt:lpstr> </vt:lpstr>
      <vt:lpstr>Introduction: Thrombin &amp; PAR</vt:lpstr>
      <vt:lpstr>PowerPoint Presentation</vt:lpstr>
      <vt:lpstr>PowerPoint Presentation</vt:lpstr>
      <vt:lpstr>Motivation –  Modulation of PAR-1 mediated pathway</vt:lpstr>
      <vt:lpstr>GBM (Glioblastoma multiforme) \ glioblastoma</vt:lpstr>
      <vt:lpstr>Motivation and Main concept:</vt:lpstr>
      <vt:lpstr>PowerPoint Presentation</vt:lpstr>
      <vt:lpstr>PowerPoint Presentation</vt:lpstr>
      <vt:lpstr>First Motivation and Main concept:</vt:lpstr>
      <vt:lpstr>PowerPoint Presentation</vt:lpstr>
      <vt:lpstr>Introduction - compounds</vt:lpstr>
      <vt:lpstr>Introduction - compounds</vt:lpstr>
      <vt:lpstr>First Hypothesis:</vt:lpstr>
      <vt:lpstr>Methods:</vt:lpstr>
      <vt:lpstr>Thrombin activity assay</vt:lpstr>
      <vt:lpstr>Thrombin activity</vt:lpstr>
      <vt:lpstr>Results: 30 min incubation -                Warfarin &amp; Ethanol   </vt:lpstr>
      <vt:lpstr>Results: 2 hr. incubation - Ethanol</vt:lpstr>
      <vt:lpstr>PowerPoint Presentation</vt:lpstr>
      <vt:lpstr>Results: 72 hr. incubation – warfarin </vt:lpstr>
      <vt:lpstr>PowerPoint Presentation</vt:lpstr>
      <vt:lpstr>PowerPoint Presentation</vt:lpstr>
      <vt:lpstr>Second Hypothesis:</vt:lpstr>
      <vt:lpstr>Motivation – Previous work (MS&amp;PAR)</vt:lpstr>
      <vt:lpstr>Effect of β-IFN &amp; PAR agonist on expression of IFNAR1 by immunocytochemical &amp;FACS: </vt:lpstr>
      <vt:lpstr>Effect of β-IFN &amp; PAR agonist on expression of PAR-1 by immunocytochemical &amp; FACS:</vt:lpstr>
      <vt:lpstr>Summary</vt:lpstr>
      <vt:lpstr>Conclusion</vt:lpstr>
      <vt:lpstr>Acknowledgments</vt:lpstr>
      <vt:lpstr>Questions ? </vt:lpstr>
      <vt:lpstr>Reference</vt:lpstr>
      <vt:lpstr>PowerPoint Presentation</vt:lpstr>
      <vt:lpstr>PowerPoint Presentation</vt:lpstr>
      <vt:lpstr>PowerPoint Presentation</vt:lpstr>
      <vt:lpstr>72 hr. incubation Results:</vt:lpstr>
      <vt:lpstr>72 hr. incubation Results:</vt:lpstr>
      <vt:lpstr>Thrombin activity assay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zilir</dc:creator>
  <cp:lastModifiedBy>ZieberL</cp:lastModifiedBy>
  <cp:revision>186</cp:revision>
  <dcterms:created xsi:type="dcterms:W3CDTF">2015-03-14T14:36:09Z</dcterms:created>
  <dcterms:modified xsi:type="dcterms:W3CDTF">2016-08-29T07:01:45Z</dcterms:modified>
</cp:coreProperties>
</file>