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8" r:id="rId1"/>
  </p:sldMasterIdLst>
  <p:notesMasterIdLst>
    <p:notesMasterId r:id="rId30"/>
  </p:notesMasterIdLst>
  <p:sldIdLst>
    <p:sldId id="336" r:id="rId2"/>
    <p:sldId id="306" r:id="rId3"/>
    <p:sldId id="331" r:id="rId4"/>
    <p:sldId id="308" r:id="rId5"/>
    <p:sldId id="309" r:id="rId6"/>
    <p:sldId id="338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348" r:id="rId17"/>
    <p:sldId id="350" r:id="rId18"/>
    <p:sldId id="349" r:id="rId19"/>
    <p:sldId id="332" r:id="rId20"/>
    <p:sldId id="318" r:id="rId21"/>
    <p:sldId id="313" r:id="rId22"/>
    <p:sldId id="334" r:id="rId23"/>
    <p:sldId id="319" r:id="rId24"/>
    <p:sldId id="321" r:id="rId25"/>
    <p:sldId id="335" r:id="rId26"/>
    <p:sldId id="326" r:id="rId27"/>
    <p:sldId id="328" r:id="rId28"/>
    <p:sldId id="329" r:id="rId29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743" autoAdjust="0"/>
    <p:restoredTop sz="87971" autoAdjust="0"/>
  </p:normalViewPr>
  <p:slideViewPr>
    <p:cSldViewPr>
      <p:cViewPr varScale="1">
        <p:scale>
          <a:sx n="44" d="100"/>
          <a:sy n="44" d="100"/>
        </p:scale>
        <p:origin x="-5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D442F-8EC4-4E90-8DD2-4602327F93FC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F4BA1-E3A8-4880-AAEC-FB9B8D186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74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altLang="he-IL" smtClean="0"/>
          </a:p>
        </p:txBody>
      </p:sp>
    </p:spTree>
    <p:extLst>
      <p:ext uri="{BB962C8B-B14F-4D97-AF65-F5344CB8AC3E}">
        <p14:creationId xmlns:p14="http://schemas.microsoft.com/office/powerpoint/2010/main" val="2936529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e-IL" altLang="he-IL" smtClean="0"/>
              <a:t>בריאים – כחול 7 עיניים  6 נבדקים</a:t>
            </a:r>
          </a:p>
        </p:txBody>
      </p:sp>
      <p:sp>
        <p:nvSpPr>
          <p:cNvPr id="4710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56D0A61-8E01-4FAF-A8F7-34273120A50C}" type="slidenum">
              <a:rPr lang="he-IL" altLang="he-IL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he-IL" altLang="he-IL" smtClean="0"/>
          </a:p>
        </p:txBody>
      </p:sp>
    </p:spTree>
    <p:extLst>
      <p:ext uri="{BB962C8B-B14F-4D97-AF65-F5344CB8AC3E}">
        <p14:creationId xmlns:p14="http://schemas.microsoft.com/office/powerpoint/2010/main" val="128335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altLang="he-IL" smtClean="0"/>
          </a:p>
        </p:txBody>
      </p:sp>
      <p:sp>
        <p:nvSpPr>
          <p:cNvPr id="4813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E3327D0-B48B-495D-8ECF-7E0F3574BA40}" type="slidenum">
              <a:rPr lang="he-IL" altLang="he-IL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he-IL" altLang="he-IL" smtClean="0"/>
          </a:p>
        </p:txBody>
      </p:sp>
    </p:spTree>
    <p:extLst>
      <p:ext uri="{BB962C8B-B14F-4D97-AF65-F5344CB8AC3E}">
        <p14:creationId xmlns:p14="http://schemas.microsoft.com/office/powerpoint/2010/main" val="722268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The clinical picture progresses from a normal appearing retina to a round slightly elevated macular </a:t>
            </a:r>
            <a:r>
              <a:rPr lang="en-US" dirty="0" err="1" smtClean="0"/>
              <a:t>vitelliform</a:t>
            </a:r>
            <a:r>
              <a:rPr lang="en-US" dirty="0" smtClean="0"/>
              <a:t> lesion ultimately leading to scar formation.</a:t>
            </a:r>
          </a:p>
          <a:p>
            <a:r>
              <a:rPr lang="en-US" dirty="0" smtClean="0"/>
              <a:t>Visual acuity tends to remain quite good for long periods of time. </a:t>
            </a:r>
          </a:p>
          <a:p>
            <a:endParaRPr lang="en-US" dirty="0" smtClean="0"/>
          </a:p>
          <a:p>
            <a:r>
              <a:rPr lang="he-IL" dirty="0" smtClean="0"/>
              <a:t>יפעת</a:t>
            </a:r>
            <a:r>
              <a:rPr lang="he-IL" baseline="0" dirty="0" smtClean="0"/>
              <a:t> – להסבר על המחלה מהמאמרים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DFB78-068A-4709-84E2-E22C3B2DD36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99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e-IL" altLang="he-IL" smtClean="0"/>
              <a:t>בריאים – כחול 7 עיניים  6 נבדקים</a:t>
            </a:r>
          </a:p>
        </p:txBody>
      </p:sp>
      <p:sp>
        <p:nvSpPr>
          <p:cNvPr id="4710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56D0A61-8E01-4FAF-A8F7-34273120A50C}" type="slidenum">
              <a:rPr lang="he-IL" altLang="he-IL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he-IL" altLang="he-IL" smtClean="0"/>
          </a:p>
        </p:txBody>
      </p:sp>
    </p:spTree>
    <p:extLst>
      <p:ext uri="{BB962C8B-B14F-4D97-AF65-F5344CB8AC3E}">
        <p14:creationId xmlns:p14="http://schemas.microsoft.com/office/powerpoint/2010/main" val="2222268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DFB78-068A-4709-84E2-E22C3B2DD36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81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799" y="1964267"/>
            <a:ext cx="5398295" cy="2421464"/>
          </a:xfrm>
        </p:spPr>
        <p:txBody>
          <a:bodyPr anchor="b">
            <a:normAutofit/>
          </a:bodyPr>
          <a:lstStyle>
            <a:lvl1pPr algn="r"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799" y="4385733"/>
            <a:ext cx="5398295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cap="all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99419" y="5870576"/>
            <a:ext cx="1200150" cy="377825"/>
          </a:xfr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1/5/2018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799" y="5870576"/>
            <a:ext cx="3670469" cy="377825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56719" y="5870576"/>
            <a:ext cx="413375" cy="3778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968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4732865"/>
            <a:ext cx="759857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1" y="932112"/>
            <a:ext cx="656987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5299603"/>
            <a:ext cx="7598570" cy="49371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1/5/2018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3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09602"/>
            <a:ext cx="7598570" cy="3124199"/>
          </a:xfrm>
        </p:spPr>
        <p:txBody>
          <a:bodyPr anchor="ctr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4343400"/>
            <a:ext cx="7598571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1/5/2018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854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78400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 rtl="0"/>
            <a:r>
              <a:rPr lang="en-US" sz="6000" dirty="0">
                <a:solidFill>
                  <a:prstClr val="white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6206" y="823337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 rtl="0"/>
            <a:r>
              <a:rPr lang="en-US" sz="6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201" y="609602"/>
            <a:ext cx="7162799" cy="2743199"/>
          </a:xfrm>
        </p:spPr>
        <p:txBody>
          <a:bodyPr anchor="ctr">
            <a:normAutofit/>
          </a:bodyPr>
          <a:lstStyle>
            <a:lvl1pPr algn="l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23406" y="3352800"/>
            <a:ext cx="7004388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599" y="4343400"/>
            <a:ext cx="7614275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1/5/2018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99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3308581"/>
            <a:ext cx="7598569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4777381"/>
            <a:ext cx="759857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1/5/2018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564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78400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 rtl="0"/>
            <a:r>
              <a:rPr lang="en-US" sz="6000" dirty="0">
                <a:solidFill>
                  <a:prstClr val="white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6206" y="823337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 rtl="0"/>
            <a:r>
              <a:rPr lang="en-US" sz="6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44201" y="609602"/>
            <a:ext cx="7162799" cy="2743199"/>
          </a:xfrm>
        </p:spPr>
        <p:txBody>
          <a:bodyPr anchor="ctr">
            <a:normAutofit/>
          </a:bodyPr>
          <a:lstStyle>
            <a:lvl1pPr algn="l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350" y="3886200"/>
            <a:ext cx="7601577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49" y="4775200"/>
            <a:ext cx="7601577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1/5/2018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87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09602"/>
            <a:ext cx="7598570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351" y="3505200"/>
            <a:ext cx="759857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1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4343400"/>
            <a:ext cx="759857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1/5/2018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61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1/5/2018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4351" y="609601"/>
            <a:ext cx="7598569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519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4006" y="609600"/>
            <a:ext cx="16189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09600"/>
            <a:ext cx="5874087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1/5/2018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132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1/5/2018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35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3308581"/>
            <a:ext cx="7598570" cy="1468800"/>
          </a:xfrm>
        </p:spPr>
        <p:txBody>
          <a:bodyPr anchor="b"/>
          <a:lstStyle>
            <a:lvl1pPr algn="l">
              <a:defRPr sz="3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49" y="4777381"/>
            <a:ext cx="759857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 cap="all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1/5/2018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92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2142067"/>
            <a:ext cx="3746501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66421" y="2142068"/>
            <a:ext cx="3746499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1/5/2018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148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0252" y="2218267"/>
            <a:ext cx="3531791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870201"/>
            <a:ext cx="3747692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3" y="2226734"/>
            <a:ext cx="3542110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67612" y="2870201"/>
            <a:ext cx="3746501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1/5/2018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750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1/5/2018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96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1/5/2018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810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074333"/>
            <a:ext cx="2760664" cy="13716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6151" y="609601"/>
            <a:ext cx="4626770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445933"/>
            <a:ext cx="276066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1/5/2018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44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600200"/>
            <a:ext cx="4623490" cy="137160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2190" y="914400"/>
            <a:ext cx="2460731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971800"/>
            <a:ext cx="4623490" cy="1828800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1/5/2018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7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09601"/>
            <a:ext cx="7598569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142068"/>
            <a:ext cx="7598569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2245" y="5870576"/>
            <a:ext cx="120015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42900" rtl="0"/>
            <a:fld id="{B61BEF0D-F0BB-DE4B-95CE-6DB70DBA9567}" type="datetimeFigureOut">
              <a:rPr lang="en-US" smtClean="0">
                <a:solidFill>
                  <a:prstClr val="white"/>
                </a:solidFill>
              </a:rPr>
              <a:pPr defTabSz="342900" rtl="0"/>
              <a:t>1/5/2018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870576"/>
            <a:ext cx="5870744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42900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9546" y="5870576"/>
            <a:ext cx="413375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42900" rtl="0"/>
            <a:fld id="{D57F1E4F-1CFF-5643-939E-217C01CDF565}" type="slidenum">
              <a:rPr lang="en-US" smtClean="0">
                <a:solidFill>
                  <a:prstClr val="white"/>
                </a:solidFill>
              </a:rPr>
              <a:pPr defTabSz="342900" rtl="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00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13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/>
          </p:cNvSpPr>
          <p:nvPr/>
        </p:nvSpPr>
        <p:spPr bwMode="auto">
          <a:xfrm>
            <a:off x="971600" y="1052736"/>
            <a:ext cx="739580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78A2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rtl="0">
              <a:buNone/>
            </a:pPr>
            <a:r>
              <a:rPr lang="en-US" sz="4800" dirty="0"/>
              <a:t>Novel technique for diagnosis of retinal and optic nerve </a:t>
            </a:r>
            <a:r>
              <a:rPr lang="en-US" sz="4800" dirty="0" smtClean="0"/>
              <a:t>degeneration</a:t>
            </a:r>
            <a:endParaRPr lang="en-US" sz="4800" dirty="0"/>
          </a:p>
        </p:txBody>
      </p:sp>
      <p:sp>
        <p:nvSpPr>
          <p:cNvPr id="6147" name="Rectangle 2"/>
          <p:cNvSpPr>
            <a:spLocks/>
          </p:cNvSpPr>
          <p:nvPr/>
        </p:nvSpPr>
        <p:spPr bwMode="auto">
          <a:xfrm>
            <a:off x="611560" y="3645024"/>
            <a:ext cx="82931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ctr"/>
          <a:lstStyle>
            <a:lvl1pPr marL="382588" indent="-342900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  <a:cs typeface="Tahoma" pitchFamily="34" charset="0"/>
              </a:defRPr>
            </a:lvl1pPr>
            <a:lvl2pPr marL="37931725" indent="-37474525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  <a:cs typeface="Tahoma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ts val="750"/>
              </a:spcBef>
              <a:buClrTx/>
              <a:buSzTx/>
              <a:buFontTx/>
              <a:buNone/>
              <a:defRPr/>
            </a:pPr>
            <a:r>
              <a:rPr lang="en-US" altLang="he-IL" sz="2400" b="1" dirty="0" smtClean="0">
                <a:latin typeface="Calibri" pitchFamily="34" charset="0"/>
                <a:ea typeface="MS PGothic" pitchFamily="34" charset="-128"/>
                <a:cs typeface="Calibri" pitchFamily="34" charset="0"/>
                <a:sym typeface="Comic Sans MS" pitchFamily="66" charset="0"/>
              </a:rPr>
              <a:t> </a:t>
            </a:r>
            <a:r>
              <a:rPr lang="en-US" altLang="he-IL" sz="2400" b="1" dirty="0" err="1" smtClean="0">
                <a:latin typeface="Calibri" pitchFamily="34" charset="0"/>
                <a:ea typeface="MS PGothic" pitchFamily="34" charset="-128"/>
                <a:cs typeface="Calibri" pitchFamily="34" charset="0"/>
                <a:sym typeface="Comic Sans MS" pitchFamily="66" charset="0"/>
              </a:rPr>
              <a:t>Ygal</a:t>
            </a:r>
            <a:r>
              <a:rPr lang="en-US" altLang="he-IL" sz="2400" b="1" dirty="0" smtClean="0">
                <a:latin typeface="Calibri" pitchFamily="34" charset="0"/>
                <a:ea typeface="MS PGothic" pitchFamily="34" charset="-128"/>
                <a:cs typeface="Calibri" pitchFamily="34" charset="0"/>
                <a:sym typeface="Comic Sans MS" pitchFamily="66" charset="0"/>
              </a:rPr>
              <a:t> Rotenstreich, MD</a:t>
            </a:r>
          </a:p>
          <a:p>
            <a:pPr marL="0" indent="0" algn="l" rtl="0" eaLnBrk="1" hangingPunct="1">
              <a:lnSpc>
                <a:spcPct val="80000"/>
              </a:lnSpc>
              <a:spcBef>
                <a:spcPts val="750"/>
              </a:spcBef>
              <a:buClrTx/>
              <a:buSzTx/>
              <a:buFontTx/>
              <a:buNone/>
              <a:defRPr/>
            </a:pPr>
            <a:r>
              <a:rPr lang="en-US" altLang="he-IL" sz="2000" dirty="0" smtClean="0">
                <a:latin typeface="Calibri" pitchFamily="34" charset="0"/>
                <a:ea typeface="MS PGothic" pitchFamily="34" charset="-128"/>
                <a:cs typeface="Calibri" pitchFamily="34" charset="0"/>
                <a:sym typeface="Arial" pitchFamily="34" charset="0"/>
              </a:rPr>
              <a:t>1. Director, Hereditary Retinal Dystrophies and Electrophysiology Unit </a:t>
            </a:r>
          </a:p>
          <a:p>
            <a:pPr marL="1588" indent="-1588" algn="l" rtl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he-IL" sz="2000" dirty="0" smtClean="0">
                <a:latin typeface="Calibri" pitchFamily="34" charset="0"/>
                <a:ea typeface="MS PGothic" pitchFamily="34" charset="-128"/>
                <a:cs typeface="Calibri" pitchFamily="34" charset="0"/>
                <a:sym typeface="Arial" pitchFamily="34" charset="0"/>
              </a:rPr>
              <a:t>2. Director, Retinal Research Laboratory</a:t>
            </a:r>
          </a:p>
          <a:p>
            <a:pPr algn="ctr" rtl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he-IL" sz="2000" dirty="0" smtClean="0">
              <a:latin typeface="Calibri" pitchFamily="34" charset="0"/>
              <a:ea typeface="MS PGothic" pitchFamily="34" charset="-128"/>
              <a:cs typeface="Calibri" pitchFamily="34" charset="0"/>
              <a:sym typeface="Arial" pitchFamily="34" charset="0"/>
            </a:endParaRPr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he-IL" sz="2000" dirty="0" err="1" smtClean="0">
                <a:latin typeface="Calibri" pitchFamily="34" charset="0"/>
                <a:ea typeface="MS PGothic" pitchFamily="34" charset="-128"/>
                <a:cs typeface="Calibri" pitchFamily="34" charset="0"/>
                <a:sym typeface="Arial" pitchFamily="34" charset="0"/>
              </a:rPr>
              <a:t>Goldschleger</a:t>
            </a:r>
            <a:r>
              <a:rPr lang="en-US" altLang="he-IL" sz="2000" dirty="0" smtClean="0">
                <a:latin typeface="Calibri" pitchFamily="34" charset="0"/>
                <a:ea typeface="MS PGothic" pitchFamily="34" charset="-128"/>
                <a:cs typeface="Calibri" pitchFamily="34" charset="0"/>
                <a:sym typeface="Arial" pitchFamily="34" charset="0"/>
              </a:rPr>
              <a:t> Eye Institute, Sheba Medical Center, Tel Hashomer, Israel</a:t>
            </a:r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he-IL" sz="2000" dirty="0" smtClean="0">
                <a:latin typeface="Calibri" pitchFamily="34" charset="0"/>
                <a:ea typeface="MS PGothic" pitchFamily="34" charset="-128"/>
                <a:cs typeface="Calibri" pitchFamily="34" charset="0"/>
                <a:sym typeface="Arial" pitchFamily="34" charset="0"/>
              </a:rPr>
              <a:t>The </a:t>
            </a:r>
            <a:r>
              <a:rPr lang="en-US" altLang="he-IL" sz="2000" dirty="0" err="1" smtClean="0">
                <a:latin typeface="Calibri" pitchFamily="34" charset="0"/>
                <a:ea typeface="MS PGothic" pitchFamily="34" charset="-128"/>
                <a:cs typeface="Calibri" pitchFamily="34" charset="0"/>
                <a:sym typeface="Arial" pitchFamily="34" charset="0"/>
              </a:rPr>
              <a:t>Sackler</a:t>
            </a:r>
            <a:r>
              <a:rPr lang="en-US" altLang="he-IL" sz="2000" dirty="0" smtClean="0">
                <a:latin typeface="Calibri" pitchFamily="34" charset="0"/>
                <a:ea typeface="MS PGothic" pitchFamily="34" charset="-128"/>
                <a:cs typeface="Calibri" pitchFamily="34" charset="0"/>
                <a:sym typeface="Arial" pitchFamily="34" charset="0"/>
              </a:rPr>
              <a:t> Faculty of Medicine, Tel Aviv University, Tel Aviv, Israel</a:t>
            </a:r>
          </a:p>
        </p:txBody>
      </p:sp>
    </p:spTree>
    <p:extLst>
      <p:ext uri="{BB962C8B-B14F-4D97-AF65-F5344CB8AC3E}">
        <p14:creationId xmlns:p14="http://schemas.microsoft.com/office/powerpoint/2010/main" val="1649613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725" y="4744341"/>
            <a:ext cx="1549400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2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726" y="3066475"/>
            <a:ext cx="1549400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2" dirty="0">
                <a:solidFill>
                  <a:schemeClr val="tx2"/>
                </a:solidFill>
              </a:rPr>
              <a:t>Blue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1426" y="427264"/>
            <a:ext cx="7131954" cy="575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3139" b="1" dirty="0">
                <a:latin typeface="+mj-lt"/>
                <a:ea typeface="+mj-ea"/>
                <a:cs typeface="+mj-cs"/>
              </a:rPr>
              <a:t>Case II – patient with VF restriction</a:t>
            </a:r>
          </a:p>
        </p:txBody>
      </p:sp>
      <p:pic>
        <p:nvPicPr>
          <p:cNvPr id="24" name="תמונה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5" y="1095942"/>
            <a:ext cx="8171627" cy="50625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02507" y="6381328"/>
            <a:ext cx="3140694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2" dirty="0" err="1"/>
              <a:t>Chibel</a:t>
            </a:r>
            <a:r>
              <a:rPr lang="en-US" sz="1292" dirty="0"/>
              <a:t> </a:t>
            </a:r>
            <a:r>
              <a:rPr lang="en-US" sz="1292" i="1" dirty="0"/>
              <a:t>el at </a:t>
            </a:r>
            <a:r>
              <a:rPr lang="en-US" sz="1292" dirty="0"/>
              <a:t>Ophthalmology 2016</a:t>
            </a:r>
          </a:p>
        </p:txBody>
      </p:sp>
    </p:spTree>
    <p:extLst>
      <p:ext uri="{BB962C8B-B14F-4D97-AF65-F5344CB8AC3E}">
        <p14:creationId xmlns:p14="http://schemas.microsoft.com/office/powerpoint/2010/main" val="390734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999" y="-1827584"/>
            <a:ext cx="8390334" cy="9605177"/>
          </a:xfrm>
        </p:spPr>
        <p:txBody>
          <a:bodyPr>
            <a:normAutofit/>
          </a:bodyPr>
          <a:lstStyle/>
          <a:p>
            <a:pPr algn="l" rtl="0"/>
            <a:r>
              <a:rPr lang="en-US" sz="2585" dirty="0"/>
              <a:t>Autosomal dominant disease that affects the retinal pigment epithelium (RPE) at a very young age. </a:t>
            </a:r>
          </a:p>
          <a:p>
            <a:pPr algn="l" rtl="0"/>
            <a:r>
              <a:rPr lang="en-US" sz="2585" dirty="0"/>
              <a:t>Characterized by </a:t>
            </a:r>
            <a:r>
              <a:rPr lang="en-US" sz="2585" dirty="0" err="1"/>
              <a:t>lipofuscin</a:t>
            </a:r>
            <a:r>
              <a:rPr lang="en-US" sz="2585" dirty="0"/>
              <a:t> accumulation in the RPE.</a:t>
            </a:r>
          </a:p>
          <a:p>
            <a:pPr algn="l" rtl="0"/>
            <a:r>
              <a:rPr lang="en-US" sz="2585" dirty="0"/>
              <a:t>Atrophic changes of the RPE or scarring cause loss of central visual acuity.</a:t>
            </a:r>
          </a:p>
          <a:p>
            <a:pPr algn="l" rtl="0">
              <a:buNone/>
            </a:pPr>
            <a:endParaRPr lang="he-IL" sz="2585" dirty="0"/>
          </a:p>
        </p:txBody>
      </p:sp>
      <p:pic>
        <p:nvPicPr>
          <p:cNvPr id="2050" name="Picture 2" descr="http://www.mcw.edu/AOIP1/images/gallery/BestsDisease_OCT_fove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843" y="3950176"/>
            <a:ext cx="3526042" cy="209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9013" y="383087"/>
            <a:ext cx="9119109" cy="1420522"/>
          </a:xfrm>
          <a:prstGeom prst="rect">
            <a:avLst/>
          </a:prstGeom>
        </p:spPr>
        <p:txBody>
          <a:bodyPr wrap="none" lIns="84396" tIns="42198" rIns="84396" bIns="42198">
            <a:spAutoFit/>
          </a:bodyPr>
          <a:lstStyle/>
          <a:p>
            <a:pPr algn="ctr"/>
            <a:r>
              <a:rPr lang="en-US" sz="3692" b="1" dirty="0">
                <a:latin typeface="Calibri" panose="020F0502020204030204" pitchFamily="34" charset="0"/>
                <a:ea typeface="+mj-ea"/>
                <a:cs typeface="+mj-cs"/>
                <a:sym typeface="Arial" panose="020B0604020202020204" pitchFamily="34" charset="0"/>
              </a:rPr>
              <a:t>2. Best</a:t>
            </a:r>
            <a:r>
              <a:rPr lang="en-US" sz="3692" b="1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en-US" sz="3692" b="1" dirty="0" err="1">
                <a:latin typeface="Calibri" panose="020F0502020204030204" pitchFamily="34" charset="0"/>
                <a:ea typeface="+mj-ea"/>
                <a:cs typeface="+mj-cs"/>
                <a:sym typeface="Arial" panose="020B0604020202020204" pitchFamily="34" charset="0"/>
              </a:rPr>
              <a:t>Vitelliform</a:t>
            </a:r>
            <a:r>
              <a:rPr lang="en-US" sz="3692" b="1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en-US" sz="3692" b="1" dirty="0">
                <a:latin typeface="Calibri" panose="020F0502020204030204" pitchFamily="34" charset="0"/>
                <a:ea typeface="+mj-ea"/>
                <a:cs typeface="+mj-cs"/>
                <a:sym typeface="Arial" panose="020B0604020202020204" pitchFamily="34" charset="0"/>
              </a:rPr>
              <a:t>macular</a:t>
            </a:r>
            <a:r>
              <a:rPr lang="en-US" sz="3692" b="1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en-US" sz="3692" b="1" dirty="0">
                <a:latin typeface="Calibri" panose="020F0502020204030204" pitchFamily="34" charset="0"/>
                <a:ea typeface="+mj-ea"/>
                <a:cs typeface="+mj-cs"/>
                <a:sym typeface="Arial" panose="020B0604020202020204" pitchFamily="34" charset="0"/>
              </a:rPr>
              <a:t>dystrophy (BVMD)</a:t>
            </a:r>
          </a:p>
          <a:p>
            <a:endParaRPr lang="en-US" sz="4985" dirty="0"/>
          </a:p>
        </p:txBody>
      </p:sp>
    </p:spTree>
    <p:extLst>
      <p:ext uri="{BB962C8B-B14F-4D97-AF65-F5344CB8AC3E}">
        <p14:creationId xmlns:p14="http://schemas.microsoft.com/office/powerpoint/2010/main" val="408827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316064"/>
            <a:ext cx="9144000" cy="895604"/>
          </a:xfrm>
          <a:prstGeom prst="rect">
            <a:avLst/>
          </a:prstGeom>
          <a:noFill/>
        </p:spPr>
        <p:txBody>
          <a:bodyPr wrap="square" lIns="99034" tIns="49517" rIns="99034" bIns="49517" rtlCol="0">
            <a:spAutoFit/>
          </a:bodyPr>
          <a:lstStyle>
            <a:defPPr>
              <a:defRPr lang="he-IL"/>
            </a:defPPr>
            <a:lvl1pPr algn="ctr" rtl="0">
              <a:defRPr sz="2800" b="1"/>
            </a:lvl1pPr>
          </a:lstStyle>
          <a:p>
            <a:r>
              <a:rPr lang="en-US" sz="2585" dirty="0">
                <a:latin typeface="Calibri" panose="020F0502020204030204" pitchFamily="34" charset="0"/>
                <a:ea typeface="+mj-ea"/>
                <a:cs typeface="+mj-cs"/>
              </a:rPr>
              <a:t>BVMD Patients demonstrated smaller PPC and shorter pupillary latency correlating with disease progression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01"/>
          <a:stretch/>
        </p:blipFill>
        <p:spPr bwMode="auto">
          <a:xfrm>
            <a:off x="1162418" y="1831622"/>
            <a:ext cx="3322174" cy="241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99"/>
          <a:stretch/>
        </p:blipFill>
        <p:spPr bwMode="auto">
          <a:xfrm>
            <a:off x="4716988" y="1814950"/>
            <a:ext cx="3248982" cy="242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39452" y="4293232"/>
            <a:ext cx="1168107" cy="327307"/>
          </a:xfrm>
          <a:prstGeom prst="rect">
            <a:avLst/>
          </a:prstGeom>
          <a:noFill/>
        </p:spPr>
        <p:txBody>
          <a:bodyPr wrap="square" lIns="99034" tIns="49517" rIns="99034" bIns="49517" rtlCol="0">
            <a:spAutoFit/>
          </a:bodyPr>
          <a:lstStyle/>
          <a:p>
            <a:pPr algn="l" rtl="0"/>
            <a:r>
              <a:rPr lang="en-US" sz="1477" dirty="0"/>
              <a:t>Time (sec)</a:t>
            </a:r>
          </a:p>
        </p:txBody>
      </p:sp>
      <p:cxnSp>
        <p:nvCxnSpPr>
          <p:cNvPr id="4" name="מחבר ישר 3"/>
          <p:cNvCxnSpPr/>
          <p:nvPr/>
        </p:nvCxnSpPr>
        <p:spPr>
          <a:xfrm>
            <a:off x="1381874" y="4245118"/>
            <a:ext cx="6659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מחבר ישר 12"/>
          <p:cNvCxnSpPr/>
          <p:nvPr/>
        </p:nvCxnSpPr>
        <p:spPr>
          <a:xfrm>
            <a:off x="4920127" y="4268054"/>
            <a:ext cx="6659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6200000">
            <a:off x="-221092" y="2933085"/>
            <a:ext cx="2505877" cy="298838"/>
          </a:xfrm>
          <a:prstGeom prst="rect">
            <a:avLst/>
          </a:prstGeom>
          <a:noFill/>
        </p:spPr>
        <p:txBody>
          <a:bodyPr wrap="square" lIns="99034" tIns="49517" rIns="99034" bIns="49517" rtlCol="0">
            <a:spAutoFit/>
          </a:bodyPr>
          <a:lstStyle/>
          <a:p>
            <a:pPr algn="ctr" rtl="0"/>
            <a:r>
              <a:rPr lang="en-US" sz="1292" dirty="0"/>
              <a:t>Normalized pupil size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86105" y="4225547"/>
            <a:ext cx="1501152" cy="327307"/>
          </a:xfrm>
          <a:prstGeom prst="rect">
            <a:avLst/>
          </a:prstGeom>
          <a:noFill/>
        </p:spPr>
        <p:txBody>
          <a:bodyPr wrap="square" lIns="99034" tIns="49517" rIns="99034" bIns="49517" rtlCol="0">
            <a:spAutoFit/>
          </a:bodyPr>
          <a:lstStyle/>
          <a:p>
            <a:pPr algn="ctr" rtl="0"/>
            <a:r>
              <a:rPr lang="en-US" sz="1477" dirty="0"/>
              <a:t>Time (sec)</a:t>
            </a:r>
          </a:p>
        </p:txBody>
      </p:sp>
      <p:cxnSp>
        <p:nvCxnSpPr>
          <p:cNvPr id="5" name="מחבר חץ ישר 4"/>
          <p:cNvCxnSpPr/>
          <p:nvPr/>
        </p:nvCxnSpPr>
        <p:spPr>
          <a:xfrm flipV="1">
            <a:off x="1495508" y="2752285"/>
            <a:ext cx="182880" cy="4333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חץ ישר 13"/>
          <p:cNvCxnSpPr/>
          <p:nvPr/>
        </p:nvCxnSpPr>
        <p:spPr>
          <a:xfrm flipV="1">
            <a:off x="5005866" y="2752284"/>
            <a:ext cx="182880" cy="6235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395" y="4658779"/>
            <a:ext cx="1851935" cy="1732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135" y="3064040"/>
            <a:ext cx="789917" cy="817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945573"/>
            <a:ext cx="2395826" cy="141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 rot="16200000">
            <a:off x="3365308" y="2977511"/>
            <a:ext cx="2505877" cy="298838"/>
          </a:xfrm>
          <a:prstGeom prst="rect">
            <a:avLst/>
          </a:prstGeom>
          <a:noFill/>
        </p:spPr>
        <p:txBody>
          <a:bodyPr wrap="square" lIns="99034" tIns="49517" rIns="99034" bIns="49517" rtlCol="0">
            <a:spAutoFit/>
          </a:bodyPr>
          <a:lstStyle/>
          <a:p>
            <a:pPr algn="ctr" rtl="0"/>
            <a:r>
              <a:rPr lang="en-US" sz="1292" dirty="0"/>
              <a:t>Normalized pupil size</a:t>
            </a:r>
          </a:p>
        </p:txBody>
      </p:sp>
    </p:spTree>
    <p:extLst>
      <p:ext uri="{BB962C8B-B14F-4D97-AF65-F5344CB8AC3E}">
        <p14:creationId xmlns:p14="http://schemas.microsoft.com/office/powerpoint/2010/main" val="40294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190831" y="0"/>
            <a:ext cx="8953169" cy="1179656"/>
          </a:xfrm>
          <a:prstGeom prst="rect">
            <a:avLst/>
          </a:prstGeom>
        </p:spPr>
        <p:txBody>
          <a:bodyPr wrap="square" lIns="99034" tIns="49517" rIns="99034" bIns="49517">
            <a:spAutoFit/>
          </a:bodyPr>
          <a:lstStyle/>
          <a:p>
            <a:pPr algn="ctr"/>
            <a:r>
              <a:rPr lang="en-US" sz="3508" b="1" dirty="0">
                <a:latin typeface="Calibri" panose="020F0502020204030204" pitchFamily="34" charset="0"/>
                <a:ea typeface="+mj-ea"/>
                <a:cs typeface="+mj-cs"/>
              </a:rPr>
              <a:t>BVMD patients  - diminished pupil responses with </a:t>
            </a:r>
            <a:r>
              <a:rPr lang="en-US" sz="3508" b="1" u="sng" dirty="0">
                <a:latin typeface="Calibri" panose="020F0502020204030204" pitchFamily="34" charset="0"/>
                <a:ea typeface="+mj-ea"/>
                <a:cs typeface="+mj-cs"/>
              </a:rPr>
              <a:t>shorter</a:t>
            </a:r>
            <a:r>
              <a:rPr lang="en-US" sz="3508" b="1" dirty="0">
                <a:latin typeface="Calibri" panose="020F0502020204030204" pitchFamily="34" charset="0"/>
                <a:ea typeface="+mj-ea"/>
                <a:cs typeface="+mj-cs"/>
              </a:rPr>
              <a:t> latency</a:t>
            </a:r>
          </a:p>
        </p:txBody>
      </p:sp>
      <p:sp>
        <p:nvSpPr>
          <p:cNvPr id="4" name="מלבן 3"/>
          <p:cNvSpPr/>
          <p:nvPr/>
        </p:nvSpPr>
        <p:spPr>
          <a:xfrm>
            <a:off x="193408" y="2420888"/>
            <a:ext cx="3655198" cy="2575807"/>
          </a:xfrm>
          <a:prstGeom prst="rect">
            <a:avLst/>
          </a:prstGeom>
        </p:spPr>
        <p:txBody>
          <a:bodyPr wrap="square" lIns="99034" tIns="49517" rIns="99034" bIns="49517">
            <a:spAutoFit/>
          </a:bodyPr>
          <a:lstStyle/>
          <a:p>
            <a:pPr marL="309488" indent="-309488" algn="l" rtl="0">
              <a:spcAft>
                <a:spcPts val="650"/>
              </a:spcAft>
              <a:buFont typeface="Arial" panose="020B0604020202020204" pitchFamily="34" charset="0"/>
              <a:buChar char="•"/>
            </a:pPr>
            <a:r>
              <a:rPr lang="en-US" sz="2215" dirty="0">
                <a:latin typeface="Calibri" panose="020F0502020204030204" pitchFamily="34" charset="0"/>
              </a:rPr>
              <a:t>Significantly smaller mean PPC, MCV and LMCV as compared with controls (p&lt;0.001)</a:t>
            </a:r>
          </a:p>
          <a:p>
            <a:pPr marL="309488" indent="-309488" algn="l" rtl="0">
              <a:buFont typeface="Arial" panose="020B0604020202020204" pitchFamily="34" charset="0"/>
              <a:buChar char="•"/>
            </a:pPr>
            <a:r>
              <a:rPr lang="en-US" sz="2215" dirty="0">
                <a:latin typeface="Calibri" panose="020F0502020204030204" pitchFamily="34" charset="0"/>
              </a:rPr>
              <a:t>The defect is more substantial  in response to red light</a:t>
            </a:r>
            <a:endParaRPr lang="en-US" sz="2215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1" y="1179655"/>
            <a:ext cx="4623802" cy="555027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34597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7467" y="2092257"/>
            <a:ext cx="4014533" cy="385702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107342" y="297810"/>
            <a:ext cx="8670898" cy="1037437"/>
          </a:xfrm>
          <a:prstGeom prst="rect">
            <a:avLst/>
          </a:prstGeom>
        </p:spPr>
        <p:txBody>
          <a:bodyPr wrap="square" lIns="99034" tIns="49517" rIns="99034" bIns="49517">
            <a:spAutoFit/>
          </a:bodyPr>
          <a:lstStyle/>
          <a:p>
            <a:pPr algn="ctr" rtl="0"/>
            <a:r>
              <a:rPr lang="en-US" sz="3046" b="1" dirty="0">
                <a:latin typeface="Calibri" panose="020F0502020204030204" pitchFamily="34" charset="0"/>
                <a:ea typeface="+mj-ea"/>
                <a:cs typeface="+mj-cs"/>
              </a:rPr>
              <a:t>BVMD patients demonstrated substantially shorter LMCV with a narrow value range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2352" y="1724247"/>
            <a:ext cx="2130949" cy="398416"/>
          </a:xfrm>
          <a:prstGeom prst="rect">
            <a:avLst/>
          </a:prstGeom>
          <a:noFill/>
        </p:spPr>
        <p:txBody>
          <a:bodyPr wrap="square" lIns="99034" tIns="49517" rIns="99034" bIns="49517" rtlCol="0">
            <a:spAutoFit/>
          </a:bodyPr>
          <a:lstStyle/>
          <a:p>
            <a:pPr algn="ctr"/>
            <a:r>
              <a:rPr lang="en-US" sz="1939" b="1" dirty="0"/>
              <a:t>BVMD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512" y="2092256"/>
            <a:ext cx="4109676" cy="385702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sp>
        <p:nvSpPr>
          <p:cNvPr id="20" name="TextBox 19"/>
          <p:cNvSpPr txBox="1"/>
          <p:nvPr/>
        </p:nvSpPr>
        <p:spPr>
          <a:xfrm>
            <a:off x="5607250" y="1724247"/>
            <a:ext cx="2754848" cy="398416"/>
          </a:xfrm>
          <a:prstGeom prst="rect">
            <a:avLst/>
          </a:prstGeom>
          <a:noFill/>
        </p:spPr>
        <p:txBody>
          <a:bodyPr wrap="square" lIns="99034" tIns="49517" rIns="99034" bIns="49517" rtlCol="0">
            <a:spAutoFit/>
          </a:bodyPr>
          <a:lstStyle/>
          <a:p>
            <a:pPr algn="ctr"/>
            <a:r>
              <a:rPr lang="en-US" sz="1939" b="1" dirty="0"/>
              <a:t>Retinitis pigmentosa</a:t>
            </a:r>
          </a:p>
        </p:txBody>
      </p:sp>
      <p:cxnSp>
        <p:nvCxnSpPr>
          <p:cNvPr id="21" name="מחבר ישר 20"/>
          <p:cNvCxnSpPr/>
          <p:nvPr/>
        </p:nvCxnSpPr>
        <p:spPr>
          <a:xfrm flipV="1">
            <a:off x="1208598" y="5479815"/>
            <a:ext cx="1677725" cy="1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557467" y="2092258"/>
            <a:ext cx="4022486" cy="3757861"/>
            <a:chOff x="557467" y="2092258"/>
            <a:chExt cx="4022486" cy="3757861"/>
          </a:xfrm>
          <a:solidFill>
            <a:schemeClr val="tx1"/>
          </a:solidFill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467" y="2092258"/>
              <a:ext cx="4022486" cy="3600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561574" y="5460247"/>
              <a:ext cx="971770" cy="355777"/>
            </a:xfrm>
            <a:prstGeom prst="rect">
              <a:avLst/>
            </a:prstGeom>
            <a:grpFill/>
          </p:spPr>
          <p:txBody>
            <a:bodyPr wrap="square" lIns="99034" tIns="49517" rIns="99034" bIns="49517" rtlCol="0">
              <a:spAutoFit/>
            </a:bodyPr>
            <a:lstStyle/>
            <a:p>
              <a:pPr algn="ctr"/>
              <a:r>
                <a:rPr lang="en-US" sz="1662" dirty="0">
                  <a:solidFill>
                    <a:schemeClr val="bg1"/>
                  </a:solidFill>
                </a:rPr>
                <a:t>Control</a:t>
              </a:r>
            </a:p>
          </p:txBody>
        </p:sp>
        <p:cxnSp>
          <p:nvCxnSpPr>
            <p:cNvPr id="25" name="מחבר ישר 24"/>
            <p:cNvCxnSpPr/>
            <p:nvPr/>
          </p:nvCxnSpPr>
          <p:spPr>
            <a:xfrm>
              <a:off x="2998966" y="5474767"/>
              <a:ext cx="1328308" cy="19576"/>
            </a:xfrm>
            <a:prstGeom prst="line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177236" y="5494342"/>
              <a:ext cx="971770" cy="355777"/>
            </a:xfrm>
            <a:prstGeom prst="rect">
              <a:avLst/>
            </a:prstGeom>
            <a:grpFill/>
          </p:spPr>
          <p:txBody>
            <a:bodyPr wrap="square" lIns="99034" tIns="49517" rIns="99034" bIns="49517" rtlCol="0">
              <a:spAutoFit/>
            </a:bodyPr>
            <a:lstStyle/>
            <a:p>
              <a:pPr algn="ctr"/>
              <a:r>
                <a:rPr lang="en-US" sz="1662" dirty="0">
                  <a:solidFill>
                    <a:schemeClr val="bg1"/>
                  </a:solidFill>
                </a:rPr>
                <a:t>BVMD</a:t>
              </a:r>
            </a:p>
          </p:txBody>
        </p:sp>
      </p:grpSp>
      <p:sp>
        <p:nvSpPr>
          <p:cNvPr id="31" name="אליפסה 30"/>
          <p:cNvSpPr/>
          <p:nvPr/>
        </p:nvSpPr>
        <p:spPr>
          <a:xfrm>
            <a:off x="2941983" y="3238780"/>
            <a:ext cx="235252" cy="108627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034" tIns="49517" rIns="99034" bIns="49517" rtlCol="0" anchor="ctr"/>
          <a:lstStyle/>
          <a:p>
            <a:pPr algn="ctr"/>
            <a:endParaRPr lang="en-US" sz="1662"/>
          </a:p>
        </p:txBody>
      </p:sp>
      <p:sp>
        <p:nvSpPr>
          <p:cNvPr id="34" name="אליפסה 33"/>
          <p:cNvSpPr/>
          <p:nvPr/>
        </p:nvSpPr>
        <p:spPr>
          <a:xfrm>
            <a:off x="3360751" y="2866904"/>
            <a:ext cx="235252" cy="1568965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034" tIns="49517" rIns="99034" bIns="49517" rtlCol="0" anchor="ctr"/>
          <a:lstStyle/>
          <a:p>
            <a:pPr algn="ctr"/>
            <a:endParaRPr lang="en-US" sz="1662"/>
          </a:p>
        </p:txBody>
      </p:sp>
      <p:sp>
        <p:nvSpPr>
          <p:cNvPr id="35" name="אליפסה 34"/>
          <p:cNvSpPr/>
          <p:nvPr/>
        </p:nvSpPr>
        <p:spPr>
          <a:xfrm>
            <a:off x="3962400" y="3346430"/>
            <a:ext cx="235252" cy="116456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034" tIns="49517" rIns="99034" bIns="49517" rtlCol="0" anchor="ctr"/>
          <a:lstStyle/>
          <a:p>
            <a:pPr algn="ctr"/>
            <a:endParaRPr lang="en-US" sz="1662"/>
          </a:p>
        </p:txBody>
      </p:sp>
    </p:spTree>
    <p:extLst>
      <p:ext uri="{BB962C8B-B14F-4D97-AF65-F5344CB8AC3E}">
        <p14:creationId xmlns:p14="http://schemas.microsoft.com/office/powerpoint/2010/main" val="421293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21306" y="476672"/>
            <a:ext cx="8229600" cy="1055077"/>
          </a:xfrm>
        </p:spPr>
        <p:txBody>
          <a:bodyPr>
            <a:noAutofit/>
          </a:bodyPr>
          <a:lstStyle/>
          <a:p>
            <a:r>
              <a:rPr lang="en-US" sz="3508" b="1" dirty="0">
                <a:latin typeface="Calibri" panose="020F0502020204030204" pitchFamily="34" charset="0"/>
              </a:rPr>
              <a:t>3. Chromatic </a:t>
            </a:r>
            <a:r>
              <a:rPr lang="en-US" sz="3508" b="1" dirty="0" err="1">
                <a:latin typeface="Calibri" panose="020F0502020204030204" pitchFamily="34" charset="0"/>
              </a:rPr>
              <a:t>Pupillometry</a:t>
            </a:r>
            <a:r>
              <a:rPr lang="en-US" sz="3508" b="1" dirty="0">
                <a:latin typeface="Calibri" panose="020F0502020204030204" pitchFamily="34" charset="0"/>
              </a:rPr>
              <a:t> for objective assessment of VF in Glaucoma patients</a:t>
            </a: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348880"/>
            <a:ext cx="3637989" cy="2347089"/>
          </a:xfr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348880"/>
            <a:ext cx="3637988" cy="234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9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6"/>
          <p:cNvSpPr txBox="1">
            <a:spLocks noChangeArrowheads="1"/>
          </p:cNvSpPr>
          <p:nvPr/>
        </p:nvSpPr>
        <p:spPr bwMode="auto">
          <a:xfrm>
            <a:off x="1277944" y="339979"/>
            <a:ext cx="6588125" cy="860181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rtl="0">
              <a:lnSpc>
                <a:spcPct val="90000"/>
              </a:lnSpc>
              <a:defRPr/>
            </a:pPr>
            <a:r>
              <a:rPr lang="en-US" sz="4062" b="1" kern="0" dirty="0">
                <a:ea typeface="+mj-ea"/>
                <a:cs typeface="+mj-cs"/>
              </a:rPr>
              <a:t/>
            </a:r>
            <a:br>
              <a:rPr lang="en-US" sz="4062" b="1" kern="0" dirty="0">
                <a:ea typeface="+mj-ea"/>
                <a:cs typeface="+mj-cs"/>
              </a:rPr>
            </a:br>
            <a:r>
              <a:rPr lang="en-US" sz="4062" b="1" kern="0" dirty="0">
                <a:ea typeface="+mj-ea"/>
                <a:cs typeface="+mj-cs"/>
              </a:rPr>
              <a:t>Study design</a:t>
            </a:r>
            <a:endParaRPr lang="en-US" sz="3692" b="1" kern="0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179388" y="1601666"/>
            <a:ext cx="8126412" cy="502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0"/>
              </a:spcBef>
              <a:spcAft>
                <a:spcPts val="554"/>
              </a:spcAft>
            </a:pPr>
            <a:r>
              <a:rPr lang="en-US" altLang="he-IL" sz="2954" dirty="0"/>
              <a:t> </a:t>
            </a:r>
            <a:r>
              <a:rPr lang="en-US" altLang="he-IL" sz="2954" dirty="0" smtClean="0"/>
              <a:t>11 </a:t>
            </a:r>
            <a:r>
              <a:rPr lang="en-US" altLang="he-IL" sz="2954" dirty="0"/>
              <a:t>Glaucoma patients </a:t>
            </a:r>
          </a:p>
          <a:p>
            <a:pPr algn="l" rtl="0" eaLnBrk="1" hangingPunct="1">
              <a:spcBef>
                <a:spcPct val="0"/>
              </a:spcBef>
              <a:spcAft>
                <a:spcPts val="554"/>
              </a:spcAft>
            </a:pPr>
            <a:r>
              <a:rPr lang="en-US" altLang="he-IL" sz="2954" dirty="0"/>
              <a:t> </a:t>
            </a:r>
            <a:r>
              <a:rPr lang="en-US" altLang="he-IL" sz="2954" dirty="0" smtClean="0"/>
              <a:t>13 </a:t>
            </a:r>
            <a:r>
              <a:rPr lang="en-US" altLang="he-IL" sz="2954" dirty="0"/>
              <a:t>healthy age-matched volunteers</a:t>
            </a:r>
          </a:p>
          <a:p>
            <a:pPr algn="l" rtl="0" eaLnBrk="1" hangingPunct="1">
              <a:spcBef>
                <a:spcPct val="0"/>
              </a:spcBef>
              <a:spcAft>
                <a:spcPts val="554"/>
              </a:spcAft>
            </a:pPr>
            <a:r>
              <a:rPr lang="en-US" sz="2954" dirty="0"/>
              <a:t> 24-2</a:t>
            </a:r>
            <a:r>
              <a:rPr lang="en-US" sz="2954" dirty="0">
                <a:sym typeface="Symbol"/>
              </a:rPr>
              <a:t> Visual Field</a:t>
            </a:r>
          </a:p>
          <a:p>
            <a:pPr marL="244726" indent="-244726" algn="l" rtl="0" eaLnBrk="1" hangingPunct="1">
              <a:spcBef>
                <a:spcPct val="0"/>
              </a:spcBef>
              <a:spcAft>
                <a:spcPts val="554"/>
              </a:spcAft>
            </a:pPr>
            <a:r>
              <a:rPr lang="en-US" altLang="he-IL" sz="2954" dirty="0"/>
              <a:t>The pupillary responses of patients were compared with the pupillary responses obtained from control subjects.</a:t>
            </a:r>
          </a:p>
          <a:p>
            <a:pPr marL="244726" indent="-244726" algn="l" rtl="0" eaLnBrk="1" hangingPunct="1">
              <a:spcBef>
                <a:spcPct val="0"/>
              </a:spcBef>
              <a:spcAft>
                <a:spcPts val="554"/>
              </a:spcAft>
            </a:pPr>
            <a:r>
              <a:rPr lang="en-US" altLang="he-IL" sz="2954" dirty="0"/>
              <a:t>Results of patients where also compared with their findings on Humphrey 24-2 perimetry and SD-OCT.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endParaRPr lang="en-US" altLang="he-IL" sz="2954" dirty="0"/>
          </a:p>
        </p:txBody>
      </p:sp>
    </p:spTree>
    <p:extLst>
      <p:ext uri="{BB962C8B-B14F-4D97-AF65-F5344CB8AC3E}">
        <p14:creationId xmlns:p14="http://schemas.microsoft.com/office/powerpoint/2010/main" val="340541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027"/>
          <a:stretch/>
        </p:blipFill>
        <p:spPr>
          <a:xfrm>
            <a:off x="1187624" y="1772816"/>
            <a:ext cx="7621924" cy="470018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868" y="692696"/>
            <a:ext cx="1631511" cy="1811577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xmlns="" id="{871A7831-5F47-4F13-9B9C-727364E56A3F}"/>
              </a:ext>
            </a:extLst>
          </p:cNvPr>
          <p:cNvSpPr txBox="1">
            <a:spLocks/>
          </p:cNvSpPr>
          <p:nvPr/>
        </p:nvSpPr>
        <p:spPr>
          <a:xfrm>
            <a:off x="1923877" y="188640"/>
            <a:ext cx="6149418" cy="5933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 smtClean="0"/>
              <a:t>A6 (MD=-6.9, PSD = 10.38)</a:t>
            </a:r>
            <a:endParaRPr lang="he-IL" sz="3600" dirty="0"/>
          </a:p>
        </p:txBody>
      </p:sp>
    </p:spTree>
    <p:extLst>
      <p:ext uri="{BB962C8B-B14F-4D97-AF65-F5344CB8AC3E}">
        <p14:creationId xmlns:p14="http://schemas.microsoft.com/office/powerpoint/2010/main" val="3245751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273" y="2420888"/>
            <a:ext cx="8956431" cy="4016621"/>
          </a:xfrm>
        </p:spPr>
        <p:txBody>
          <a:bodyPr>
            <a:noAutofit/>
          </a:bodyPr>
          <a:lstStyle/>
          <a:p>
            <a:pPr algn="l" rtl="0"/>
            <a:r>
              <a:rPr lang="en-US" sz="2585" dirty="0"/>
              <a:t>The pupil multifocal response pathology 	</a:t>
            </a:r>
            <a:r>
              <a:rPr lang="he-IL" sz="2585" dirty="0"/>
              <a:t> -</a:t>
            </a:r>
            <a:r>
              <a:rPr lang="en-US" sz="2585" dirty="0"/>
              <a:t>differs between retinal, macular and optic nerve diseases</a:t>
            </a:r>
          </a:p>
          <a:p>
            <a:pPr algn="l" rtl="0"/>
            <a:endParaRPr lang="en-US" sz="2585" dirty="0">
              <a:solidFill>
                <a:srgbClr val="0070C0"/>
              </a:solidFill>
            </a:endParaRPr>
          </a:p>
          <a:p>
            <a:pPr algn="l" rtl="0"/>
            <a:endParaRPr lang="en-US" sz="2585" dirty="0">
              <a:solidFill>
                <a:srgbClr val="0070C0"/>
              </a:solidFill>
            </a:endParaRPr>
          </a:p>
          <a:p>
            <a:pPr algn="l" rtl="0"/>
            <a:endParaRPr lang="en-US" sz="2585" dirty="0">
              <a:solidFill>
                <a:srgbClr val="0070C0"/>
              </a:solidFill>
            </a:endParaRPr>
          </a:p>
          <a:p>
            <a:pPr algn="l" rtl="0"/>
            <a:endParaRPr lang="en-US" sz="2585" dirty="0"/>
          </a:p>
          <a:p>
            <a:pPr algn="l" rtl="0"/>
            <a:endParaRPr lang="en-US" sz="2585" dirty="0"/>
          </a:p>
          <a:p>
            <a:pPr algn="l" rtl="0"/>
            <a:endParaRPr lang="en-US" sz="2585" dirty="0"/>
          </a:p>
          <a:p>
            <a:pPr algn="l" rtl="0"/>
            <a:endParaRPr lang="en-US" sz="2585" dirty="0"/>
          </a:p>
          <a:p>
            <a:pPr algn="l" rtl="0"/>
            <a:r>
              <a:rPr lang="en-US" sz="2585" dirty="0"/>
              <a:t>The chromatic multifocal pupillometer  may enable objective diagnosis of visual field defects and underlying pathology in  retinal , macular and optic nerve degeneration </a:t>
            </a:r>
            <a:r>
              <a:rPr lang="en-US" dirty="0" smtClean="0"/>
              <a:t>.</a:t>
            </a:r>
            <a:endParaRPr lang="en-US" dirty="0"/>
          </a:p>
          <a:p>
            <a:pPr algn="l" rtl="0"/>
            <a:endParaRPr lang="en-US" sz="2585" dirty="0"/>
          </a:p>
          <a:p>
            <a:endParaRPr lang="en-US" sz="2585" dirty="0"/>
          </a:p>
          <a:p>
            <a:endParaRPr lang="en-US" sz="2585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8433" y="77309"/>
            <a:ext cx="8229600" cy="1055077"/>
          </a:xfrm>
          <a:prstGeom prst="rect">
            <a:avLst/>
          </a:prstGeom>
        </p:spPr>
        <p:txBody>
          <a:bodyPr vert="horz" lIns="84396" tIns="42198" rIns="84396" bIns="42198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4000" b="1" dirty="0">
                <a:latin typeface="Calibri" panose="020F0502020204030204" pitchFamily="34" charset="0"/>
              </a:rPr>
              <a:t>Conclusions</a:t>
            </a:r>
          </a:p>
        </p:txBody>
      </p:sp>
      <p:graphicFrame>
        <p:nvGraphicFramePr>
          <p:cNvPr id="4" name="מציין מיקום תוכן 3"/>
          <p:cNvGraphicFramePr>
            <a:graphicFrameLocks/>
          </p:cNvGraphicFramePr>
          <p:nvPr>
            <p:extLst/>
          </p:nvPr>
        </p:nvGraphicFramePr>
        <p:xfrm>
          <a:off x="379362" y="2106144"/>
          <a:ext cx="8134018" cy="2700982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46333"/>
                <a:gridCol w="1964626"/>
                <a:gridCol w="2066496"/>
                <a:gridCol w="2356563"/>
              </a:tblGrid>
              <a:tr h="422027">
                <a:tc>
                  <a:txBody>
                    <a:bodyPr/>
                    <a:lstStyle/>
                    <a:p>
                      <a:pPr algn="ctr" rtl="0"/>
                      <a:r>
                        <a:rPr lang="en-US" sz="2200" dirty="0" smtClean="0"/>
                        <a:t>Glaucoma</a:t>
                      </a:r>
                      <a:endParaRPr lang="he-IL" sz="2200" dirty="0"/>
                    </a:p>
                  </a:txBody>
                  <a:tcPr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200" dirty="0" smtClean="0"/>
                        <a:t>RP</a:t>
                      </a:r>
                      <a:endParaRPr lang="he-IL" sz="2200" dirty="0"/>
                    </a:p>
                  </a:txBody>
                  <a:tcPr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200" dirty="0" smtClean="0"/>
                        <a:t>BVMD</a:t>
                      </a:r>
                      <a:endParaRPr lang="he-IL" sz="2200" dirty="0"/>
                    </a:p>
                  </a:txBody>
                  <a:tcPr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he-IL" sz="1500" dirty="0"/>
                    </a:p>
                  </a:txBody>
                  <a:tcPr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59652">
                <a:tc>
                  <a:txBody>
                    <a:bodyPr/>
                    <a:lstStyle/>
                    <a:p>
                      <a:pPr algn="ctr" rtl="0"/>
                      <a:r>
                        <a:rPr lang="en-US" sz="2200" kern="1200" dirty="0" smtClean="0">
                          <a:solidFill>
                            <a:srgbClr val="0070C0"/>
                          </a:solidFill>
                        </a:rPr>
                        <a:t>Blue</a:t>
                      </a:r>
                      <a:endParaRPr lang="he-IL" sz="22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200" kern="1200" dirty="0" smtClean="0">
                          <a:solidFill>
                            <a:srgbClr val="0070C0"/>
                          </a:solidFill>
                        </a:rPr>
                        <a:t>Blue</a:t>
                      </a:r>
                      <a:endParaRPr lang="he-IL" sz="22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200" dirty="0" smtClean="0">
                          <a:solidFill>
                            <a:srgbClr val="FF0000"/>
                          </a:solidFill>
                        </a:rPr>
                        <a:t>Red</a:t>
                      </a:r>
                      <a:endParaRPr lang="he-IL"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200" dirty="0" smtClean="0"/>
                        <a:t>Stimulus</a:t>
                      </a:r>
                      <a:r>
                        <a:rPr lang="en-US" sz="2200" baseline="0" dirty="0" smtClean="0"/>
                        <a:t> more affected</a:t>
                      </a:r>
                      <a:endParaRPr lang="he-IL" sz="2200" b="1" dirty="0"/>
                    </a:p>
                  </a:txBody>
                  <a:tcPr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2027">
                <a:tc>
                  <a:txBody>
                    <a:bodyPr/>
                    <a:lstStyle/>
                    <a:p>
                      <a:pPr algn="ctr" rtl="0"/>
                      <a:r>
                        <a:rPr lang="en-US" sz="2200" dirty="0" smtClean="0"/>
                        <a:t>Normal</a:t>
                      </a:r>
                      <a:endParaRPr lang="he-IL" sz="2200" dirty="0"/>
                    </a:p>
                  </a:txBody>
                  <a:tcPr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200" dirty="0" smtClean="0"/>
                        <a:t>Longer</a:t>
                      </a:r>
                      <a:endParaRPr lang="he-IL" sz="2200" dirty="0"/>
                    </a:p>
                  </a:txBody>
                  <a:tcPr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200" dirty="0" smtClean="0"/>
                        <a:t>Shorter</a:t>
                      </a:r>
                      <a:endParaRPr lang="he-IL" sz="2200" dirty="0"/>
                    </a:p>
                  </a:txBody>
                  <a:tcPr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200" dirty="0" smtClean="0"/>
                        <a:t>Latency</a:t>
                      </a:r>
                      <a:endParaRPr lang="he-IL" sz="2200" b="1" dirty="0"/>
                    </a:p>
                  </a:txBody>
                  <a:tcPr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972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Normal</a:t>
                      </a:r>
                      <a:endParaRPr lang="he-IL" sz="2200" dirty="0" smtClean="0"/>
                    </a:p>
                    <a:p>
                      <a:pPr algn="ctr" rtl="0"/>
                      <a:endParaRPr lang="he-IL" sz="2200" dirty="0"/>
                    </a:p>
                  </a:txBody>
                  <a:tcPr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Large</a:t>
                      </a:r>
                      <a:r>
                        <a:rPr lang="en-US" sz="2200" baseline="0" dirty="0" smtClean="0"/>
                        <a:t> variability</a:t>
                      </a:r>
                      <a:endParaRPr lang="he-IL" sz="2200" dirty="0" smtClean="0"/>
                    </a:p>
                    <a:p>
                      <a:pPr algn="ctr" rtl="0"/>
                      <a:endParaRPr lang="he-IL" sz="2200" dirty="0"/>
                    </a:p>
                  </a:txBody>
                  <a:tcPr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Normal</a:t>
                      </a:r>
                      <a:endParaRPr lang="he-IL" sz="2200" dirty="0" smtClean="0"/>
                    </a:p>
                    <a:p>
                      <a:pPr algn="ctr" rtl="0"/>
                      <a:endParaRPr lang="he-IL" sz="2200" dirty="0"/>
                    </a:p>
                  </a:txBody>
                  <a:tcPr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200" dirty="0" smtClean="0"/>
                        <a:t>Latency variability </a:t>
                      </a:r>
                      <a:endParaRPr lang="he-IL" sz="2200" b="1" dirty="0"/>
                    </a:p>
                  </a:txBody>
                  <a:tcPr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05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0"/>
            <a:ext cx="7598569" cy="1456267"/>
          </a:xfrm>
        </p:spPr>
        <p:txBody>
          <a:bodyPr>
            <a:normAutofit/>
          </a:bodyPr>
          <a:lstStyle/>
          <a:p>
            <a:r>
              <a:rPr lang="en-US" sz="4400" b="1" cap="none" dirty="0">
                <a:ln>
                  <a:noFill/>
                </a:ln>
                <a:latin typeface="Calibri Light" panose="020F0302020204030204"/>
              </a:rPr>
              <a:t>The eye is a window to the </a:t>
            </a:r>
            <a:r>
              <a:rPr lang="en-US" sz="4400" b="1" cap="none" dirty="0" smtClean="0">
                <a:ln>
                  <a:noFill/>
                </a:ln>
                <a:latin typeface="Calibri Light" panose="020F0302020204030204"/>
              </a:rPr>
              <a:t>brain </a:t>
            </a:r>
            <a:endParaRPr lang="he-IL" sz="4400" b="1" cap="none" dirty="0">
              <a:ln>
                <a:noFill/>
              </a:ln>
              <a:latin typeface="Calibri Light" panose="020F03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136" y="1556792"/>
            <a:ext cx="6821784" cy="4405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960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מלבן מעוגל 19"/>
          <p:cNvSpPr/>
          <p:nvPr/>
        </p:nvSpPr>
        <p:spPr>
          <a:xfrm>
            <a:off x="301554" y="1729003"/>
            <a:ext cx="8703886" cy="4940357"/>
          </a:xfrm>
          <a:prstGeom prst="roundRect">
            <a:avLst>
              <a:gd name="adj" fmla="val 6731"/>
            </a:avLst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כותרת 1"/>
          <p:cNvSpPr txBox="1">
            <a:spLocks/>
          </p:cNvSpPr>
          <p:nvPr/>
        </p:nvSpPr>
        <p:spPr>
          <a:xfrm>
            <a:off x="198491" y="191771"/>
            <a:ext cx="8910013" cy="1023855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he-IL" sz="4400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>
              <a:buNone/>
              <a:defRPr sz="3200" b="1" strike="noStrike" baseline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pPr rtl="0">
              <a:defRPr/>
            </a:pPr>
            <a:r>
              <a:rPr lang="en-US" sz="4400" b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endParaRPr lang="he-IL" sz="4400" b="0" dirty="0"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6" b="4636"/>
          <a:stretch>
            <a:fillRect/>
          </a:stretch>
        </p:blipFill>
        <p:spPr bwMode="auto">
          <a:xfrm>
            <a:off x="522635" y="4781903"/>
            <a:ext cx="2796510" cy="1535906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35" y="3089226"/>
            <a:ext cx="2836636" cy="155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8"/>
          <p:cNvSpPr>
            <a:spLocks/>
          </p:cNvSpPr>
          <p:nvPr/>
        </p:nvSpPr>
        <p:spPr bwMode="auto">
          <a:xfrm>
            <a:off x="467544" y="1827342"/>
            <a:ext cx="294681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1pPr>
            <a:lvl2pPr marL="37931725" indent="-37474525" algn="l" rtl="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he-IL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itchFamily="34" charset="0"/>
              </a:rPr>
              <a:t>Age-related Macular Degeneration (AMD) </a:t>
            </a:r>
            <a:r>
              <a:rPr lang="en-US" altLang="he-IL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itchFamily="34" charset="0"/>
              </a:rPr>
              <a:t>- </a:t>
            </a:r>
            <a:r>
              <a:rPr lang="en-US" altLang="he-IL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itchFamily="34" charset="0"/>
              </a:rPr>
              <a:t>~30M patients</a:t>
            </a:r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205" y="3141642"/>
            <a:ext cx="2095092" cy="323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10"/>
          <p:cNvSpPr>
            <a:spLocks/>
          </p:cNvSpPr>
          <p:nvPr/>
        </p:nvSpPr>
        <p:spPr bwMode="auto">
          <a:xfrm>
            <a:off x="6090994" y="1873850"/>
            <a:ext cx="321455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1pPr>
            <a:lvl2pPr marL="37931725" indent="-37474525" algn="l" rtl="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he-IL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itchFamily="34" charset="0"/>
              </a:rPr>
              <a:t>Retinitis </a:t>
            </a:r>
            <a:br>
              <a:rPr lang="en-US" altLang="he-IL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itchFamily="34" charset="0"/>
              </a:rPr>
            </a:br>
            <a:r>
              <a:rPr lang="en-US" altLang="he-IL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itchFamily="34" charset="0"/>
              </a:rPr>
              <a:t>Pigmentosa (RP)</a:t>
            </a:r>
            <a:r>
              <a:rPr lang="en-US" altLang="he-IL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itchFamily="34" charset="0"/>
              </a:rPr>
              <a:t/>
            </a:r>
            <a:br>
              <a:rPr lang="en-US" altLang="he-IL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itchFamily="34" charset="0"/>
              </a:rPr>
            </a:br>
            <a:r>
              <a:rPr lang="en-US" altLang="he-IL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itchFamily="34" charset="0"/>
              </a:rPr>
              <a:t>&gt;1.5M patients</a:t>
            </a:r>
            <a:endParaRPr lang="en-US" altLang="he-IL" sz="28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  <a:sym typeface="Arial" pitchFamily="34" charset="0"/>
            </a:endParaRP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05" y="3085677"/>
            <a:ext cx="2442788" cy="156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05" y="4768934"/>
            <a:ext cx="2442788" cy="156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מלבן 10"/>
          <p:cNvSpPr/>
          <p:nvPr/>
        </p:nvSpPr>
        <p:spPr>
          <a:xfrm>
            <a:off x="3799756" y="1729003"/>
            <a:ext cx="23469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GB" sz="2400" b="1" dirty="0">
                <a:solidFill>
                  <a:prstClr val="black">
                    <a:lumMod val="75000"/>
                    <a:lumOff val="25000"/>
                  </a:prstClr>
                </a:solidFill>
                <a:ea typeface="MS PGothic" pitchFamily="34" charset="-128"/>
                <a:cs typeface="Calibri" panose="020F0502020204030204" pitchFamily="34" charset="0"/>
              </a:rPr>
              <a:t>Diabetic</a:t>
            </a:r>
            <a:r>
              <a:rPr lang="en-GB" sz="3200" b="1" dirty="0">
                <a:solidFill>
                  <a:srgbClr val="000000"/>
                </a:solidFill>
                <a:ea typeface="MS PGothic" pitchFamily="34" charset="-128"/>
              </a:rPr>
              <a:t> </a:t>
            </a:r>
            <a:r>
              <a:rPr lang="en-GB" sz="2400" b="1" dirty="0">
                <a:solidFill>
                  <a:prstClr val="black">
                    <a:lumMod val="75000"/>
                    <a:lumOff val="25000"/>
                  </a:prstClr>
                </a:solidFill>
                <a:ea typeface="MS PGothic" pitchFamily="34" charset="-128"/>
                <a:cs typeface="Calibri" panose="020F0502020204030204" pitchFamily="34" charset="0"/>
              </a:rPr>
              <a:t>Retinopathy</a:t>
            </a:r>
          </a:p>
          <a:p>
            <a:pPr algn="ctr" rtl="0">
              <a:spcBef>
                <a:spcPct val="0"/>
              </a:spcBef>
              <a:defRPr/>
            </a:pPr>
            <a:r>
              <a:rPr lang="en-GB" sz="2800" b="1" dirty="0">
                <a:solidFill>
                  <a:srgbClr val="FF0000"/>
                </a:solidFill>
                <a:ea typeface="MS PGothic" pitchFamily="34" charset="-128"/>
                <a:cs typeface="Calibri" panose="020F0502020204030204" pitchFamily="34" charset="0"/>
              </a:rPr>
              <a:t>93M patients </a:t>
            </a:r>
            <a:endParaRPr lang="en-US" sz="2800" b="1" dirty="0">
              <a:solidFill>
                <a:srgbClr val="FF0000"/>
              </a:solidFill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2094" y="160621"/>
            <a:ext cx="85628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400" dirty="0" smtClean="0">
                <a:latin typeface="+mj-lt"/>
                <a:cs typeface="Arial" panose="020B0604020202020204" pitchFamily="34" charset="0"/>
              </a:rPr>
              <a:t>Incurable eye diseases cause vision loss and reduce quality of life</a:t>
            </a:r>
            <a:endParaRPr lang="he-IL" sz="44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23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1" descr="nrneur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8001"/>
            <a:ext cx="6748264" cy="50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51520" y="6280448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51520" y="260648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6" descr="nrneur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036" y="6475977"/>
            <a:ext cx="1646956" cy="29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71899" y="186673"/>
            <a:ext cx="83820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/>
              <a:t>The </a:t>
            </a:r>
            <a:r>
              <a:rPr lang="en-US" altLang="en-US" sz="3600" b="1" dirty="0" smtClean="0"/>
              <a:t>EYE </a:t>
            </a:r>
            <a:r>
              <a:rPr lang="en-US" altLang="en-US" sz="3600" b="1" dirty="0"/>
              <a:t>is an extension of the </a:t>
            </a:r>
            <a:r>
              <a:rPr lang="en-US" altLang="en-US" sz="3600" b="1" dirty="0" smtClean="0"/>
              <a:t>BRAIN: </a:t>
            </a:r>
            <a:endParaRPr lang="en-US" altLang="en-US" sz="3600" b="1" dirty="0"/>
          </a:p>
          <a:p>
            <a:pPr marL="342900" indent="-342900" algn="just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/>
              <a:t>The </a:t>
            </a:r>
            <a:r>
              <a:rPr lang="en-US" altLang="en-US" sz="2800" dirty="0" smtClean="0"/>
              <a:t>neurons </a:t>
            </a:r>
            <a:r>
              <a:rPr lang="en-US" altLang="en-US" sz="2800" dirty="0"/>
              <a:t>extend from the eye into the brain</a:t>
            </a:r>
          </a:p>
          <a:p>
            <a:pPr marL="342900" indent="-342900" algn="just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/>
              <a:t>The eye has similar vasculature with similar </a:t>
            </a:r>
            <a:r>
              <a:rPr lang="en-US" altLang="en-US" sz="2800" dirty="0" smtClean="0"/>
              <a:t>barriers </a:t>
            </a:r>
            <a:endParaRPr lang="en-US" altLang="en-US" sz="2800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134562" y="6507504"/>
            <a:ext cx="807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</a:rPr>
              <a:t>London, A. </a:t>
            </a:r>
            <a:r>
              <a:rPr lang="en-US" altLang="en-US" sz="1200" i="1" dirty="0">
                <a:solidFill>
                  <a:srgbClr val="000000"/>
                </a:solidFill>
              </a:rPr>
              <a:t>et al</a:t>
            </a:r>
            <a:r>
              <a:rPr lang="en-US" altLang="en-US" sz="1200" dirty="0">
                <a:solidFill>
                  <a:srgbClr val="000000"/>
                </a:solidFill>
              </a:rPr>
              <a:t>. </a:t>
            </a:r>
            <a:r>
              <a:rPr lang="en-GB" altLang="en-US" sz="1200" dirty="0">
                <a:solidFill>
                  <a:srgbClr val="000000"/>
                </a:solidFill>
                <a:cs typeface="Arial" charset="0"/>
              </a:rPr>
              <a:t>(2012)</a:t>
            </a:r>
            <a:endParaRPr lang="en-US" altLang="en-US" sz="12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3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5536" y="332656"/>
            <a:ext cx="8496944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r" defTabSz="3429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b="1" cap="none" dirty="0" smtClean="0"/>
              <a:t>Alzheimer Disease - </a:t>
            </a:r>
          </a:p>
          <a:p>
            <a:pPr algn="ctr"/>
            <a:r>
              <a:rPr lang="en-US" sz="4400" b="1" cap="none" dirty="0" smtClean="0"/>
              <a:t>One of the Biggest </a:t>
            </a:r>
            <a:r>
              <a:rPr lang="en-US" sz="4400" b="1" cap="none" dirty="0" err="1" smtClean="0"/>
              <a:t>Zunammy</a:t>
            </a:r>
            <a:endParaRPr lang="ru-RU" sz="4400" b="1" cap="none" dirty="0"/>
          </a:p>
        </p:txBody>
      </p:sp>
      <p:sp>
        <p:nvSpPr>
          <p:cNvPr id="6" name="Rectangle 5"/>
          <p:cNvSpPr/>
          <p:nvPr/>
        </p:nvSpPr>
        <p:spPr>
          <a:xfrm>
            <a:off x="611560" y="2132856"/>
            <a:ext cx="8280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rtl="0">
              <a:buClrTx/>
              <a:buFont typeface="Arial" panose="020B0604020202020204" pitchFamily="34" charset="0"/>
              <a:buChar char="•"/>
            </a:pPr>
            <a:r>
              <a:rPr lang="en-US" sz="3600" dirty="0"/>
              <a:t>Alzheimer’s disease (AD)- the most common form of dementia</a:t>
            </a:r>
          </a:p>
          <a:p>
            <a:pPr marL="285750" indent="-285750" algn="l" rtl="0">
              <a:buClrTx/>
              <a:buFont typeface="Arial" panose="020B0604020202020204" pitchFamily="34" charset="0"/>
              <a:buChar char="•"/>
            </a:pPr>
            <a:r>
              <a:rPr lang="en-US" sz="3600" dirty="0"/>
              <a:t>Approved medications provide limited efficacy</a:t>
            </a:r>
          </a:p>
          <a:p>
            <a:pPr marL="285750" indent="-285750" algn="l" rtl="0">
              <a:buClrTx/>
              <a:buFont typeface="Arial" panose="020B0604020202020204" pitchFamily="34" charset="0"/>
              <a:buChar char="•"/>
            </a:pPr>
            <a:r>
              <a:rPr lang="en-US" sz="3600" dirty="0"/>
              <a:t>More than 450 new drugs failed in clinical trials </a:t>
            </a:r>
          </a:p>
        </p:txBody>
      </p:sp>
    </p:spTree>
    <p:extLst>
      <p:ext uri="{BB962C8B-B14F-4D97-AF65-F5344CB8AC3E}">
        <p14:creationId xmlns:p14="http://schemas.microsoft.com/office/powerpoint/2010/main" val="206025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80570" y="1268760"/>
            <a:ext cx="7886700" cy="64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1350" kern="1200" cap="all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ct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9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9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9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9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9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9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cap="none" dirty="0" smtClean="0"/>
              <a:t>Let’s think out of the box - no borders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04864"/>
            <a:ext cx="5983502" cy="3982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722856" y="2718067"/>
            <a:ext cx="3845228" cy="2847850"/>
            <a:chOff x="4932040" y="3865583"/>
            <a:chExt cx="3845228" cy="2847850"/>
          </a:xfrm>
        </p:grpSpPr>
        <p:pic>
          <p:nvPicPr>
            <p:cNvPr id="11" name="Picture 4" descr="תוצאת תמונה עבור ‪multicolor spectralis‬‏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1985">
              <a:off x="6796854" y="3865583"/>
              <a:ext cx="1934979" cy="157242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77" t="21675" r="53567" b="36030"/>
            <a:stretch/>
          </p:blipFill>
          <p:spPr bwMode="auto">
            <a:xfrm>
              <a:off x="4932040" y="4437112"/>
              <a:ext cx="2210146" cy="1929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10" t="41348" r="2921" b="22996"/>
            <a:stretch/>
          </p:blipFill>
          <p:spPr bwMode="auto">
            <a:xfrm>
              <a:off x="6622062" y="5565917"/>
              <a:ext cx="2155206" cy="1147516"/>
            </a:xfrm>
            <a:prstGeom prst="rect">
              <a:avLst/>
            </a:prstGeom>
            <a:noFill/>
            <a:ln>
              <a:noFill/>
            </a:ln>
            <a:scene3d>
              <a:camera prst="isometricLeftDown">
                <a:rot lat="2100000" lon="1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251520" y="527432"/>
            <a:ext cx="957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3600" dirty="0" smtClean="0"/>
              <a:t>NOVEL NEUROLOGICAL &amp; IMAGING </a:t>
            </a:r>
            <a:r>
              <a:rPr lang="en-US" sz="3600" dirty="0"/>
              <a:t>T</a:t>
            </a:r>
            <a:r>
              <a:rPr lang="en-US" sz="3600" dirty="0" smtClean="0"/>
              <a:t>ESTING 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539138" y="1288036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sz="3600" dirty="0"/>
              <a:t>Identify early </a:t>
            </a:r>
            <a:r>
              <a:rPr lang="en-US" sz="3600" dirty="0" smtClean="0"/>
              <a:t>non-invasive biomarkers </a:t>
            </a:r>
            <a:r>
              <a:rPr lang="en-US" sz="3600" dirty="0"/>
              <a:t>to stop the degeneration before it is too late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005" y="3757825"/>
            <a:ext cx="3149276" cy="1808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3243" y="5565917"/>
            <a:ext cx="33843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b="1" i="1" dirty="0" smtClean="0"/>
              <a:t>Neuron function - Pupillometry </a:t>
            </a:r>
            <a:endParaRPr lang="he-IL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22856" y="5447352"/>
            <a:ext cx="338437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b="1" i="1" dirty="0" smtClean="0"/>
              <a:t>Neuron &amp; blood vessel structure – Advanced imaging  </a:t>
            </a:r>
            <a:endParaRPr lang="he-IL" b="1" i="1" dirty="0"/>
          </a:p>
        </p:txBody>
      </p:sp>
    </p:spTree>
    <p:extLst>
      <p:ext uri="{BB962C8B-B14F-4D97-AF65-F5344CB8AC3E}">
        <p14:creationId xmlns:p14="http://schemas.microsoft.com/office/powerpoint/2010/main" val="1688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8024" y="188646"/>
            <a:ext cx="8836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4000" b="1" dirty="0" smtClean="0">
                <a:latin typeface="+mj-lt"/>
              </a:rPr>
              <a:t>Preliminary results – low pupil response to red and blue light in </a:t>
            </a:r>
            <a:r>
              <a:rPr lang="en-US" sz="4000" b="1" dirty="0">
                <a:latin typeface="+mj-lt"/>
              </a:rPr>
              <a:t>non demented elderly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28" y="1700808"/>
            <a:ext cx="8213211" cy="500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0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 txBox="1">
            <a:spLocks/>
          </p:cNvSpPr>
          <p:nvPr/>
        </p:nvSpPr>
        <p:spPr>
          <a:xfrm>
            <a:off x="323528" y="188640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3429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cap="none" dirty="0" smtClean="0"/>
              <a:t>Study II- offspring of AD patients   </a:t>
            </a:r>
            <a:endParaRPr lang="he-IL" sz="4400" cap="none" dirty="0"/>
          </a:p>
        </p:txBody>
      </p:sp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755576" y="1556792"/>
            <a:ext cx="8229600" cy="499715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1350" kern="1200" cap="all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ct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9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9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9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9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9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9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cap="none" dirty="0" smtClean="0">
                <a:latin typeface="+mj-lt"/>
              </a:rPr>
              <a:t>Israel registry for Alzheimer’s prevention (IRAP) –</a:t>
            </a:r>
          </a:p>
          <a:p>
            <a:pPr algn="l"/>
            <a:r>
              <a:rPr lang="en-US" sz="2800" b="1" cap="none" dirty="0" smtClean="0">
                <a:latin typeface="+mj-lt"/>
              </a:rPr>
              <a:t>a prospective longitudinal study</a:t>
            </a:r>
          </a:p>
          <a:p>
            <a:pPr marL="800100" lvl="1" indent="-457200" algn="l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+mj-lt"/>
              </a:rPr>
              <a:t>Offspring (ages 40-65) of AD patients (n=430) and controls (n=100)</a:t>
            </a:r>
          </a:p>
          <a:p>
            <a:pPr marL="800100" lvl="1" indent="-457200" algn="l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+mj-lt"/>
              </a:rPr>
              <a:t>Exquisite characterization</a:t>
            </a:r>
          </a:p>
          <a:p>
            <a:pPr marL="1244600" lvl="2" indent="-342900" algn="l"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+mj-lt"/>
              </a:rPr>
              <a:t>Cognitive</a:t>
            </a:r>
          </a:p>
          <a:p>
            <a:pPr marL="1244600" lvl="2" indent="-342900" algn="l"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+mj-lt"/>
              </a:rPr>
              <a:t>Brain imaging </a:t>
            </a:r>
          </a:p>
          <a:p>
            <a:pPr marL="1244600" lvl="2" indent="-342900" algn="l"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+mj-lt"/>
              </a:rPr>
              <a:t>Cerebrospinal fluid </a:t>
            </a:r>
          </a:p>
          <a:p>
            <a:pPr marL="1244600" lvl="2" indent="-342900" algn="l"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+mj-lt"/>
              </a:rPr>
              <a:t>Health-related</a:t>
            </a:r>
          </a:p>
          <a:p>
            <a:pPr marL="1244600" lvl="2" indent="-342900" algn="l"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+mj-lt"/>
              </a:rPr>
              <a:t>Life style</a:t>
            </a:r>
          </a:p>
          <a:p>
            <a:pPr marL="1244600" lvl="2" indent="-342900" algn="l"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+mj-lt"/>
              </a:rPr>
              <a:t>Genetics</a:t>
            </a:r>
          </a:p>
          <a:p>
            <a:pPr marL="1028700" lvl="2" indent="-342900" algn="l">
              <a:buFont typeface="Arial" panose="020B0604020202020204" pitchFamily="34" charset="0"/>
              <a:buChar char="•"/>
            </a:pPr>
            <a:endParaRPr lang="en-US" sz="2000" b="1" dirty="0" smtClean="0"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b="1" cap="none" dirty="0" smtClean="0">
              <a:latin typeface="+mj-lt"/>
            </a:endParaRPr>
          </a:p>
          <a:p>
            <a:pPr marL="800100" lvl="1" indent="-457200" algn="l">
              <a:buFont typeface="Arial" panose="020B0604020202020204" pitchFamily="34" charset="0"/>
              <a:buChar char="•"/>
            </a:pPr>
            <a:endParaRPr lang="he-IL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501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930"/>
            <a:ext cx="93245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Preliminary results: Sparser </a:t>
            </a:r>
            <a:r>
              <a:rPr lang="en-US" sz="3600" b="1" dirty="0">
                <a:latin typeface="+mj-lt"/>
              </a:rPr>
              <a:t>and more tortuous retinal vessels with </a:t>
            </a:r>
            <a:r>
              <a:rPr lang="en-US" sz="3600" b="1" dirty="0" smtClean="0">
                <a:latin typeface="+mj-lt"/>
              </a:rPr>
              <a:t>in AD offspring with low cognition  </a:t>
            </a:r>
            <a:endParaRPr lang="en-US" sz="3600" b="1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761883"/>
            <a:ext cx="5400600" cy="490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8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1"/>
          <p:cNvSpPr txBox="1">
            <a:spLocks/>
          </p:cNvSpPr>
          <p:nvPr/>
        </p:nvSpPr>
        <p:spPr>
          <a:xfrm>
            <a:off x="457200" y="30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36433"/>
            <a:r>
              <a:rPr lang="en-US" altLang="he-IL"/>
              <a:t>Acknowledgements</a:t>
            </a:r>
            <a:endParaRPr lang="en-US" altLang="he-IL" dirty="0"/>
          </a:p>
        </p:txBody>
      </p:sp>
      <p:pic>
        <p:nvPicPr>
          <p:cNvPr id="4" name="Picture 2" descr="C:\Users\Ifatsher\Downloads\14927761976092379542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75973"/>
            <a:ext cx="7488832" cy="5314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5165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 txBox="1">
            <a:spLocks/>
          </p:cNvSpPr>
          <p:nvPr/>
        </p:nvSpPr>
        <p:spPr>
          <a:xfrm>
            <a:off x="176828" y="-143662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3429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536433"/>
            <a:r>
              <a:rPr lang="en-US" altLang="he-IL" sz="4800" b="1" cap="none" dirty="0" smtClean="0"/>
              <a:t>Acknowledgements</a:t>
            </a:r>
            <a:endParaRPr lang="en-US" altLang="he-IL" sz="4800" b="1" cap="none" dirty="0"/>
          </a:p>
        </p:txBody>
      </p:sp>
      <p:sp>
        <p:nvSpPr>
          <p:cNvPr id="6" name="מציין מיקום תוכן 4"/>
          <p:cNvSpPr txBox="1">
            <a:spLocks/>
          </p:cNvSpPr>
          <p:nvPr/>
        </p:nvSpPr>
        <p:spPr>
          <a:xfrm>
            <a:off x="159676" y="1203389"/>
            <a:ext cx="2182633" cy="45259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1" anchor="t">
            <a:noAutofit/>
          </a:bodyPr>
          <a:lstStyle>
            <a:lvl1pPr marL="0" indent="0" algn="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1350" kern="1200" cap="all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ct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9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9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9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9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9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None/>
              <a:defRPr sz="9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SzPct val="85000"/>
              <a:defRPr/>
            </a:pPr>
            <a:r>
              <a:rPr lang="en-US" sz="2100" b="1" u="sng" cap="none" dirty="0" smtClean="0">
                <a:ea typeface="Arial" charset="0"/>
                <a:cs typeface="Arial" charset="0"/>
                <a:sym typeface="Comic Sans MS" charset="0"/>
              </a:rPr>
              <a:t>Current Team</a:t>
            </a:r>
          </a:p>
          <a:p>
            <a:pPr marL="316644" indent="-316644" algn="l">
              <a:spcAft>
                <a:spcPts val="0"/>
              </a:spcAft>
              <a:buSzPct val="85000"/>
              <a:buFont typeface="Arial"/>
              <a:buBlip>
                <a:blip r:embed="rId2"/>
              </a:buBlip>
              <a:defRPr/>
            </a:pPr>
            <a:r>
              <a:rPr lang="en-US" sz="1800" cap="none" dirty="0" smtClean="0">
                <a:ea typeface="Arial" charset="0"/>
                <a:cs typeface="Arial" charset="0"/>
                <a:sym typeface="Comic Sans MS" charset="0"/>
              </a:rPr>
              <a:t>Dr. Ifat Sher</a:t>
            </a:r>
          </a:p>
          <a:p>
            <a:pPr marL="316644" indent="-316644" algn="l">
              <a:spcAft>
                <a:spcPts val="0"/>
              </a:spcAft>
              <a:buSzPct val="85000"/>
              <a:buFont typeface="Arial"/>
              <a:buBlip>
                <a:blip r:embed="rId2"/>
              </a:buBlip>
              <a:defRPr/>
            </a:pPr>
            <a:r>
              <a:rPr lang="en-US" sz="1800" cap="none" dirty="0" err="1" smtClean="0">
                <a:ea typeface="Arial" charset="0"/>
                <a:cs typeface="Arial" charset="0"/>
                <a:sym typeface="Comic Sans MS" charset="0"/>
              </a:rPr>
              <a:t>Inbal</a:t>
            </a:r>
            <a:r>
              <a:rPr lang="en-US" sz="1800" cap="none" dirty="0" smtClean="0">
                <a:ea typeface="Arial" charset="0"/>
                <a:cs typeface="Arial" charset="0"/>
                <a:sym typeface="Comic Sans MS" charset="0"/>
              </a:rPr>
              <a:t> </a:t>
            </a:r>
            <a:r>
              <a:rPr lang="en-US" sz="1800" cap="none" dirty="0" err="1" smtClean="0">
                <a:ea typeface="Arial" charset="0"/>
                <a:cs typeface="Arial" charset="0"/>
                <a:sym typeface="Comic Sans MS" charset="0"/>
              </a:rPr>
              <a:t>Sharvit-ginon</a:t>
            </a:r>
            <a:endParaRPr lang="en-US" sz="1800" cap="none" dirty="0" smtClean="0">
              <a:ea typeface="Arial" charset="0"/>
              <a:cs typeface="Arial" charset="0"/>
              <a:sym typeface="Comic Sans MS" charset="0"/>
            </a:endParaRPr>
          </a:p>
          <a:p>
            <a:pPr marL="316644" indent="-316644" algn="l">
              <a:spcAft>
                <a:spcPts val="0"/>
              </a:spcAft>
              <a:buSzPct val="85000"/>
              <a:buFont typeface="Arial"/>
              <a:buBlip>
                <a:blip r:embed="rId2"/>
              </a:buBlip>
              <a:defRPr/>
            </a:pPr>
            <a:r>
              <a:rPr lang="en-US" sz="1800" cap="none" dirty="0" smtClean="0">
                <a:ea typeface="Arial" charset="0"/>
                <a:cs typeface="Arial" charset="0"/>
                <a:sym typeface="Comic Sans MS" charset="0"/>
              </a:rPr>
              <a:t>Maya </a:t>
            </a:r>
            <a:r>
              <a:rPr lang="en-US" sz="1800" cap="none" dirty="0" err="1" smtClean="0">
                <a:ea typeface="Arial" charset="0"/>
                <a:cs typeface="Arial" charset="0"/>
                <a:sym typeface="Comic Sans MS" charset="0"/>
              </a:rPr>
              <a:t>Gurevich</a:t>
            </a:r>
            <a:endParaRPr lang="en-US" sz="1800" cap="none" dirty="0" smtClean="0">
              <a:ea typeface="Arial" charset="0"/>
              <a:cs typeface="Arial" charset="0"/>
              <a:sym typeface="Comic Sans MS" charset="0"/>
            </a:endParaRPr>
          </a:p>
          <a:p>
            <a:pPr marL="316644" indent="-316644" algn="l">
              <a:spcAft>
                <a:spcPts val="0"/>
              </a:spcAft>
              <a:buSzPct val="85000"/>
              <a:buFont typeface="Arial"/>
              <a:buBlip>
                <a:blip r:embed="rId2"/>
              </a:buBlip>
              <a:defRPr/>
            </a:pPr>
            <a:r>
              <a:rPr lang="en-US" sz="1800" cap="none" dirty="0" smtClean="0">
                <a:ea typeface="Arial" charset="0"/>
                <a:cs typeface="Arial" charset="0"/>
                <a:sym typeface="Comic Sans MS" charset="0"/>
              </a:rPr>
              <a:t>Daniel </a:t>
            </a:r>
            <a:r>
              <a:rPr lang="en-US" sz="1800" cap="none" dirty="0" err="1" smtClean="0">
                <a:ea typeface="Arial" charset="0"/>
                <a:cs typeface="Arial" charset="0"/>
                <a:sym typeface="Comic Sans MS" charset="0"/>
              </a:rPr>
              <a:t>Ben-ner</a:t>
            </a:r>
            <a:endParaRPr lang="en-US" sz="1800" cap="none" dirty="0" smtClean="0">
              <a:ea typeface="Arial" charset="0"/>
              <a:cs typeface="Arial" charset="0"/>
              <a:sym typeface="Comic Sans MS" charset="0"/>
            </a:endParaRPr>
          </a:p>
          <a:p>
            <a:pPr marL="316644" indent="-316644" algn="l">
              <a:spcAft>
                <a:spcPts val="0"/>
              </a:spcAft>
              <a:buSzPct val="85000"/>
              <a:buFont typeface="Arial"/>
              <a:buBlip>
                <a:blip r:embed="rId2"/>
              </a:buBlip>
              <a:defRPr/>
            </a:pPr>
            <a:r>
              <a:rPr lang="en-US" sz="1800" cap="none" dirty="0" smtClean="0">
                <a:ea typeface="Arial" charset="0"/>
                <a:cs typeface="Arial" charset="0"/>
                <a:sym typeface="Comic Sans MS" charset="0"/>
              </a:rPr>
              <a:t>Zachary </a:t>
            </a:r>
            <a:r>
              <a:rPr lang="en-US" sz="1800" cap="none" dirty="0" err="1" smtClean="0">
                <a:ea typeface="Arial" charset="0"/>
                <a:cs typeface="Arial" charset="0"/>
                <a:sym typeface="Comic Sans MS" charset="0"/>
              </a:rPr>
              <a:t>Weinerman</a:t>
            </a:r>
            <a:endParaRPr lang="en-US" sz="1800" cap="none" dirty="0" smtClean="0">
              <a:ea typeface="Arial" charset="0"/>
              <a:cs typeface="Arial" charset="0"/>
              <a:sym typeface="Comic Sans MS" charset="0"/>
            </a:endParaRPr>
          </a:p>
          <a:p>
            <a:pPr marL="316644" indent="-316644" algn="l">
              <a:spcAft>
                <a:spcPts val="0"/>
              </a:spcAft>
              <a:buSzPct val="85000"/>
              <a:buFont typeface="Arial"/>
              <a:buBlip>
                <a:blip r:embed="rId2"/>
              </a:buBlip>
              <a:defRPr/>
            </a:pPr>
            <a:r>
              <a:rPr lang="en-US" sz="1800" cap="none" dirty="0" err="1" smtClean="0">
                <a:ea typeface="Arial" charset="0"/>
                <a:cs typeface="Arial" charset="0"/>
                <a:sym typeface="Comic Sans MS" charset="0"/>
              </a:rPr>
              <a:t>Biniaminov</a:t>
            </a:r>
            <a:r>
              <a:rPr lang="en-US" sz="1800" cap="none" dirty="0" smtClean="0">
                <a:ea typeface="Arial" charset="0"/>
                <a:cs typeface="Arial" charset="0"/>
                <a:sym typeface="Comic Sans MS" charset="0"/>
              </a:rPr>
              <a:t> </a:t>
            </a:r>
            <a:r>
              <a:rPr lang="en-US" sz="1800" cap="none" dirty="0" err="1" smtClean="0">
                <a:ea typeface="Arial" charset="0"/>
                <a:cs typeface="Arial" charset="0"/>
                <a:sym typeface="Comic Sans MS" charset="0"/>
              </a:rPr>
              <a:t>Luba</a:t>
            </a:r>
            <a:endParaRPr lang="en-US" sz="1800" cap="none" dirty="0" smtClean="0">
              <a:ea typeface="Arial" charset="0"/>
              <a:cs typeface="Arial" charset="0"/>
              <a:sym typeface="Comic Sans MS" charset="0"/>
            </a:endParaRPr>
          </a:p>
          <a:p>
            <a:pPr marL="316644" indent="-316644" algn="l">
              <a:spcAft>
                <a:spcPts val="0"/>
              </a:spcAft>
              <a:buSzPct val="85000"/>
              <a:buFont typeface="Arial"/>
              <a:buBlip>
                <a:blip r:embed="rId2"/>
              </a:buBlip>
              <a:defRPr/>
            </a:pPr>
            <a:r>
              <a:rPr lang="en-US" sz="1800" cap="none" dirty="0" smtClean="0">
                <a:ea typeface="Arial" charset="0"/>
                <a:cs typeface="Arial" charset="0"/>
                <a:sym typeface="Comic Sans MS" charset="0"/>
              </a:rPr>
              <a:t>Irina </a:t>
            </a:r>
            <a:r>
              <a:rPr lang="en-US" sz="1800" cap="none" dirty="0" err="1" smtClean="0">
                <a:ea typeface="Arial" charset="0"/>
                <a:cs typeface="Arial" charset="0"/>
                <a:sym typeface="Comic Sans MS" charset="0"/>
              </a:rPr>
              <a:t>Kriaj</a:t>
            </a:r>
            <a:endParaRPr lang="en-US" sz="1800" cap="none" dirty="0" smtClean="0">
              <a:ea typeface="Arial" charset="0"/>
              <a:cs typeface="Arial" charset="0"/>
              <a:sym typeface="Comic Sans MS" charset="0"/>
            </a:endParaRPr>
          </a:p>
          <a:p>
            <a:pPr marL="316644" indent="-316644" algn="l">
              <a:spcAft>
                <a:spcPts val="0"/>
              </a:spcAft>
              <a:buSzPct val="85000"/>
              <a:buFont typeface="Arial"/>
              <a:buBlip>
                <a:blip r:embed="rId2"/>
              </a:buBlip>
              <a:defRPr/>
            </a:pPr>
            <a:r>
              <a:rPr lang="en-US" sz="1800" cap="none" dirty="0" smtClean="0">
                <a:ea typeface="Arial" charset="0"/>
                <a:cs typeface="Arial" charset="0"/>
                <a:sym typeface="Comic Sans MS" charset="0"/>
              </a:rPr>
              <a:t>Helena Solomon</a:t>
            </a:r>
          </a:p>
          <a:p>
            <a:pPr marL="316644" indent="-316644" algn="l">
              <a:spcAft>
                <a:spcPts val="0"/>
              </a:spcAft>
              <a:buSzPct val="85000"/>
              <a:buFont typeface="Arial"/>
              <a:buBlip>
                <a:blip r:embed="rId2"/>
              </a:buBlip>
              <a:defRPr/>
            </a:pPr>
            <a:r>
              <a:rPr lang="en-US" sz="1800" cap="none" dirty="0" err="1" smtClean="0">
                <a:ea typeface="Arial" charset="0"/>
                <a:cs typeface="Arial" charset="0"/>
                <a:sym typeface="Comic Sans MS" charset="0"/>
              </a:rPr>
              <a:t>Reham</a:t>
            </a:r>
            <a:r>
              <a:rPr lang="en-US" sz="1800" cap="none" dirty="0" smtClean="0">
                <a:ea typeface="Arial" charset="0"/>
                <a:cs typeface="Arial" charset="0"/>
                <a:sym typeface="Comic Sans MS" charset="0"/>
              </a:rPr>
              <a:t> </a:t>
            </a:r>
            <a:r>
              <a:rPr lang="en-US" sz="1800" cap="none" dirty="0" err="1" smtClean="0">
                <a:ea typeface="Arial" charset="0"/>
                <a:cs typeface="Arial" charset="0"/>
                <a:sym typeface="Comic Sans MS" charset="0"/>
              </a:rPr>
              <a:t>Neserat</a:t>
            </a:r>
            <a:endParaRPr lang="en-US" sz="1800" cap="none" dirty="0" smtClean="0">
              <a:ea typeface="Arial" charset="0"/>
              <a:cs typeface="Arial" charset="0"/>
              <a:sym typeface="Comic Sans MS" charset="0"/>
            </a:endParaRPr>
          </a:p>
          <a:p>
            <a:pPr marL="316644" indent="-316644" algn="l">
              <a:spcAft>
                <a:spcPts val="0"/>
              </a:spcAft>
              <a:buSzPct val="85000"/>
              <a:buFont typeface="Arial"/>
              <a:buBlip>
                <a:blip r:embed="rId2"/>
              </a:buBlip>
              <a:defRPr/>
            </a:pPr>
            <a:r>
              <a:rPr lang="en-US" sz="1800" cap="none" dirty="0" err="1" smtClean="0">
                <a:ea typeface="Arial" charset="0"/>
                <a:cs typeface="Arial" charset="0"/>
                <a:sym typeface="Comic Sans MS" charset="0"/>
              </a:rPr>
              <a:t>Ettel</a:t>
            </a:r>
            <a:r>
              <a:rPr lang="en-US" sz="1800" cap="none" dirty="0" smtClean="0">
                <a:ea typeface="Arial" charset="0"/>
                <a:cs typeface="Arial" charset="0"/>
                <a:sym typeface="Comic Sans MS" charset="0"/>
              </a:rPr>
              <a:t> </a:t>
            </a:r>
            <a:r>
              <a:rPr lang="en-US" sz="1800" cap="none" dirty="0" err="1" smtClean="0">
                <a:ea typeface="Arial" charset="0"/>
                <a:cs typeface="Arial" charset="0"/>
                <a:sym typeface="Comic Sans MS" charset="0"/>
              </a:rPr>
              <a:t>Bubis</a:t>
            </a:r>
            <a:endParaRPr lang="en-US" sz="1800" cap="none" dirty="0" smtClean="0">
              <a:ea typeface="Arial" charset="0"/>
              <a:cs typeface="Arial" charset="0"/>
              <a:sym typeface="Comic Sans MS" charset="0"/>
            </a:endParaRPr>
          </a:p>
          <a:p>
            <a:pPr marL="316644" indent="-316644" algn="l">
              <a:spcAft>
                <a:spcPts val="0"/>
              </a:spcAft>
              <a:buSzPct val="85000"/>
              <a:buFont typeface="Arial"/>
              <a:buBlip>
                <a:blip r:embed="rId2"/>
              </a:buBlip>
              <a:defRPr/>
            </a:pPr>
            <a:r>
              <a:rPr lang="en-US" sz="1800" cap="none" dirty="0" smtClean="0">
                <a:ea typeface="Arial" charset="0"/>
                <a:cs typeface="Arial" charset="0"/>
                <a:sym typeface="Comic Sans MS" charset="0"/>
              </a:rPr>
              <a:t>Victoria Edelstein</a:t>
            </a:r>
          </a:p>
          <a:p>
            <a:pPr marL="316644" indent="-316644" algn="l">
              <a:spcAft>
                <a:spcPts val="0"/>
              </a:spcAft>
              <a:buSzPct val="85000"/>
              <a:buFont typeface="Arial"/>
              <a:buBlip>
                <a:blip r:embed="rId2"/>
              </a:buBlip>
              <a:defRPr/>
            </a:pPr>
            <a:r>
              <a:rPr lang="en-US" sz="1800" cap="none" dirty="0" err="1" smtClean="0">
                <a:ea typeface="Arial" charset="0"/>
                <a:cs typeface="Arial" charset="0"/>
                <a:sym typeface="Comic Sans MS" charset="0"/>
              </a:rPr>
              <a:t>Zehavit</a:t>
            </a:r>
            <a:r>
              <a:rPr lang="en-US" sz="1800" cap="none" dirty="0" smtClean="0">
                <a:ea typeface="Arial" charset="0"/>
                <a:cs typeface="Arial" charset="0"/>
                <a:sym typeface="Comic Sans MS" charset="0"/>
              </a:rPr>
              <a:t> Goldberg</a:t>
            </a:r>
          </a:p>
          <a:p>
            <a:pPr marL="316644" indent="-316644" algn="l">
              <a:spcAft>
                <a:spcPts val="0"/>
              </a:spcAft>
              <a:buSzPct val="85000"/>
              <a:buFont typeface="Arial"/>
              <a:buBlip>
                <a:blip r:embed="rId2"/>
              </a:buBlip>
              <a:defRPr/>
            </a:pPr>
            <a:r>
              <a:rPr lang="en-US" sz="1800" cap="none" dirty="0" smtClean="0">
                <a:ea typeface="Arial" charset="0"/>
                <a:cs typeface="Arial" charset="0"/>
                <a:sym typeface="Comic Sans MS" charset="0"/>
              </a:rPr>
              <a:t>Lori </a:t>
            </a:r>
            <a:r>
              <a:rPr lang="en-US" sz="1800" cap="none" dirty="0" err="1" smtClean="0">
                <a:ea typeface="Arial" charset="0"/>
                <a:cs typeface="Arial" charset="0"/>
                <a:sym typeface="Comic Sans MS" charset="0"/>
              </a:rPr>
              <a:t>Gueta</a:t>
            </a:r>
            <a:endParaRPr lang="en-US" sz="1800" cap="none" dirty="0" smtClean="0">
              <a:ea typeface="Arial" charset="0"/>
              <a:cs typeface="Arial" charset="0"/>
              <a:sym typeface="Comic Sans MS" charset="0"/>
            </a:endParaRPr>
          </a:p>
          <a:p>
            <a:pPr algn="l">
              <a:buSzPct val="85000"/>
              <a:defRPr/>
            </a:pPr>
            <a:endParaRPr lang="he-IL" sz="1800" cap="none" dirty="0">
              <a:ea typeface="Arial" charset="0"/>
            </a:endParaRPr>
          </a:p>
        </p:txBody>
      </p:sp>
      <p:sp>
        <p:nvSpPr>
          <p:cNvPr id="7" name="מציין מיקום תוכן 5"/>
          <p:cNvSpPr txBox="1">
            <a:spLocks/>
          </p:cNvSpPr>
          <p:nvPr/>
        </p:nvSpPr>
        <p:spPr bwMode="auto">
          <a:xfrm>
            <a:off x="4897350" y="1214026"/>
            <a:ext cx="4340717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287" tIns="53643" rIns="107287" bIns="53643"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rtl="0" eaLnBrk="1" hangingPunct="1">
              <a:buSzPct val="85000"/>
              <a:buFontTx/>
              <a:buNone/>
            </a:pPr>
            <a:r>
              <a:rPr lang="en-US" altLang="he-IL" sz="2100" b="1" u="sng" dirty="0" smtClean="0">
                <a:latin typeface="Calibri"/>
                <a:ea typeface="Arial" charset="0"/>
                <a:sym typeface="Comic Sans MS" pitchFamily="66" charset="0"/>
              </a:rPr>
              <a:t>Collaborations:</a:t>
            </a:r>
          </a:p>
          <a:p>
            <a:pPr marL="316644" indent="-316644" algn="l" rtl="0" eaLnBrk="1" hangingPunct="1">
              <a:spcBef>
                <a:spcPts val="0"/>
              </a:spcBef>
              <a:buSzPct val="85000"/>
              <a:buBlip>
                <a:blip r:embed="rId2"/>
              </a:buBlip>
            </a:pPr>
            <a:r>
              <a:rPr lang="en-US" altLang="he-IL" sz="1800" dirty="0" smtClean="0">
                <a:sym typeface="Comic Sans MS" pitchFamily="66" charset="0"/>
              </a:rPr>
              <a:t>Prof. Michal </a:t>
            </a:r>
            <a:r>
              <a:rPr lang="en-US" altLang="he-IL" sz="1800" dirty="0" err="1" smtClean="0">
                <a:sym typeface="Comic Sans MS" pitchFamily="66" charset="0"/>
              </a:rPr>
              <a:t>Beeri</a:t>
            </a:r>
            <a:r>
              <a:rPr lang="en-US" altLang="he-IL" sz="1800" dirty="0" smtClean="0">
                <a:sym typeface="Comic Sans MS" pitchFamily="66" charset="0"/>
              </a:rPr>
              <a:t>, </a:t>
            </a:r>
            <a:r>
              <a:rPr lang="en-US" sz="1800" dirty="0" smtClean="0">
                <a:ea typeface="Arial" charset="0"/>
                <a:sym typeface="Comic Sans MS" charset="0"/>
              </a:rPr>
              <a:t>Sheba Medical Center</a:t>
            </a:r>
          </a:p>
          <a:p>
            <a:pPr marL="316644" indent="-316644" algn="l" rtl="0" eaLnBrk="1" hangingPunct="1">
              <a:spcBef>
                <a:spcPts val="0"/>
              </a:spcBef>
              <a:buSzPct val="85000"/>
              <a:buBlip>
                <a:blip r:embed="rId2"/>
              </a:buBlip>
            </a:pPr>
            <a:r>
              <a:rPr lang="en-US" sz="1800" dirty="0" smtClean="0">
                <a:ea typeface="Arial" charset="0"/>
                <a:sym typeface="Comic Sans MS" charset="0"/>
              </a:rPr>
              <a:t>Dr. </a:t>
            </a:r>
            <a:r>
              <a:rPr lang="en-US" sz="1800" dirty="0" err="1" smtClean="0">
                <a:ea typeface="Arial" charset="0"/>
                <a:sym typeface="Comic Sans MS" charset="0"/>
              </a:rPr>
              <a:t>Ramit</a:t>
            </a:r>
            <a:r>
              <a:rPr lang="en-US" sz="1800" dirty="0" smtClean="0">
                <a:ea typeface="Arial" charset="0"/>
                <a:sym typeface="Comic Sans MS" charset="0"/>
              </a:rPr>
              <a:t> </a:t>
            </a:r>
            <a:r>
              <a:rPr lang="en-US" sz="1800" dirty="0" err="1" smtClean="0">
                <a:ea typeface="Arial" charset="0"/>
                <a:sym typeface="Comic Sans MS" charset="0"/>
              </a:rPr>
              <a:t>Ravona</a:t>
            </a:r>
            <a:r>
              <a:rPr lang="en-US" sz="1800" dirty="0" smtClean="0">
                <a:ea typeface="Arial" charset="0"/>
                <a:sym typeface="Comic Sans MS" charset="0"/>
              </a:rPr>
              <a:t>-Springer</a:t>
            </a:r>
            <a:r>
              <a:rPr lang="en-US" altLang="he-IL" sz="1800" dirty="0" smtClean="0">
                <a:sym typeface="Comic Sans MS" pitchFamily="66" charset="0"/>
              </a:rPr>
              <a:t>, </a:t>
            </a:r>
            <a:r>
              <a:rPr lang="en-US" sz="1800" dirty="0" smtClean="0">
                <a:ea typeface="Arial" charset="0"/>
                <a:sym typeface="Comic Sans MS" charset="0"/>
              </a:rPr>
              <a:t>Sheba Medical Center</a:t>
            </a:r>
          </a:p>
          <a:p>
            <a:pPr marL="316644" indent="-316644" algn="l" rtl="0" eaLnBrk="1" hangingPunct="1">
              <a:spcBef>
                <a:spcPts val="0"/>
              </a:spcBef>
              <a:buSzPct val="85000"/>
              <a:buBlip>
                <a:blip r:embed="rId2"/>
              </a:buBlip>
            </a:pPr>
            <a:r>
              <a:rPr lang="en-US" sz="1800" dirty="0" smtClean="0">
                <a:ea typeface="Arial" charset="0"/>
                <a:sym typeface="Comic Sans MS" charset="0"/>
              </a:rPr>
              <a:t>Dr. Ruth</a:t>
            </a:r>
            <a:r>
              <a:rPr lang="he-IL" sz="1800" dirty="0" smtClean="0">
                <a:ea typeface="Arial" charset="0"/>
                <a:sym typeface="Comic Sans MS" charset="0"/>
              </a:rPr>
              <a:t> </a:t>
            </a:r>
            <a:r>
              <a:rPr lang="en-US" sz="1800" dirty="0" err="1" smtClean="0">
                <a:ea typeface="Arial" charset="0"/>
                <a:sym typeface="Comic Sans MS" charset="0"/>
              </a:rPr>
              <a:t>Huna</a:t>
            </a:r>
            <a:r>
              <a:rPr lang="en-US" sz="1800" dirty="0" smtClean="0">
                <a:ea typeface="Arial" charset="0"/>
                <a:sym typeface="Comic Sans MS" charset="0"/>
              </a:rPr>
              <a:t>-Baron, </a:t>
            </a:r>
            <a:r>
              <a:rPr lang="en-US" altLang="he-IL" sz="1800" dirty="0" smtClean="0">
                <a:sym typeface="Comic Sans MS" pitchFamily="66" charset="0"/>
              </a:rPr>
              <a:t>, </a:t>
            </a:r>
            <a:r>
              <a:rPr lang="en-US" sz="1800" dirty="0" smtClean="0">
                <a:ea typeface="Arial" charset="0"/>
                <a:sym typeface="Comic Sans MS" charset="0"/>
              </a:rPr>
              <a:t>Sheba Medical Center</a:t>
            </a:r>
          </a:p>
          <a:p>
            <a:pPr marL="316644" indent="-316644" algn="l" rtl="0" eaLnBrk="1" hangingPunct="1">
              <a:spcBef>
                <a:spcPts val="0"/>
              </a:spcBef>
              <a:buSzPct val="85000"/>
              <a:buFont typeface="Arial" charset="0"/>
              <a:buBlip>
                <a:blip r:embed="rId2"/>
              </a:buBlip>
            </a:pPr>
            <a:r>
              <a:rPr lang="en-US" sz="1800" dirty="0" smtClean="0">
                <a:ea typeface="Arial" charset="0"/>
                <a:sym typeface="Comic Sans MS" charset="0"/>
              </a:rPr>
              <a:t>Dr. </a:t>
            </a:r>
            <a:r>
              <a:rPr lang="en-US" sz="1800" dirty="0" err="1" smtClean="0">
                <a:ea typeface="Arial" charset="0"/>
                <a:sym typeface="Comic Sans MS" charset="0"/>
              </a:rPr>
              <a:t>Alon</a:t>
            </a:r>
            <a:r>
              <a:rPr lang="en-US" sz="1800" dirty="0" smtClean="0">
                <a:ea typeface="Arial" charset="0"/>
                <a:sym typeface="Comic Sans MS" charset="0"/>
              </a:rPr>
              <a:t> </a:t>
            </a:r>
            <a:r>
              <a:rPr lang="en-US" sz="1800" dirty="0" err="1" smtClean="0">
                <a:ea typeface="Arial" charset="0"/>
                <a:sym typeface="Comic Sans MS" charset="0"/>
              </a:rPr>
              <a:t>Skaat</a:t>
            </a:r>
            <a:r>
              <a:rPr lang="en-US" sz="1800" dirty="0" smtClean="0">
                <a:ea typeface="Arial" charset="0"/>
                <a:sym typeface="Comic Sans MS" charset="0"/>
              </a:rPr>
              <a:t>, Sheba Medical Center</a:t>
            </a:r>
          </a:p>
          <a:p>
            <a:pPr marL="316644" indent="-316644" algn="l" rtl="0" eaLnBrk="1" hangingPunct="1">
              <a:spcBef>
                <a:spcPts val="0"/>
              </a:spcBef>
              <a:buSzPct val="85000"/>
              <a:buFont typeface="Arial" charset="0"/>
              <a:buBlip>
                <a:blip r:embed="rId2"/>
              </a:buBlip>
            </a:pPr>
            <a:r>
              <a:rPr lang="en-US" altLang="he-IL" sz="1800" dirty="0" smtClean="0">
                <a:sym typeface="Comic Sans MS" pitchFamily="66" charset="0"/>
              </a:rPr>
              <a:t>Prof. Michael Belkin, Tel Aviv University</a:t>
            </a:r>
            <a:endParaRPr lang="en-US" sz="1800" dirty="0" smtClean="0">
              <a:ea typeface="Arial" charset="0"/>
              <a:sym typeface="Comic Sans MS" charset="0"/>
            </a:endParaRPr>
          </a:p>
          <a:p>
            <a:pPr marL="316644" indent="-316644" algn="l" rtl="0" eaLnBrk="1" hangingPunct="1">
              <a:buSzPct val="85000"/>
              <a:buFont typeface="Arial" charset="0"/>
              <a:buBlip>
                <a:blip r:embed="rId2"/>
              </a:buBlip>
            </a:pPr>
            <a:endParaRPr lang="en-US" altLang="he-IL" sz="1800" dirty="0" smtClean="0">
              <a:sym typeface="Comic Sans MS" pitchFamily="66" charset="0"/>
            </a:endParaRPr>
          </a:p>
          <a:p>
            <a:pPr marL="316644" indent="-316644" algn="l" rtl="0" eaLnBrk="1" hangingPunct="1">
              <a:buSzPct val="85000"/>
              <a:buFont typeface="Arial" charset="0"/>
              <a:buBlip>
                <a:blip r:embed="rId2"/>
              </a:buBlip>
            </a:pPr>
            <a:endParaRPr lang="en-US" altLang="he-IL" sz="1800" dirty="0" smtClean="0">
              <a:sym typeface="Comic Sans MS" pitchFamily="66" charset="0"/>
            </a:endParaRPr>
          </a:p>
          <a:p>
            <a:pPr marL="0" indent="0" algn="l" rtl="0" eaLnBrk="1" hangingPunct="1">
              <a:buSzPct val="85000"/>
              <a:buFont typeface="Arial" charset="0"/>
              <a:buNone/>
            </a:pPr>
            <a:endParaRPr lang="en-US" altLang="he-IL" sz="1800" dirty="0">
              <a:sym typeface="Comic Sans MS" pitchFamily="66" charset="0"/>
            </a:endParaRPr>
          </a:p>
        </p:txBody>
      </p:sp>
      <p:sp>
        <p:nvSpPr>
          <p:cNvPr id="8" name="AutoShape 2" descr="תוצאת תמונה עבור ‪IDF medical‬‏"/>
          <p:cNvSpPr>
            <a:spLocks noChangeAspect="1" noChangeArrowheads="1"/>
          </p:cNvSpPr>
          <p:nvPr/>
        </p:nvSpPr>
        <p:spPr bwMode="auto">
          <a:xfrm>
            <a:off x="155578" y="-136524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/>
          </a:p>
        </p:txBody>
      </p:sp>
      <p:sp>
        <p:nvSpPr>
          <p:cNvPr id="9" name="AutoShape 5" descr="תוצאת תמונה עבור ‪tel aviv university‬‏"/>
          <p:cNvSpPr>
            <a:spLocks noChangeAspect="1" noChangeArrowheads="1"/>
          </p:cNvSpPr>
          <p:nvPr/>
        </p:nvSpPr>
        <p:spPr bwMode="auto">
          <a:xfrm>
            <a:off x="307977" y="15891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/>
          </a:p>
        </p:txBody>
      </p:sp>
      <p:sp>
        <p:nvSpPr>
          <p:cNvPr id="10" name="מלבן 4"/>
          <p:cNvSpPr/>
          <p:nvPr/>
        </p:nvSpPr>
        <p:spPr>
          <a:xfrm>
            <a:off x="5164422" y="4090164"/>
            <a:ext cx="1184883" cy="431499"/>
          </a:xfrm>
          <a:prstGeom prst="rect">
            <a:avLst/>
          </a:prstGeom>
        </p:spPr>
        <p:txBody>
          <a:bodyPr wrap="none" lIns="107287" tIns="53643" rIns="107287" bIns="53643">
            <a:spAutoFit/>
          </a:bodyPr>
          <a:lstStyle/>
          <a:p>
            <a:pPr algn="l" rtl="0">
              <a:buSzPct val="85000"/>
            </a:pPr>
            <a:r>
              <a:rPr lang="en-US" altLang="he-IL" sz="2100" b="1" u="sng" dirty="0">
                <a:ea typeface="Arial" charset="0"/>
                <a:sym typeface="Comic Sans MS" pitchFamily="66" charset="0"/>
              </a:rPr>
              <a:t>Funding:</a:t>
            </a:r>
          </a:p>
        </p:txBody>
      </p:sp>
      <p:sp>
        <p:nvSpPr>
          <p:cNvPr id="12" name="מלבן 1"/>
          <p:cNvSpPr/>
          <p:nvPr/>
        </p:nvSpPr>
        <p:spPr>
          <a:xfrm>
            <a:off x="2230574" y="1192754"/>
            <a:ext cx="2649332" cy="2370491"/>
          </a:xfrm>
          <a:prstGeom prst="rect">
            <a:avLst/>
          </a:prstGeom>
        </p:spPr>
        <p:txBody>
          <a:bodyPr wrap="square" lIns="107287" tIns="53643" rIns="107287" bIns="53643">
            <a:spAutoFit/>
          </a:bodyPr>
          <a:lstStyle/>
          <a:p>
            <a:pPr algn="l" rtl="0">
              <a:buSzPct val="85000"/>
              <a:defRPr/>
            </a:pPr>
            <a:r>
              <a:rPr lang="en-US" sz="2100" b="1" u="sng" dirty="0" smtClean="0">
                <a:ea typeface="Arial" charset="0"/>
                <a:cs typeface="Arial" charset="0"/>
                <a:sym typeface="Comic Sans MS" charset="0"/>
              </a:rPr>
              <a:t>Past Team Members</a:t>
            </a:r>
          </a:p>
          <a:p>
            <a:pPr algn="l" rtl="0">
              <a:buSzPct val="85000"/>
              <a:buFontTx/>
              <a:buBlip>
                <a:blip r:embed="rId2"/>
              </a:buBlip>
              <a:defRPr/>
            </a:pPr>
            <a:r>
              <a:rPr lang="en-US" dirty="0" smtClean="0">
                <a:ea typeface="Arial" charset="0"/>
                <a:sym typeface="Comic Sans MS" charset="0"/>
              </a:rPr>
              <a:t>  </a:t>
            </a:r>
            <a:r>
              <a:rPr lang="en-US" dirty="0" smtClean="0">
                <a:ea typeface="Arial" charset="0"/>
                <a:cs typeface="Arial" charset="0"/>
                <a:sym typeface="Comic Sans MS" charset="0"/>
              </a:rPr>
              <a:t>Ron Chibel</a:t>
            </a:r>
          </a:p>
          <a:p>
            <a:pPr algn="l" rtl="0">
              <a:buSzPct val="85000"/>
              <a:buFontTx/>
              <a:buBlip>
                <a:blip r:embed="rId2"/>
              </a:buBlip>
              <a:defRPr/>
            </a:pPr>
            <a:r>
              <a:rPr lang="en-US" dirty="0" smtClean="0">
                <a:ea typeface="Arial" charset="0"/>
                <a:sym typeface="Comic Sans MS" charset="0"/>
              </a:rPr>
              <a:t>  </a:t>
            </a:r>
            <a:r>
              <a:rPr lang="en-US" dirty="0" smtClean="0">
                <a:ea typeface="Arial" charset="0"/>
                <a:cs typeface="Arial" charset="0"/>
                <a:sym typeface="Comic Sans MS" charset="0"/>
              </a:rPr>
              <a:t>Dr. Mohamad Mhajna</a:t>
            </a:r>
          </a:p>
          <a:p>
            <a:pPr algn="l" rtl="0">
              <a:buSzPct val="85000"/>
              <a:buFontTx/>
              <a:buBlip>
                <a:blip r:embed="rId2"/>
              </a:buBlip>
              <a:defRPr/>
            </a:pPr>
            <a:r>
              <a:rPr lang="en-US" dirty="0" smtClean="0">
                <a:ea typeface="Arial" charset="0"/>
                <a:cs typeface="Arial" charset="0"/>
                <a:sym typeface="Comic Sans MS" charset="0"/>
              </a:rPr>
              <a:t>  Dr. Soad  Haj </a:t>
            </a:r>
            <a:r>
              <a:rPr lang="en-US" dirty="0" err="1" smtClean="0">
                <a:ea typeface="Arial" charset="0"/>
                <a:cs typeface="Arial" charset="0"/>
                <a:sym typeface="Comic Sans MS" charset="0"/>
              </a:rPr>
              <a:t>Yahia</a:t>
            </a:r>
            <a:endParaRPr lang="en-US" dirty="0" smtClean="0">
              <a:ea typeface="Arial" charset="0"/>
              <a:cs typeface="Arial" charset="0"/>
              <a:sym typeface="Comic Sans MS" charset="0"/>
            </a:endParaRPr>
          </a:p>
          <a:p>
            <a:pPr algn="l" rtl="0">
              <a:buSzPct val="85000"/>
              <a:buFontTx/>
              <a:buBlip>
                <a:blip r:embed="rId2"/>
              </a:buBlip>
              <a:defRPr/>
            </a:pPr>
            <a:r>
              <a:rPr lang="en-US" dirty="0" smtClean="0">
                <a:ea typeface="Arial" charset="0"/>
                <a:sym typeface="Comic Sans MS" charset="0"/>
              </a:rPr>
              <a:t>  Dr. Asaf Achiron</a:t>
            </a:r>
          </a:p>
          <a:p>
            <a:pPr algn="l" rtl="0">
              <a:buSzPct val="85000"/>
              <a:buFontTx/>
              <a:buBlip>
                <a:blip r:embed="rId2"/>
              </a:buBlip>
              <a:defRPr/>
            </a:pPr>
            <a:r>
              <a:rPr lang="en-US" dirty="0" smtClean="0">
                <a:ea typeface="Arial" charset="0"/>
                <a:sym typeface="Comic Sans MS" charset="0"/>
              </a:rPr>
              <a:t>  Dr. </a:t>
            </a:r>
            <a:r>
              <a:rPr lang="en-US" dirty="0" err="1" smtClean="0">
                <a:ea typeface="Arial" charset="0"/>
                <a:sym typeface="Comic Sans MS" charset="0"/>
              </a:rPr>
              <a:t>Kolker</a:t>
            </a:r>
            <a:r>
              <a:rPr lang="en-US" dirty="0" smtClean="0">
                <a:ea typeface="Arial" charset="0"/>
                <a:sym typeface="Comic Sans MS" charset="0"/>
              </a:rPr>
              <a:t> Andrew</a:t>
            </a:r>
          </a:p>
          <a:p>
            <a:pPr algn="l" rtl="0">
              <a:buSzPct val="85000"/>
              <a:buFontTx/>
              <a:buBlip>
                <a:blip r:embed="rId2"/>
              </a:buBlip>
              <a:defRPr/>
            </a:pPr>
            <a:r>
              <a:rPr lang="en-US" dirty="0" smtClean="0">
                <a:ea typeface="Arial" charset="0"/>
                <a:sym typeface="Comic Sans MS" charset="0"/>
              </a:rPr>
              <a:t>  Dr. </a:t>
            </a:r>
            <a:r>
              <a:rPr lang="en-US" dirty="0" err="1" smtClean="0">
                <a:ea typeface="Arial" charset="0"/>
                <a:sym typeface="Comic Sans MS" charset="0"/>
              </a:rPr>
              <a:t>Kinori</a:t>
            </a:r>
            <a:r>
              <a:rPr lang="en-US" dirty="0" smtClean="0">
                <a:ea typeface="Arial" charset="0"/>
                <a:sym typeface="Comic Sans MS" charset="0"/>
              </a:rPr>
              <a:t> Michael</a:t>
            </a:r>
          </a:p>
          <a:p>
            <a:pPr algn="l" rtl="0">
              <a:buSzPct val="85000"/>
              <a:buFontTx/>
              <a:buBlip>
                <a:blip r:embed="rId2"/>
              </a:buBlip>
              <a:defRPr/>
            </a:pPr>
            <a:r>
              <a:rPr lang="en-US" dirty="0" smtClean="0">
                <a:ea typeface="Arial" charset="0"/>
                <a:sym typeface="Comic Sans MS" charset="0"/>
              </a:rPr>
              <a:t>  Dr. Attar-</a:t>
            </a:r>
            <a:r>
              <a:rPr lang="en-US" dirty="0" err="1">
                <a:ea typeface="Arial" charset="0"/>
                <a:sym typeface="Comic Sans MS" charset="0"/>
              </a:rPr>
              <a:t>F</a:t>
            </a:r>
            <a:r>
              <a:rPr lang="en-US" dirty="0" err="1" smtClean="0">
                <a:ea typeface="Arial" charset="0"/>
                <a:sym typeface="Comic Sans MS" charset="0"/>
              </a:rPr>
              <a:t>erman</a:t>
            </a:r>
            <a:r>
              <a:rPr lang="en-US" dirty="0" smtClean="0">
                <a:ea typeface="Arial" charset="0"/>
                <a:sym typeface="Comic Sans MS" charset="0"/>
              </a:rPr>
              <a:t> </a:t>
            </a:r>
            <a:r>
              <a:rPr lang="en-US" dirty="0" err="1" smtClean="0">
                <a:ea typeface="Arial" charset="0"/>
                <a:sym typeface="Comic Sans MS" charset="0"/>
              </a:rPr>
              <a:t>Gili</a:t>
            </a:r>
            <a:endParaRPr lang="en-US" dirty="0">
              <a:ea typeface="Arial" charset="0"/>
              <a:sym typeface="Comic Sans MS" charset="0"/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786" y="164322"/>
            <a:ext cx="1024807" cy="95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17" y="106923"/>
            <a:ext cx="997937" cy="99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תוצאת תמונה עבור ‪nne teva‬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319" y="4620907"/>
            <a:ext cx="2215165" cy="52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503" y="4279259"/>
            <a:ext cx="1396090" cy="138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250" y="5935600"/>
            <a:ext cx="769432" cy="80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840" y="6019310"/>
            <a:ext cx="824878" cy="59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https://eng.sheba.co.il/webfiles/languages/2/logo-e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151" y="5245056"/>
            <a:ext cx="1400595" cy="59473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138" y="5875939"/>
            <a:ext cx="879799" cy="879799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425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8424936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Calibri" panose="020F0502020204030204"/>
              </a:rPr>
              <a:t>As an ophthalmologist and a researcher, my research is dedicated to the development of </a:t>
            </a:r>
            <a:endParaRPr lang="en-US" sz="3600" dirty="0" smtClean="0">
              <a:latin typeface="Calibri" panose="020F0502020204030204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dirty="0" smtClean="0">
                <a:latin typeface="Calibri" panose="020F0502020204030204"/>
              </a:rPr>
              <a:t>New </a:t>
            </a:r>
            <a:r>
              <a:rPr lang="en-US" sz="3600" dirty="0">
                <a:latin typeface="Calibri" panose="020F0502020204030204"/>
              </a:rPr>
              <a:t>treatments </a:t>
            </a:r>
            <a:endParaRPr lang="en-US" sz="3600" dirty="0" smtClean="0">
              <a:latin typeface="Calibri" panose="020F0502020204030204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dirty="0" smtClean="0">
                <a:latin typeface="Calibri" panose="020F0502020204030204"/>
              </a:rPr>
              <a:t>Drug delivery systems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dirty="0" smtClean="0">
                <a:latin typeface="Calibri" panose="020F0502020204030204"/>
              </a:rPr>
              <a:t>Objective </a:t>
            </a:r>
            <a:r>
              <a:rPr lang="en-US" sz="3600" dirty="0">
                <a:latin typeface="Calibri" panose="020F0502020204030204"/>
              </a:rPr>
              <a:t>clinical testing</a:t>
            </a:r>
            <a:endParaRPr lang="he-IL" sz="3600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447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מלבן מעוגל 19"/>
          <p:cNvSpPr/>
          <p:nvPr/>
        </p:nvSpPr>
        <p:spPr>
          <a:xfrm>
            <a:off x="253280" y="898093"/>
            <a:ext cx="8703886" cy="5930606"/>
          </a:xfrm>
          <a:prstGeom prst="roundRect">
            <a:avLst>
              <a:gd name="adj" fmla="val 6731"/>
            </a:avLst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30546" y="-39510"/>
            <a:ext cx="86513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Moving from Subjective to Objective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01804" y="993216"/>
            <a:ext cx="8229600" cy="1900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2009 - I realized that I need an objective VF test moreover children cannot be tested.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Fort Lauderdale, Miami  -  ARVO meeting is very busy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smtClean="0">
                <a:solidFill>
                  <a:sysClr val="windowText" lastClr="000000"/>
                </a:solidFill>
                <a:latin typeface="Calibri" panose="020F0502020204030204"/>
              </a:rPr>
              <a:t>I heard about blue and red light causing the pupil to constrict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4" descr="Image result for humphrey visual field exam book">
            <a:extLst>
              <a:ext uri="{FF2B5EF4-FFF2-40B4-BE49-F238E27FC236}">
                <a16:creationId xmlns="" xmlns:a16="http://schemas.microsoft.com/office/drawing/2014/main" id="{CFF6190E-2B48-4055-9192-78F5FDB8A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11096" r="36158" b="2642"/>
          <a:stretch/>
        </p:blipFill>
        <p:spPr bwMode="auto">
          <a:xfrm>
            <a:off x="1120129" y="2756228"/>
            <a:ext cx="2302914" cy="2554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2" name="Picture 21" descr="S:\Lydia Design\powerpoint\sheba inside.jpg">
            <a:extLst>
              <a:ext uri="{FF2B5EF4-FFF2-40B4-BE49-F238E27FC236}">
                <a16:creationId xmlns="" xmlns:a16="http://schemas.microsoft.com/office/drawing/2014/main" id="{1D08F154-033D-4EE6-B805-7F6A85068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87005"/>
            <a:ext cx="2514801" cy="249338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S:\Lydia Design\powerpoint\yellow light.png">
            <a:extLst>
              <a:ext uri="{FF2B5EF4-FFF2-40B4-BE49-F238E27FC236}">
                <a16:creationId xmlns="" xmlns:a16="http://schemas.microsoft.com/office/drawing/2014/main" id="{CE3EFB65-B81B-411F-8E12-A248A65CF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640" y="4236634"/>
            <a:ext cx="174389" cy="17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S:\Lydia Design\powerpoint\red light.png">
            <a:extLst>
              <a:ext uri="{FF2B5EF4-FFF2-40B4-BE49-F238E27FC236}">
                <a16:creationId xmlns="" xmlns:a16="http://schemas.microsoft.com/office/drawing/2014/main" id="{06B2F0ED-9AB1-4A06-BB6C-0037A7191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43" y="4125844"/>
            <a:ext cx="174955" cy="1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:\Lydia Design\powerpoint\blue light.png">
            <a:extLst>
              <a:ext uri="{FF2B5EF4-FFF2-40B4-BE49-F238E27FC236}">
                <a16:creationId xmlns="" xmlns:a16="http://schemas.microsoft.com/office/drawing/2014/main" id="{0C228E4B-6882-4230-88F5-B286C9EF6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940" y="3343119"/>
            <a:ext cx="179840" cy="18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S:\Lydia Design\powerpoint\blue light.png">
            <a:extLst>
              <a:ext uri="{FF2B5EF4-FFF2-40B4-BE49-F238E27FC236}">
                <a16:creationId xmlns="" xmlns:a16="http://schemas.microsoft.com/office/drawing/2014/main" id="{27438F64-69B6-4E7F-931B-C1F19151C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93" y="4871055"/>
            <a:ext cx="179840" cy="18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S:\Lydia Design\powerpoint\red light.png">
            <a:extLst>
              <a:ext uri="{FF2B5EF4-FFF2-40B4-BE49-F238E27FC236}">
                <a16:creationId xmlns="" xmlns:a16="http://schemas.microsoft.com/office/drawing/2014/main" id="{106BCC64-0E29-4260-B3D3-273C8858B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93" y="4359942"/>
            <a:ext cx="174955" cy="1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:\Lydia Design\powerpoint\blue light.png">
            <a:extLst>
              <a:ext uri="{FF2B5EF4-FFF2-40B4-BE49-F238E27FC236}">
                <a16:creationId xmlns="" xmlns:a16="http://schemas.microsoft.com/office/drawing/2014/main" id="{3FF0DB49-9F83-4A8B-8834-08666CD23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924" y="3865420"/>
            <a:ext cx="179840" cy="18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:\Lydia Design\powerpoint\blue light.png">
            <a:extLst>
              <a:ext uri="{FF2B5EF4-FFF2-40B4-BE49-F238E27FC236}">
                <a16:creationId xmlns="" xmlns:a16="http://schemas.microsoft.com/office/drawing/2014/main" id="{4340F22D-EE85-4DBB-B317-73C637D85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60111"/>
            <a:ext cx="179840" cy="18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S:\Lydia Design\powerpoint\red light.png">
            <a:extLst>
              <a:ext uri="{FF2B5EF4-FFF2-40B4-BE49-F238E27FC236}">
                <a16:creationId xmlns="" xmlns:a16="http://schemas.microsoft.com/office/drawing/2014/main" id="{67DF21FB-6768-42E6-9737-0B23B1209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119" y="3859873"/>
            <a:ext cx="174955" cy="1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S:\Lydia Design\powerpoint\red light.png">
            <a:extLst>
              <a:ext uri="{FF2B5EF4-FFF2-40B4-BE49-F238E27FC236}">
                <a16:creationId xmlns="" xmlns:a16="http://schemas.microsoft.com/office/drawing/2014/main" id="{98517E00-CDFC-44D2-880B-0F0BD949C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435" y="5153287"/>
            <a:ext cx="174955" cy="1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S:\Lydia Design\powerpoint\blue light.png">
            <a:extLst>
              <a:ext uri="{FF2B5EF4-FFF2-40B4-BE49-F238E27FC236}">
                <a16:creationId xmlns="" xmlns:a16="http://schemas.microsoft.com/office/drawing/2014/main" id="{9E1DCAA7-C933-4231-88E5-D617BC06E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061" y="3865419"/>
            <a:ext cx="179840" cy="18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S:\Lydia Design\powerpoint\blue light.png">
            <a:extLst>
              <a:ext uri="{FF2B5EF4-FFF2-40B4-BE49-F238E27FC236}">
                <a16:creationId xmlns="" xmlns:a16="http://schemas.microsoft.com/office/drawing/2014/main" id="{774D8148-836B-40AA-ACA5-D72EC405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50" y="4871055"/>
            <a:ext cx="179840" cy="18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rrow: Right 16">
            <a:extLst>
              <a:ext uri="{FF2B5EF4-FFF2-40B4-BE49-F238E27FC236}">
                <a16:creationId xmlns="" xmlns:a16="http://schemas.microsoft.com/office/drawing/2014/main" id="{C49E4FB5-BA4D-41A8-B6A5-C7AF9D143BBA}"/>
              </a:ext>
            </a:extLst>
          </p:cNvPr>
          <p:cNvSpPr/>
          <p:nvPr/>
        </p:nvSpPr>
        <p:spPr>
          <a:xfrm>
            <a:off x="3854883" y="3302727"/>
            <a:ext cx="1584176" cy="1284234"/>
          </a:xfrm>
          <a:prstGeom prst="rightArrow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5300" y="5404151"/>
            <a:ext cx="1991681" cy="11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1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1610" y="287642"/>
            <a:ext cx="9223773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pupil light response to red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and blue light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– a new method for assessment of the visual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pathways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8" name="Picture 7" descr="Taurus-Eye-Diagram-06.png">
            <a:extLst>
              <a:ext uri="{FF2B5EF4-FFF2-40B4-BE49-F238E27FC236}">
                <a16:creationId xmlns="" xmlns:a16="http://schemas.microsoft.com/office/drawing/2014/main" id="{3CEEB26C-680C-49FE-8937-C8ABBACD70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44881"/>
            <a:ext cx="3672408" cy="23006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9448" r="3482"/>
          <a:stretch/>
        </p:blipFill>
        <p:spPr>
          <a:xfrm>
            <a:off x="1763687" y="4613750"/>
            <a:ext cx="4608513" cy="200636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1428553"/>
            <a:ext cx="3628543" cy="29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6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26407" y="367316"/>
            <a:ext cx="8476575" cy="660502"/>
          </a:xfrm>
        </p:spPr>
        <p:txBody>
          <a:bodyPr wrap="square">
            <a:spAutoFit/>
          </a:bodyPr>
          <a:lstStyle/>
          <a:p>
            <a:pPr rtl="0"/>
            <a:r>
              <a:rPr lang="en-US" sz="3692" b="1" dirty="0">
                <a:latin typeface="Calibri" panose="020F0502020204030204" pitchFamily="34" charset="0"/>
                <a:sym typeface="Arial" panose="020B0604020202020204" pitchFamily="34" charset="0"/>
              </a:rPr>
              <a:t>Retinitis Pigmentosa  (RP)</a:t>
            </a:r>
            <a:endParaRPr lang="he-IL" sz="3692" b="1" dirty="0">
              <a:latin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6" name="מציין מיקום תוכן 5"/>
          <p:cNvSpPr>
            <a:spLocks noGrp="1"/>
          </p:cNvSpPr>
          <p:nvPr>
            <p:ph idx="1"/>
          </p:nvPr>
        </p:nvSpPr>
        <p:spPr>
          <a:xfrm>
            <a:off x="243302" y="1001273"/>
            <a:ext cx="8686801" cy="4177812"/>
          </a:xfrm>
        </p:spPr>
        <p:txBody>
          <a:bodyPr/>
          <a:lstStyle/>
          <a:p>
            <a:pPr algn="l" rtl="0"/>
            <a:r>
              <a:rPr lang="en-US" sz="2800" dirty="0" smtClean="0"/>
              <a:t>An inherited progressive degenerative disease</a:t>
            </a:r>
          </a:p>
          <a:p>
            <a:pPr algn="l" rtl="0"/>
            <a:r>
              <a:rPr lang="en-US" sz="2800" dirty="0" smtClean="0"/>
              <a:t>Rods degeneration</a:t>
            </a:r>
          </a:p>
          <a:p>
            <a:pPr lvl="1" algn="l" rtl="0"/>
            <a:r>
              <a:rPr lang="en-US" sz="2215" dirty="0"/>
              <a:t>Night blindness</a:t>
            </a:r>
          </a:p>
          <a:p>
            <a:pPr lvl="1" algn="l" rtl="0"/>
            <a:r>
              <a:rPr lang="en-US" sz="2215" dirty="0"/>
              <a:t>Tunnel vision</a:t>
            </a:r>
          </a:p>
          <a:p>
            <a:pPr lvl="1" algn="l" rtl="0"/>
            <a:r>
              <a:rPr lang="en-US" sz="2215" dirty="0"/>
              <a:t>Fundus: bone spicules in the fundus</a:t>
            </a:r>
          </a:p>
          <a:p>
            <a:pPr marL="422041" lvl="1" indent="0">
              <a:buNone/>
            </a:pPr>
            <a:endParaRPr lang="en-US" sz="2215" dirty="0"/>
          </a:p>
          <a:p>
            <a:pPr algn="l" rtl="0"/>
            <a:endParaRPr lang="he-IL" dirty="0"/>
          </a:p>
        </p:txBody>
      </p:sp>
      <p:pic>
        <p:nvPicPr>
          <p:cNvPr id="13" name="תמונה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430" y="2193053"/>
            <a:ext cx="3531749" cy="1279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חץ ימינה 13"/>
          <p:cNvSpPr/>
          <p:nvPr/>
        </p:nvSpPr>
        <p:spPr>
          <a:xfrm>
            <a:off x="3433188" y="5199184"/>
            <a:ext cx="160774" cy="937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662"/>
          </a:p>
        </p:txBody>
      </p:sp>
      <p:sp>
        <p:nvSpPr>
          <p:cNvPr id="15" name="חץ ימינה 14"/>
          <p:cNvSpPr/>
          <p:nvPr/>
        </p:nvSpPr>
        <p:spPr>
          <a:xfrm>
            <a:off x="6065835" y="5179085"/>
            <a:ext cx="160774" cy="937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662"/>
          </a:p>
        </p:txBody>
      </p:sp>
      <p:grpSp>
        <p:nvGrpSpPr>
          <p:cNvPr id="3" name="קבוצה 23"/>
          <p:cNvGrpSpPr>
            <a:grpSpLocks/>
          </p:cNvGrpSpPr>
          <p:nvPr/>
        </p:nvGrpSpPr>
        <p:grpSpPr bwMode="auto">
          <a:xfrm>
            <a:off x="1018695" y="4105705"/>
            <a:ext cx="7542500" cy="2254063"/>
            <a:chOff x="0" y="0"/>
            <a:chExt cx="52669" cy="8266"/>
          </a:xfrm>
        </p:grpSpPr>
        <p:pic>
          <p:nvPicPr>
            <p:cNvPr id="8" name="Picture 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46"/>
              <a:ext cx="15947" cy="8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800" y="0"/>
              <a:ext cx="15800" cy="8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088" y="146"/>
              <a:ext cx="15581" cy="8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632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6"/>
          <p:cNvSpPr txBox="1">
            <a:spLocks noChangeArrowheads="1"/>
          </p:cNvSpPr>
          <p:nvPr/>
        </p:nvSpPr>
        <p:spPr bwMode="auto">
          <a:xfrm>
            <a:off x="1277944" y="339979"/>
            <a:ext cx="6588125" cy="860181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rtl="0">
              <a:lnSpc>
                <a:spcPct val="90000"/>
              </a:lnSpc>
              <a:defRPr/>
            </a:pPr>
            <a:r>
              <a:rPr lang="en-US" sz="4062" b="1" kern="0" dirty="0">
                <a:ea typeface="+mj-ea"/>
                <a:cs typeface="+mj-cs"/>
              </a:rPr>
              <a:t/>
            </a:r>
            <a:br>
              <a:rPr lang="en-US" sz="4062" b="1" kern="0" dirty="0">
                <a:ea typeface="+mj-ea"/>
                <a:cs typeface="+mj-cs"/>
              </a:rPr>
            </a:br>
            <a:r>
              <a:rPr lang="en-US" sz="4062" b="1" kern="0" dirty="0">
                <a:ea typeface="+mj-ea"/>
                <a:cs typeface="+mj-cs"/>
              </a:rPr>
              <a:t>Study design</a:t>
            </a:r>
            <a:endParaRPr lang="en-US" sz="3692" b="1" kern="0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179388" y="1601666"/>
            <a:ext cx="8126412" cy="411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0"/>
              </a:spcBef>
              <a:spcAft>
                <a:spcPts val="554"/>
              </a:spcAft>
            </a:pPr>
            <a:r>
              <a:rPr lang="en-US" altLang="he-IL" sz="2954" dirty="0"/>
              <a:t> 13 retinitis pigmentosa (RP) patients </a:t>
            </a:r>
          </a:p>
          <a:p>
            <a:pPr algn="l" rtl="0" eaLnBrk="1" hangingPunct="1">
              <a:spcBef>
                <a:spcPct val="0"/>
              </a:spcBef>
              <a:spcAft>
                <a:spcPts val="554"/>
              </a:spcAft>
            </a:pPr>
            <a:r>
              <a:rPr lang="en-US" altLang="he-IL" sz="2954" dirty="0"/>
              <a:t> 17 healthy age-matched volunteers</a:t>
            </a:r>
          </a:p>
          <a:p>
            <a:pPr algn="l" rtl="0" eaLnBrk="1" hangingPunct="1">
              <a:spcBef>
                <a:spcPct val="0"/>
              </a:spcBef>
              <a:spcAft>
                <a:spcPts val="554"/>
              </a:spcAft>
            </a:pPr>
            <a:r>
              <a:rPr lang="en-US" sz="2954" dirty="0"/>
              <a:t> 16.2</a:t>
            </a:r>
            <a:r>
              <a:rPr lang="en-US" sz="2954" dirty="0">
                <a:sym typeface="Symbol"/>
              </a:rPr>
              <a:t> Visual Field</a:t>
            </a:r>
          </a:p>
          <a:p>
            <a:pPr marL="244726" indent="-244726" algn="l" rtl="0" eaLnBrk="1" hangingPunct="1">
              <a:spcBef>
                <a:spcPct val="0"/>
              </a:spcBef>
              <a:spcAft>
                <a:spcPts val="554"/>
              </a:spcAft>
            </a:pPr>
            <a:r>
              <a:rPr lang="en-US" altLang="he-IL" sz="2954" dirty="0"/>
              <a:t>In RP patients, the chromatic pupillometer recordings were compared with their dark-adapted Chromatic </a:t>
            </a:r>
            <a:r>
              <a:rPr lang="en-US" altLang="he-IL" sz="2954" dirty="0" err="1"/>
              <a:t>Goldmann</a:t>
            </a:r>
            <a:r>
              <a:rPr lang="en-US" altLang="he-IL" sz="2954" dirty="0"/>
              <a:t>   </a:t>
            </a:r>
          </a:p>
          <a:p>
            <a:pPr algn="l" rtl="0" eaLnBrk="1" hangingPunct="1">
              <a:spcBef>
                <a:spcPct val="0"/>
              </a:spcBef>
              <a:spcAft>
                <a:spcPts val="554"/>
              </a:spcAft>
            </a:pPr>
            <a:endParaRPr lang="en-US" altLang="he-IL" sz="2954" dirty="0"/>
          </a:p>
          <a:p>
            <a:pPr algn="l" rtl="0" eaLnBrk="1" hangingPunct="1">
              <a:spcBef>
                <a:spcPct val="0"/>
              </a:spcBef>
              <a:buFontTx/>
              <a:buNone/>
            </a:pPr>
            <a:endParaRPr lang="en-US" altLang="he-IL" sz="2954" dirty="0"/>
          </a:p>
        </p:txBody>
      </p:sp>
    </p:spTree>
    <p:extLst>
      <p:ext uri="{BB962C8B-B14F-4D97-AF65-F5344CB8AC3E}">
        <p14:creationId xmlns:p14="http://schemas.microsoft.com/office/powerpoint/2010/main" val="4374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hangingPunct="1"/>
            <a:r>
              <a:rPr lang="en-US" altLang="he-IL" b="1" dirty="0" smtClean="0">
                <a:cs typeface="David" pitchFamily="34" charset="-79"/>
              </a:rPr>
              <a:t>Test protocol</a:t>
            </a:r>
            <a:endParaRPr lang="he-IL" altLang="he-IL" b="1" dirty="0" smtClean="0"/>
          </a:p>
        </p:txBody>
      </p:sp>
      <p:sp>
        <p:nvSpPr>
          <p:cNvPr id="22531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 rtl="0" eaLnBrk="1" hangingPunct="1"/>
            <a:r>
              <a:rPr lang="en-US" altLang="he-IL" sz="3323" dirty="0">
                <a:cs typeface="David" pitchFamily="34" charset="-79"/>
              </a:rPr>
              <a:t>Non-tested eye is covered by a patch</a:t>
            </a:r>
          </a:p>
          <a:p>
            <a:pPr algn="l" rtl="0" eaLnBrk="1" hangingPunct="1"/>
            <a:r>
              <a:rPr lang="en-US" altLang="he-IL" sz="3323" dirty="0">
                <a:cs typeface="David" pitchFamily="34" charset="-79"/>
              </a:rPr>
              <a:t>Stimulus duration - 1 second </a:t>
            </a:r>
          </a:p>
          <a:p>
            <a:pPr algn="l" rtl="0" eaLnBrk="1" hangingPunct="1"/>
            <a:r>
              <a:rPr lang="en-US" altLang="he-IL" sz="3323" dirty="0">
                <a:cs typeface="David" pitchFamily="34" charset="-79"/>
              </a:rPr>
              <a:t>Tracking of pupil size - 4 seconds </a:t>
            </a:r>
          </a:p>
          <a:p>
            <a:pPr algn="l" rtl="0" eaLnBrk="1" hangingPunct="1"/>
            <a:r>
              <a:rPr lang="en-US" altLang="he-IL" sz="3323" dirty="0">
                <a:cs typeface="David" pitchFamily="34" charset="-79"/>
              </a:rPr>
              <a:t>Chromatic stimulus</a:t>
            </a:r>
          </a:p>
          <a:p>
            <a:pPr lvl="1" algn="l" rtl="0" eaLnBrk="1" hangingPunct="1"/>
            <a:r>
              <a:rPr lang="en-US" altLang="he-IL" sz="2954" dirty="0">
                <a:cs typeface="David" pitchFamily="34" charset="-79"/>
              </a:rPr>
              <a:t>  </a:t>
            </a:r>
            <a:r>
              <a:rPr lang="en-US" altLang="he-IL" sz="3323" dirty="0">
                <a:solidFill>
                  <a:srgbClr val="FF0000"/>
                </a:solidFill>
                <a:cs typeface="David" pitchFamily="34" charset="-79"/>
              </a:rPr>
              <a:t>Red </a:t>
            </a:r>
            <a:r>
              <a:rPr lang="en-US" altLang="he-IL" sz="3323" dirty="0">
                <a:cs typeface="David" pitchFamily="34" charset="-79"/>
              </a:rPr>
              <a:t>(1000 cd/m², 625nm)</a:t>
            </a:r>
          </a:p>
          <a:p>
            <a:pPr lvl="1" algn="l" rtl="0" eaLnBrk="1" hangingPunct="1"/>
            <a:r>
              <a:rPr lang="en-US" altLang="he-IL" sz="3323" dirty="0">
                <a:cs typeface="David" pitchFamily="34" charset="-79"/>
              </a:rPr>
              <a:t>  </a:t>
            </a:r>
            <a:r>
              <a:rPr lang="en-US" altLang="he-IL" sz="3323" dirty="0">
                <a:solidFill>
                  <a:srgbClr val="0000FF"/>
                </a:solidFill>
                <a:cs typeface="David" pitchFamily="34" charset="-79"/>
              </a:rPr>
              <a:t>Blue</a:t>
            </a:r>
            <a:r>
              <a:rPr lang="en-US" altLang="he-IL" sz="3323" dirty="0">
                <a:cs typeface="David" pitchFamily="34" charset="-79"/>
              </a:rPr>
              <a:t> (200 cd/m²,  485nm)</a:t>
            </a:r>
            <a:br>
              <a:rPr lang="en-US" altLang="he-IL" sz="3323" dirty="0">
                <a:cs typeface="David" pitchFamily="34" charset="-79"/>
              </a:rPr>
            </a:br>
            <a:endParaRPr lang="en-US" altLang="he-IL" sz="3323" dirty="0">
              <a:cs typeface="David" pitchFamily="34" charset="-79"/>
            </a:endParaRPr>
          </a:p>
          <a:p>
            <a:pPr algn="l" rtl="0" eaLnBrk="1" hangingPunct="1"/>
            <a:endParaRPr lang="he-IL" altLang="he-IL" sz="3323" dirty="0"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8969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0" y="204879"/>
            <a:ext cx="9144000" cy="111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323" b="1" dirty="0">
                <a:latin typeface="+mj-lt"/>
                <a:ea typeface="+mj-ea"/>
                <a:cs typeface="+mj-cs"/>
              </a:rPr>
              <a:t>1. RP patients: reduced response to </a:t>
            </a:r>
            <a:r>
              <a:rPr lang="en-US" sz="3323" b="1" u="sng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blue</a:t>
            </a:r>
            <a:r>
              <a:rPr lang="en-US" sz="3323" b="1" dirty="0">
                <a:latin typeface="+mj-lt"/>
                <a:ea typeface="+mj-ea"/>
                <a:cs typeface="+mj-cs"/>
              </a:rPr>
              <a:t> light, correlating with VF restriction severity 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03" y="1217769"/>
            <a:ext cx="6754266" cy="5126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24128" y="6564397"/>
            <a:ext cx="3140694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2" dirty="0" err="1"/>
              <a:t>Chibel</a:t>
            </a:r>
            <a:r>
              <a:rPr lang="en-US" sz="1292" dirty="0"/>
              <a:t> </a:t>
            </a:r>
            <a:r>
              <a:rPr lang="en-US" sz="1292" i="1" dirty="0"/>
              <a:t>el at </a:t>
            </a:r>
            <a:r>
              <a:rPr lang="en-US" sz="1292" dirty="0"/>
              <a:t>Ophthalmology 2016</a:t>
            </a:r>
          </a:p>
        </p:txBody>
      </p:sp>
    </p:spTree>
    <p:extLst>
      <p:ext uri="{BB962C8B-B14F-4D97-AF65-F5344CB8AC3E}">
        <p14:creationId xmlns:p14="http://schemas.microsoft.com/office/powerpoint/2010/main" val="375546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4344</TotalTime>
  <Words>889</Words>
  <Application>Microsoft Office PowerPoint</Application>
  <PresentationFormat>‫הצגה על המסך (4:3)</PresentationFormat>
  <Paragraphs>169</Paragraphs>
  <Slides>28</Slides>
  <Notes>6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28</vt:i4>
      </vt:variant>
    </vt:vector>
  </HeadingPairs>
  <TitlesOfParts>
    <vt:vector size="29" baseType="lpstr">
      <vt:lpstr>Celestial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Retinitis Pigmentosa  (RP)</vt:lpstr>
      <vt:lpstr>מצגת של PowerPoint</vt:lpstr>
      <vt:lpstr>Test protocol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3. Chromatic Pupillometry for objective assessment of VF in Glaucoma patients</vt:lpstr>
      <vt:lpstr>מצגת של PowerPoint</vt:lpstr>
      <vt:lpstr>מצגת של PowerPoint</vt:lpstr>
      <vt:lpstr>מצגת של PowerPoint</vt:lpstr>
      <vt:lpstr>The eye is a window to the brain 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Retinal structure and function measures as a novel objective biomarker for Alzheimer diseases</dc:title>
  <dc:creator>user</dc:creator>
  <cp:lastModifiedBy>Lenovo</cp:lastModifiedBy>
  <cp:revision>178</cp:revision>
  <dcterms:created xsi:type="dcterms:W3CDTF">2016-06-22T15:30:08Z</dcterms:created>
  <dcterms:modified xsi:type="dcterms:W3CDTF">2018-01-05T08:28:42Z</dcterms:modified>
</cp:coreProperties>
</file>