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75" r:id="rId5"/>
    <p:sldId id="264" r:id="rId6"/>
    <p:sldId id="263" r:id="rId7"/>
    <p:sldId id="265" r:id="rId8"/>
    <p:sldId id="276" r:id="rId9"/>
    <p:sldId id="258" r:id="rId10"/>
    <p:sldId id="279" r:id="rId11"/>
    <p:sldId id="260" r:id="rId12"/>
    <p:sldId id="280" r:id="rId13"/>
    <p:sldId id="262" r:id="rId14"/>
    <p:sldId id="269" r:id="rId15"/>
    <p:sldId id="261" r:id="rId16"/>
    <p:sldId id="270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6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6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9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4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0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5A14-041C-478A-BEEA-63D1E166617A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81F0-0670-4519-AAE3-3A6D3F17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Chemotherapy and the pediatric brain: assessing changes in cerebral glucose metabolism</a:t>
            </a:r>
            <a:br>
              <a:rPr lang="en-US" sz="2800" dirty="0" smtClean="0"/>
            </a:br>
            <a:r>
              <a:rPr lang="en-US" sz="2800" dirty="0" smtClean="0"/>
              <a:t>following chemotherapy of non-CNS malignancies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934200" cy="19050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Sam Rose</a:t>
            </a:r>
            <a:r>
              <a:rPr lang="en-US" sz="2500" baseline="30000" dirty="0" smtClean="0"/>
              <a:t>1</a:t>
            </a:r>
            <a:r>
              <a:rPr lang="en-US" dirty="0" smtClean="0"/>
              <a:t>; </a:t>
            </a:r>
            <a:r>
              <a:rPr lang="en-US" dirty="0" err="1" smtClean="0"/>
              <a:t>Gadi</a:t>
            </a:r>
            <a:r>
              <a:rPr lang="en-US" dirty="0" smtClean="0"/>
              <a:t> </a:t>
            </a:r>
            <a:r>
              <a:rPr lang="en-US" dirty="0" err="1" smtClean="0"/>
              <a:t>Abebe-Campino</a:t>
            </a:r>
            <a:r>
              <a:rPr lang="en-US" baseline="30000" dirty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; </a:t>
            </a:r>
            <a:r>
              <a:rPr lang="en-US" dirty="0" err="1" smtClean="0"/>
              <a:t>Tima</a:t>
            </a:r>
            <a:r>
              <a:rPr lang="en-US" dirty="0" smtClean="0"/>
              <a:t> Davidson</a:t>
            </a:r>
            <a:r>
              <a:rPr lang="en-US" baseline="30000" dirty="0"/>
              <a:t> 3</a:t>
            </a:r>
            <a:r>
              <a:rPr lang="en-US" dirty="0" smtClean="0"/>
              <a:t>  and Shai Shrot</a:t>
            </a:r>
            <a:r>
              <a:rPr lang="en-US" baseline="30000" dirty="0" smtClean="0"/>
              <a:t>4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sz="3300" dirty="0" err="1"/>
              <a:t>Sackler</a:t>
            </a:r>
            <a:r>
              <a:rPr lang="en-US" sz="3300" dirty="0"/>
              <a:t> School of Med, TAU</a:t>
            </a:r>
          </a:p>
          <a:p>
            <a:pPr algn="l"/>
            <a:r>
              <a:rPr lang="en-US" sz="3300" baseline="30000" dirty="0"/>
              <a:t>2</a:t>
            </a:r>
            <a:r>
              <a:rPr lang="en-US" sz="3300" dirty="0"/>
              <a:t> Pediatric </a:t>
            </a:r>
            <a:r>
              <a:rPr lang="en-US" sz="3300" dirty="0" err="1"/>
              <a:t>Hemato</a:t>
            </a:r>
            <a:r>
              <a:rPr lang="en-US" sz="3300" dirty="0"/>
              <a:t>-Oncology Department, Sheba Medical Center</a:t>
            </a:r>
          </a:p>
          <a:p>
            <a:pPr algn="l"/>
            <a:r>
              <a:rPr lang="en-US" sz="3300" baseline="30000" dirty="0" smtClean="0"/>
              <a:t>3</a:t>
            </a:r>
            <a:r>
              <a:rPr lang="en-US" sz="3300" dirty="0" smtClean="0"/>
              <a:t> </a:t>
            </a:r>
            <a:r>
              <a:rPr lang="en-US" sz="3300" dirty="0"/>
              <a:t>Department of Nuclear Medicine, Sheba Medical Center </a:t>
            </a:r>
          </a:p>
          <a:p>
            <a:pPr algn="l"/>
            <a:r>
              <a:rPr lang="en-US" sz="3300" baseline="30000" dirty="0" smtClean="0"/>
              <a:t>4</a:t>
            </a:r>
            <a:r>
              <a:rPr lang="en-US" sz="3300" dirty="0" smtClean="0"/>
              <a:t> </a:t>
            </a:r>
            <a:r>
              <a:rPr lang="en-US" sz="3300" dirty="0"/>
              <a:t>Department of Diagnostic Imaging</a:t>
            </a:r>
            <a:r>
              <a:rPr lang="en-US" sz="3300" dirty="0" smtClean="0"/>
              <a:t>, Sheba </a:t>
            </a:r>
            <a:r>
              <a:rPr lang="en-US" sz="3300" dirty="0"/>
              <a:t>Medical </a:t>
            </a:r>
            <a:r>
              <a:rPr lang="en-US" sz="3300" dirty="0" smtClean="0"/>
              <a:t>Center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29997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Retrospective cohort study</a:t>
            </a:r>
          </a:p>
          <a:p>
            <a:r>
              <a:rPr lang="en-US" dirty="0" smtClean="0"/>
              <a:t>Previously  acquired FDG-PET scans acquired during the course of patient treatment for NHL and </a:t>
            </a:r>
            <a:r>
              <a:rPr lang="en-US" dirty="0" err="1" smtClean="0"/>
              <a:t>Burkitt’s</a:t>
            </a:r>
            <a:r>
              <a:rPr lang="en-US" dirty="0" smtClean="0"/>
              <a:t> lymphoma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02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– cases (n=24)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Inclusion</a:t>
            </a:r>
          </a:p>
          <a:p>
            <a:pPr lvl="1"/>
            <a:r>
              <a:rPr lang="en-US" dirty="0" smtClean="0"/>
              <a:t>Sheba Medical Center</a:t>
            </a:r>
          </a:p>
          <a:p>
            <a:pPr lvl="1"/>
            <a:r>
              <a:rPr lang="en-US" dirty="0" err="1" smtClean="0"/>
              <a:t>Burkitt's</a:t>
            </a:r>
            <a:r>
              <a:rPr lang="en-US" dirty="0" smtClean="0"/>
              <a:t> lymphoma or non-Hodgkin lymphoma</a:t>
            </a:r>
          </a:p>
          <a:p>
            <a:pPr lvl="1"/>
            <a:r>
              <a:rPr lang="en-US" dirty="0" err="1" smtClean="0"/>
              <a:t>Dx</a:t>
            </a:r>
            <a:r>
              <a:rPr lang="en-US" dirty="0" smtClean="0"/>
              <a:t> before age of 18</a:t>
            </a:r>
          </a:p>
          <a:p>
            <a:pPr lvl="1"/>
            <a:r>
              <a:rPr lang="en-US" dirty="0" smtClean="0"/>
              <a:t>Received standard chemotherapy</a:t>
            </a:r>
          </a:p>
          <a:p>
            <a:pPr lvl="1"/>
            <a:r>
              <a:rPr lang="en-US" dirty="0" smtClean="0"/>
              <a:t>Have baseline </a:t>
            </a:r>
            <a:r>
              <a:rPr lang="en-US" dirty="0"/>
              <a:t>and follow-up PET scans </a:t>
            </a:r>
            <a:r>
              <a:rPr lang="en-US" dirty="0" smtClean="0"/>
              <a:t>in Sheba PACS system </a:t>
            </a:r>
          </a:p>
          <a:p>
            <a:r>
              <a:rPr lang="en-US" dirty="0" smtClean="0"/>
              <a:t>Exclusion</a:t>
            </a:r>
          </a:p>
          <a:p>
            <a:pPr lvl="1"/>
            <a:r>
              <a:rPr lang="en-US" dirty="0" smtClean="0"/>
              <a:t>Patients with CNS involvement </a:t>
            </a:r>
          </a:p>
          <a:p>
            <a:pPr lvl="1"/>
            <a:r>
              <a:rPr lang="en-US" dirty="0" smtClean="0"/>
              <a:t>Comorbidities that affect the brain</a:t>
            </a:r>
          </a:p>
          <a:p>
            <a:pPr lvl="1"/>
            <a:r>
              <a:rPr lang="en-US" dirty="0" smtClean="0"/>
              <a:t>Invasive CNS biopsies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– controls (n=20)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Pediatric patients at Sheba</a:t>
            </a:r>
          </a:p>
          <a:p>
            <a:r>
              <a:rPr lang="en-US" dirty="0" smtClean="0"/>
              <a:t>Non-malignancy diagnosis</a:t>
            </a:r>
          </a:p>
          <a:p>
            <a:r>
              <a:rPr lang="en-US" dirty="0" smtClean="0"/>
              <a:t>Imaging studies conducted at Sheba for non-malignancy condition</a:t>
            </a:r>
          </a:p>
          <a:p>
            <a:pPr lvl="1"/>
            <a:r>
              <a:rPr lang="en-US" dirty="0" smtClean="0"/>
              <a:t>Will help show if baseline imaging studies from cases are representative of pediatric population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Follow-up on cases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4808304"/>
            <a:ext cx="73914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4623638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761565" y="4846845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24200" y="4322417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3728953"/>
            <a:ext cx="731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                baseline                   F/U #1  ...               F/U # X  </a:t>
            </a:r>
            <a:endParaRPr lang="en-US" sz="25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334000" y="4270870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10400" y="4262354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5429572"/>
            <a:ext cx="7239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    dx                              start </a:t>
            </a:r>
            <a:r>
              <a:rPr lang="en-US" sz="2500" dirty="0" err="1" smtClean="0"/>
              <a:t>tx</a:t>
            </a:r>
            <a:endParaRPr lang="en-US" sz="25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343400" y="4855817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Baseline imaging prior to chemotherapy with sequential follow-up studies</a:t>
            </a:r>
          </a:p>
          <a:p>
            <a:r>
              <a:rPr lang="en-US" dirty="0" smtClean="0"/>
              <a:t>Follow-up imaging every 1-2 months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lymphoma patients representative of the pediatric population at baseline?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2954779"/>
            <a:ext cx="8104094" cy="2416200"/>
            <a:chOff x="228600" y="2578249"/>
            <a:chExt cx="8104094" cy="24162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914400" y="3657600"/>
              <a:ext cx="739140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8600" y="3472934"/>
              <a:ext cx="701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1685365" y="3696141"/>
              <a:ext cx="0" cy="533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048000" y="3171713"/>
              <a:ext cx="0" cy="533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14400" y="2578249"/>
              <a:ext cx="73152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                   baseline                   F/U #1  ...               F/U # X  </a:t>
              </a:r>
              <a:endParaRPr lang="en-US" sz="25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5257800" y="3120166"/>
              <a:ext cx="0" cy="533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934200" y="3111650"/>
              <a:ext cx="0" cy="533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14400" y="4278868"/>
              <a:ext cx="7239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       dx                              start </a:t>
              </a:r>
              <a:r>
                <a:rPr lang="en-US" sz="2500" dirty="0" err="1" smtClean="0"/>
                <a:t>tx</a:t>
              </a:r>
              <a:endParaRPr lang="en-US" sz="25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4267200" y="3705113"/>
              <a:ext cx="0" cy="533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048000" y="3745468"/>
              <a:ext cx="0" cy="533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17494" y="4517395"/>
              <a:ext cx="73152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0000"/>
                  </a:solidFill>
                </a:rPr>
                <a:t>                   controls</a:t>
              </a:r>
              <a:endParaRPr lang="en-US" sz="25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61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Density analyzed using voxel-based method</a:t>
            </a:r>
          </a:p>
          <a:p>
            <a:endParaRPr lang="en-US" dirty="0"/>
          </a:p>
          <a:p>
            <a:r>
              <a:rPr lang="en-US" dirty="0" smtClean="0"/>
              <a:t>Currently working with specialists to optimize voxel-based protocol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3581400" cy="485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7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parametric </a:t>
            </a:r>
            <a:r>
              <a:rPr lang="en-US" dirty="0" smtClean="0"/>
              <a:t>mapping - statistical analysis methodology used for measuring differences in brain activity in each voxel</a:t>
            </a:r>
          </a:p>
          <a:p>
            <a:r>
              <a:rPr lang="en-US" dirty="0" smtClean="0"/>
              <a:t>Accounts for within-subject and between-subject variation</a:t>
            </a:r>
          </a:p>
          <a:p>
            <a:r>
              <a:rPr lang="en-US" dirty="0" smtClean="0"/>
              <a:t>Will allow for composite 3D modelling of brain activity changes in our population</a:t>
            </a:r>
          </a:p>
        </p:txBody>
      </p:sp>
    </p:spTree>
    <p:extLst>
      <p:ext uri="{BB962C8B-B14F-4D97-AF65-F5344CB8AC3E}">
        <p14:creationId xmlns:p14="http://schemas.microsoft.com/office/powerpoint/2010/main" val="38649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advances in the diagnosis and treatment of cancers are </a:t>
            </a:r>
            <a:r>
              <a:rPr lang="en-US" dirty="0" smtClean="0"/>
              <a:t>reducing mortality of NHL diagnosis</a:t>
            </a:r>
          </a:p>
          <a:p>
            <a:r>
              <a:rPr lang="en-US" dirty="0" smtClean="0"/>
              <a:t>However some </a:t>
            </a:r>
            <a:r>
              <a:rPr lang="en-US" dirty="0"/>
              <a:t>patients report experiencing cognitive changes </a:t>
            </a:r>
            <a:r>
              <a:rPr lang="en-US" dirty="0" smtClean="0"/>
              <a:t>associated with chemotherapy</a:t>
            </a:r>
          </a:p>
          <a:p>
            <a:r>
              <a:rPr lang="en-US" dirty="0" smtClean="0"/>
              <a:t>Changes may persist for years post-treatment, and can seriously affect their quality of life 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16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NHL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“Combination chemotherapy” is common practice for non-Hodgkin lymphoma and </a:t>
            </a:r>
            <a:r>
              <a:rPr lang="en-US" dirty="0" err="1" smtClean="0"/>
              <a:t>Burkitt’s</a:t>
            </a:r>
            <a:r>
              <a:rPr lang="en-US" dirty="0" smtClean="0"/>
              <a:t> lymphoma</a:t>
            </a:r>
          </a:p>
          <a:p>
            <a:r>
              <a:rPr lang="en-US" dirty="0" smtClean="0"/>
              <a:t>Often includes</a:t>
            </a:r>
          </a:p>
          <a:p>
            <a:pPr lvl="1"/>
            <a:r>
              <a:rPr lang="en-US" dirty="0" smtClean="0"/>
              <a:t>Alkylating agents </a:t>
            </a:r>
          </a:p>
          <a:p>
            <a:pPr lvl="1"/>
            <a:r>
              <a:rPr lang="en-US" dirty="0" smtClean="0"/>
              <a:t>Antitumor antibiotics</a:t>
            </a:r>
          </a:p>
          <a:p>
            <a:pPr lvl="1"/>
            <a:r>
              <a:rPr lang="en-US" dirty="0" smtClean="0"/>
              <a:t>Molecular targeted therapies </a:t>
            </a:r>
          </a:p>
        </p:txBody>
      </p:sp>
    </p:spTree>
    <p:extLst>
      <p:ext uri="{BB962C8B-B14F-4D97-AF65-F5344CB8AC3E}">
        <p14:creationId xmlns:p14="http://schemas.microsoft.com/office/powerpoint/2010/main" val="8337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Imaging of the “chemo-brain”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81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Imaging Modality: FDG-PET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radioactive glucose isotope injected (</a:t>
            </a:r>
            <a:r>
              <a:rPr lang="en-US" dirty="0" err="1" smtClean="0"/>
              <a:t>fluorodeoxyglucose</a:t>
            </a:r>
            <a:r>
              <a:rPr lang="en-US" dirty="0"/>
              <a:t>, </a:t>
            </a:r>
            <a:r>
              <a:rPr lang="en-US" dirty="0" smtClean="0"/>
              <a:t>FDG)</a:t>
            </a:r>
          </a:p>
          <a:p>
            <a:pPr lvl="1"/>
            <a:r>
              <a:rPr lang="en-US" dirty="0" smtClean="0"/>
              <a:t>Tissues absorb FDG like glucose</a:t>
            </a:r>
          </a:p>
          <a:p>
            <a:r>
              <a:rPr lang="en-US" dirty="0"/>
              <a:t>Radioactivity is measured </a:t>
            </a:r>
            <a:r>
              <a:rPr lang="en-US" dirty="0" smtClean="0"/>
              <a:t>(positron emission tomography, PET)</a:t>
            </a:r>
          </a:p>
          <a:p>
            <a:pPr lvl="1"/>
            <a:r>
              <a:rPr lang="en-US" dirty="0" smtClean="0"/>
              <a:t>Amount of signal reflects metabolism in that tissue</a:t>
            </a:r>
          </a:p>
        </p:txBody>
      </p:sp>
    </p:spTree>
    <p:extLst>
      <p:ext uri="{BB962C8B-B14F-4D97-AF65-F5344CB8AC3E}">
        <p14:creationId xmlns:p14="http://schemas.microsoft.com/office/powerpoint/2010/main" val="14265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FDG- PET brain images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6553200" cy="269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5432931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Daniel H.S. Silverman; J Nucl Med April 1, 2004 vol. 45 no. 4 594-607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18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FDG-PET?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Metabolic changes can be more sensitive than anatomical changes (e.g. dementia)</a:t>
            </a:r>
          </a:p>
          <a:p>
            <a:r>
              <a:rPr lang="en-US" dirty="0" smtClean="0"/>
              <a:t>Metabolic change can precede structural changes</a:t>
            </a:r>
          </a:p>
          <a:p>
            <a:pPr lvl="1"/>
            <a:r>
              <a:rPr lang="en-US" dirty="0" smtClean="0"/>
              <a:t>This greater sensitivity will allow us to better assess changes during treatment </a:t>
            </a:r>
          </a:p>
          <a:p>
            <a:r>
              <a:rPr lang="en-US" dirty="0" smtClean="0"/>
              <a:t>FDG-PET is the modality of choice for surveillance of lymphoma patients in clinical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432" t="17111" r="5804" b="32145"/>
          <a:stretch/>
        </p:blipFill>
        <p:spPr>
          <a:xfrm>
            <a:off x="762000" y="1041737"/>
            <a:ext cx="7086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62000" y="4242137"/>
            <a:ext cx="73914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000" dirty="0" smtClean="0"/>
              <a:t>“We </a:t>
            </a:r>
            <a:r>
              <a:rPr lang="en-US" sz="2000" dirty="0"/>
              <a:t>demonstrated that patients with malignant</a:t>
            </a:r>
          </a:p>
          <a:p>
            <a:pPr algn="just"/>
            <a:r>
              <a:rPr lang="en-US" sz="2000" i="1" dirty="0"/>
              <a:t>lymphoma of the body </a:t>
            </a:r>
            <a:r>
              <a:rPr lang="en-US" sz="2000" dirty="0"/>
              <a:t>exhibited abnormal regional</a:t>
            </a:r>
          </a:p>
          <a:p>
            <a:pPr algn="just"/>
            <a:r>
              <a:rPr lang="en-US" sz="2000" dirty="0"/>
              <a:t>cerebral glucose metabolism, which improves after chemotherapy</a:t>
            </a:r>
            <a:r>
              <a:rPr lang="en-US" sz="2000" dirty="0" smtClean="0"/>
              <a:t>.”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728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systemic cytotoxic chemotherapy affect </a:t>
            </a:r>
            <a:r>
              <a:rPr lang="en-US" i="1" dirty="0" smtClean="0"/>
              <a:t>pediatric</a:t>
            </a:r>
            <a:r>
              <a:rPr lang="en-US" dirty="0" smtClean="0"/>
              <a:t> brain?</a:t>
            </a:r>
          </a:p>
          <a:p>
            <a:r>
              <a:rPr lang="en-US" dirty="0" smtClean="0"/>
              <a:t>What is the time curve of these changes (if they occur)?</a:t>
            </a:r>
          </a:p>
          <a:p>
            <a:r>
              <a:rPr lang="en-US" dirty="0" smtClean="0"/>
              <a:t>Does the baseline imaging/brain of pediatric lymphoma patients differ from normal brains? </a:t>
            </a:r>
            <a:r>
              <a:rPr lang="en-US" sz="1800" dirty="0" smtClean="0"/>
              <a:t>(following </a:t>
            </a:r>
            <a:r>
              <a:rPr lang="en-US" sz="1800" dirty="0" err="1" smtClean="0"/>
              <a:t>Nonokuma</a:t>
            </a:r>
            <a:r>
              <a:rPr lang="en-US" sz="1800" dirty="0" smtClean="0"/>
              <a:t> et al, 2014)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523</Words>
  <Application>Microsoft Office PowerPoint</Application>
  <PresentationFormat>‫הצגה על המסך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Office Theme</vt:lpstr>
      <vt:lpstr>Chemotherapy and the pediatric brain: assessing changes in cerebral glucose metabolism following chemotherapy of non-CNS malignancies</vt:lpstr>
      <vt:lpstr>Background</vt:lpstr>
      <vt:lpstr>Treatment of NHL</vt:lpstr>
      <vt:lpstr>Imaging of the “chemo-brain”</vt:lpstr>
      <vt:lpstr>Imaging Modality: FDG-PET</vt:lpstr>
      <vt:lpstr>FDG- PET brain images</vt:lpstr>
      <vt:lpstr>Why FDG-PET?</vt:lpstr>
      <vt:lpstr>מצגת של PowerPoint</vt:lpstr>
      <vt:lpstr>Our Questions</vt:lpstr>
      <vt:lpstr>Methods</vt:lpstr>
      <vt:lpstr>Population – cases (n=24)</vt:lpstr>
      <vt:lpstr>Population – controls (n=20)</vt:lpstr>
      <vt:lpstr>Imaging Follow-up on cases</vt:lpstr>
      <vt:lpstr>Controls</vt:lpstr>
      <vt:lpstr>Quantification</vt:lpstr>
      <vt:lpstr>SPM Analysis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Chemotherapy and the child brain: assessing changes in cerebral glucose metabolism following treatment of non-CNS malignancies</dc:title>
  <dc:creator>Lenovo</dc:creator>
  <cp:lastModifiedBy>Lenovo</cp:lastModifiedBy>
  <cp:revision>38</cp:revision>
  <dcterms:created xsi:type="dcterms:W3CDTF">2015-03-08T11:37:52Z</dcterms:created>
  <dcterms:modified xsi:type="dcterms:W3CDTF">2016-03-25T09:11:18Z</dcterms:modified>
</cp:coreProperties>
</file>