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59" r:id="rId4"/>
    <p:sldId id="275" r:id="rId5"/>
    <p:sldId id="264" r:id="rId6"/>
    <p:sldId id="263" r:id="rId7"/>
    <p:sldId id="265" r:id="rId8"/>
    <p:sldId id="276" r:id="rId9"/>
    <p:sldId id="258" r:id="rId10"/>
    <p:sldId id="279" r:id="rId11"/>
    <p:sldId id="260" r:id="rId12"/>
    <p:sldId id="280" r:id="rId13"/>
    <p:sldId id="262" r:id="rId14"/>
    <p:sldId id="269" r:id="rId15"/>
    <p:sldId id="261" r:id="rId16"/>
    <p:sldId id="270" r:id="rId17"/>
    <p:sldId id="267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21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85A14-041C-478A-BEEA-63D1E166617A}" type="datetimeFigureOut">
              <a:rPr lang="en-US" smtClean="0"/>
              <a:t>3/25/2016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981F0-0670-4519-AAE3-3A6D3F1756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060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85A14-041C-478A-BEEA-63D1E166617A}" type="datetimeFigureOut">
              <a:rPr lang="en-US" smtClean="0"/>
              <a:t>3/25/2016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981F0-0670-4519-AAE3-3A6D3F1756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460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85A14-041C-478A-BEEA-63D1E166617A}" type="datetimeFigureOut">
              <a:rPr lang="en-US" smtClean="0"/>
              <a:t>3/25/2016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981F0-0670-4519-AAE3-3A6D3F1756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28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85A14-041C-478A-BEEA-63D1E166617A}" type="datetimeFigureOut">
              <a:rPr lang="en-US" smtClean="0"/>
              <a:t>3/25/2016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981F0-0670-4519-AAE3-3A6D3F1756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628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85A14-041C-478A-BEEA-63D1E166617A}" type="datetimeFigureOut">
              <a:rPr lang="en-US" smtClean="0"/>
              <a:t>3/25/2016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981F0-0670-4519-AAE3-3A6D3F1756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891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85A14-041C-478A-BEEA-63D1E166617A}" type="datetimeFigureOut">
              <a:rPr lang="en-US" smtClean="0"/>
              <a:t>3/25/2016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981F0-0670-4519-AAE3-3A6D3F1756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899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85A14-041C-478A-BEEA-63D1E166617A}" type="datetimeFigureOut">
              <a:rPr lang="en-US" smtClean="0"/>
              <a:t>3/25/2016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981F0-0670-4519-AAE3-3A6D3F1756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941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85A14-041C-478A-BEEA-63D1E166617A}" type="datetimeFigureOut">
              <a:rPr lang="en-US" smtClean="0"/>
              <a:t>3/25/2016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981F0-0670-4519-AAE3-3A6D3F1756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60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85A14-041C-478A-BEEA-63D1E166617A}" type="datetimeFigureOut">
              <a:rPr lang="en-US" smtClean="0"/>
              <a:t>3/25/2016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981F0-0670-4519-AAE3-3A6D3F1756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308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85A14-041C-478A-BEEA-63D1E166617A}" type="datetimeFigureOut">
              <a:rPr lang="en-US" smtClean="0"/>
              <a:t>3/25/2016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981F0-0670-4519-AAE3-3A6D3F1756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384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85A14-041C-478A-BEEA-63D1E166617A}" type="datetimeFigureOut">
              <a:rPr lang="en-US" smtClean="0"/>
              <a:t>3/25/2016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981F0-0670-4519-AAE3-3A6D3F1756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078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D85A14-041C-478A-BEEA-63D1E166617A}" type="datetimeFigureOut">
              <a:rPr lang="en-US" smtClean="0"/>
              <a:t>3/25/2016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3981F0-0670-4519-AAE3-3A6D3F1756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654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828800"/>
            <a:ext cx="7772400" cy="1470025"/>
          </a:xfrm>
        </p:spPr>
        <p:txBody>
          <a:bodyPr>
            <a:normAutofit/>
          </a:bodyPr>
          <a:lstStyle/>
          <a:p>
            <a:r>
              <a:rPr lang="en-US" sz="2800" dirty="0" smtClean="0"/>
              <a:t>Chemotherapy and the pediatric brain: assessing changes in cerebral glucose metabolism</a:t>
            </a:r>
            <a:br>
              <a:rPr lang="en-US" sz="2800" dirty="0" smtClean="0"/>
            </a:br>
            <a:r>
              <a:rPr lang="en-US" sz="2800" dirty="0" smtClean="0"/>
              <a:t>following chemotherapy of non-CNS malignancies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3505200"/>
            <a:ext cx="6934200" cy="1905000"/>
          </a:xfrm>
        </p:spPr>
        <p:txBody>
          <a:bodyPr>
            <a:normAutofit fontScale="55000" lnSpcReduction="20000"/>
          </a:bodyPr>
          <a:lstStyle/>
          <a:p>
            <a:pPr algn="l"/>
            <a:r>
              <a:rPr lang="en-US" dirty="0" smtClean="0"/>
              <a:t>Sam Rose</a:t>
            </a:r>
            <a:r>
              <a:rPr lang="en-US" sz="2500" baseline="30000" dirty="0" smtClean="0"/>
              <a:t>1</a:t>
            </a:r>
            <a:r>
              <a:rPr lang="en-US" dirty="0" smtClean="0"/>
              <a:t>; </a:t>
            </a:r>
            <a:r>
              <a:rPr lang="en-US" dirty="0" err="1" smtClean="0"/>
              <a:t>Gadi</a:t>
            </a:r>
            <a:r>
              <a:rPr lang="en-US" dirty="0" smtClean="0"/>
              <a:t> </a:t>
            </a:r>
            <a:r>
              <a:rPr lang="en-US" dirty="0" err="1" smtClean="0"/>
              <a:t>Abebe-Campino</a:t>
            </a:r>
            <a:r>
              <a:rPr lang="en-US" baseline="30000" dirty="0"/>
              <a:t> </a:t>
            </a:r>
            <a:r>
              <a:rPr lang="en-US" baseline="30000" dirty="0" smtClean="0"/>
              <a:t>2</a:t>
            </a:r>
            <a:r>
              <a:rPr lang="en-US" dirty="0" smtClean="0"/>
              <a:t>; </a:t>
            </a:r>
            <a:r>
              <a:rPr lang="en-US" dirty="0" err="1" smtClean="0"/>
              <a:t>Tima</a:t>
            </a:r>
            <a:r>
              <a:rPr lang="en-US" dirty="0" smtClean="0"/>
              <a:t> Davidson</a:t>
            </a:r>
            <a:r>
              <a:rPr lang="en-US" baseline="30000" dirty="0"/>
              <a:t> 3</a:t>
            </a:r>
            <a:r>
              <a:rPr lang="en-US" dirty="0" smtClean="0"/>
              <a:t>  and Shai Shrot</a:t>
            </a:r>
            <a:r>
              <a:rPr lang="en-US" baseline="30000" dirty="0" smtClean="0"/>
              <a:t>4</a:t>
            </a:r>
            <a:endParaRPr lang="en-US" dirty="0"/>
          </a:p>
          <a:p>
            <a:pPr algn="l"/>
            <a:endParaRPr lang="en-US" dirty="0"/>
          </a:p>
          <a:p>
            <a:pPr algn="l"/>
            <a:r>
              <a:rPr lang="en-US" baseline="30000" dirty="0"/>
              <a:t>1</a:t>
            </a:r>
            <a:r>
              <a:rPr lang="en-US" dirty="0"/>
              <a:t> </a:t>
            </a:r>
            <a:r>
              <a:rPr lang="en-US" sz="3300" dirty="0" err="1"/>
              <a:t>Sackler</a:t>
            </a:r>
            <a:r>
              <a:rPr lang="en-US" sz="3300" dirty="0"/>
              <a:t> School of Med, TAU</a:t>
            </a:r>
          </a:p>
          <a:p>
            <a:pPr algn="l"/>
            <a:r>
              <a:rPr lang="en-US" sz="3300" baseline="30000" dirty="0"/>
              <a:t>2</a:t>
            </a:r>
            <a:r>
              <a:rPr lang="en-US" sz="3300" dirty="0"/>
              <a:t> Pediatric </a:t>
            </a:r>
            <a:r>
              <a:rPr lang="en-US" sz="3300" dirty="0" err="1"/>
              <a:t>Hemato</a:t>
            </a:r>
            <a:r>
              <a:rPr lang="en-US" sz="3300" dirty="0"/>
              <a:t>-Oncology Department, Sheba Medical Center</a:t>
            </a:r>
          </a:p>
          <a:p>
            <a:pPr algn="l"/>
            <a:r>
              <a:rPr lang="en-US" sz="3300" baseline="30000" dirty="0" smtClean="0"/>
              <a:t>3</a:t>
            </a:r>
            <a:r>
              <a:rPr lang="en-US" sz="3300" dirty="0" smtClean="0"/>
              <a:t> </a:t>
            </a:r>
            <a:r>
              <a:rPr lang="en-US" sz="3300" dirty="0"/>
              <a:t>Department of Nuclear Medicine, Sheba Medical Center </a:t>
            </a:r>
          </a:p>
          <a:p>
            <a:pPr algn="l"/>
            <a:r>
              <a:rPr lang="en-US" sz="3300" baseline="30000" dirty="0" smtClean="0"/>
              <a:t>4</a:t>
            </a:r>
            <a:r>
              <a:rPr lang="en-US" sz="3300" dirty="0" smtClean="0"/>
              <a:t> </a:t>
            </a:r>
            <a:r>
              <a:rPr lang="en-US" sz="3300" dirty="0"/>
              <a:t>Department of Diagnostic Imaging</a:t>
            </a:r>
            <a:r>
              <a:rPr lang="en-US" sz="3300" dirty="0" smtClean="0"/>
              <a:t>, Sheba </a:t>
            </a:r>
            <a:r>
              <a:rPr lang="en-US" sz="3300" dirty="0"/>
              <a:t>Medical </a:t>
            </a:r>
            <a:r>
              <a:rPr lang="en-US" sz="3300" dirty="0" smtClean="0"/>
              <a:t>Center</a:t>
            </a:r>
            <a:endParaRPr lang="en-US" sz="3300" dirty="0"/>
          </a:p>
        </p:txBody>
      </p:sp>
    </p:spTree>
    <p:extLst>
      <p:ext uri="{BB962C8B-B14F-4D97-AF65-F5344CB8AC3E}">
        <p14:creationId xmlns:p14="http://schemas.microsoft.com/office/powerpoint/2010/main" val="3299975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Retrospective cohort study</a:t>
            </a:r>
          </a:p>
          <a:p>
            <a:r>
              <a:rPr lang="en-US" dirty="0" smtClean="0"/>
              <a:t>Previously  acquired FDG-PET scans acquired during the course of patient treatment for NHL and </a:t>
            </a:r>
            <a:r>
              <a:rPr lang="en-US" dirty="0" err="1" smtClean="0"/>
              <a:t>Burkitt’s</a:t>
            </a:r>
            <a:r>
              <a:rPr lang="en-US" dirty="0" smtClean="0"/>
              <a:t> lymphoma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940242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Population – cases (n=24)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Inclusion</a:t>
            </a:r>
          </a:p>
          <a:p>
            <a:pPr lvl="1"/>
            <a:r>
              <a:rPr lang="en-US" dirty="0" smtClean="0"/>
              <a:t>Sheba Medical Center</a:t>
            </a:r>
          </a:p>
          <a:p>
            <a:pPr lvl="1"/>
            <a:r>
              <a:rPr lang="en-US" dirty="0" err="1" smtClean="0"/>
              <a:t>Burkitt's</a:t>
            </a:r>
            <a:r>
              <a:rPr lang="en-US" dirty="0" smtClean="0"/>
              <a:t> lymphoma or non-Hodgkin lymphoma</a:t>
            </a:r>
          </a:p>
          <a:p>
            <a:pPr lvl="1"/>
            <a:r>
              <a:rPr lang="en-US" dirty="0" err="1" smtClean="0"/>
              <a:t>Dx</a:t>
            </a:r>
            <a:r>
              <a:rPr lang="en-US" dirty="0" smtClean="0"/>
              <a:t> before age of 18</a:t>
            </a:r>
          </a:p>
          <a:p>
            <a:pPr lvl="1"/>
            <a:r>
              <a:rPr lang="en-US" dirty="0" smtClean="0"/>
              <a:t>Received standard chemotherapy</a:t>
            </a:r>
          </a:p>
          <a:p>
            <a:pPr lvl="1"/>
            <a:r>
              <a:rPr lang="en-US" dirty="0" smtClean="0"/>
              <a:t>Have baseline </a:t>
            </a:r>
            <a:r>
              <a:rPr lang="en-US" dirty="0"/>
              <a:t>and follow-up PET scans </a:t>
            </a:r>
            <a:r>
              <a:rPr lang="en-US" dirty="0" smtClean="0"/>
              <a:t>in Sheba PACS system </a:t>
            </a:r>
          </a:p>
          <a:p>
            <a:r>
              <a:rPr lang="en-US" dirty="0" smtClean="0"/>
              <a:t>Exclusion</a:t>
            </a:r>
          </a:p>
          <a:p>
            <a:pPr lvl="1"/>
            <a:r>
              <a:rPr lang="en-US" dirty="0" smtClean="0"/>
              <a:t>Patients with CNS involvement </a:t>
            </a:r>
          </a:p>
          <a:p>
            <a:pPr lvl="1"/>
            <a:r>
              <a:rPr lang="en-US" dirty="0" smtClean="0"/>
              <a:t>Comorbidities that affect the brain</a:t>
            </a:r>
          </a:p>
          <a:p>
            <a:pPr lvl="1"/>
            <a:r>
              <a:rPr lang="en-US" dirty="0" smtClean="0"/>
              <a:t>Invasive CNS biopsies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6531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Population – controls (n=20)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Pediatric patients at Sheba</a:t>
            </a:r>
          </a:p>
          <a:p>
            <a:r>
              <a:rPr lang="en-US" dirty="0" smtClean="0"/>
              <a:t>Non-malignancy diagnosis</a:t>
            </a:r>
          </a:p>
          <a:p>
            <a:r>
              <a:rPr lang="en-US" dirty="0" smtClean="0"/>
              <a:t>Imaging studies conducted at Sheba for non-malignancy condition</a:t>
            </a:r>
          </a:p>
          <a:p>
            <a:pPr lvl="1"/>
            <a:r>
              <a:rPr lang="en-US" dirty="0" smtClean="0"/>
              <a:t>Will help show if baseline imaging studies from cases are representative of pediatric population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4900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Imaging Follow-up on cases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990600" y="4808304"/>
            <a:ext cx="7391400" cy="0"/>
          </a:xfrm>
          <a:prstGeom prst="straightConnector1">
            <a:avLst/>
          </a:prstGeom>
          <a:ln w="508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04800" y="4623638"/>
            <a:ext cx="701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time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1761565" y="4846845"/>
            <a:ext cx="0" cy="5334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3124200" y="4322417"/>
            <a:ext cx="0" cy="5334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990600" y="3728953"/>
            <a:ext cx="73152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/>
              <a:t>                   baseline                   F/U #1  ...               F/U # X  </a:t>
            </a:r>
            <a:endParaRPr lang="en-US" sz="2500" dirty="0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5334000" y="4270870"/>
            <a:ext cx="0" cy="5334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7010400" y="4262354"/>
            <a:ext cx="0" cy="5334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990600" y="5429572"/>
            <a:ext cx="72390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 smtClean="0"/>
              <a:t>       dx                              start </a:t>
            </a:r>
            <a:r>
              <a:rPr lang="en-US" sz="2500" dirty="0" err="1" smtClean="0"/>
              <a:t>tx</a:t>
            </a:r>
            <a:endParaRPr lang="en-US" sz="2500" dirty="0"/>
          </a:p>
        </p:txBody>
      </p:sp>
      <p:cxnSp>
        <p:nvCxnSpPr>
          <p:cNvPr id="15" name="Straight Connector 14"/>
          <p:cNvCxnSpPr/>
          <p:nvPr/>
        </p:nvCxnSpPr>
        <p:spPr>
          <a:xfrm flipV="1">
            <a:off x="4343400" y="4855817"/>
            <a:ext cx="0" cy="53340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dirty="0" smtClean="0"/>
              <a:t>Baseline imaging prior to chemotherapy with sequential follow-up studies</a:t>
            </a:r>
          </a:p>
          <a:p>
            <a:r>
              <a:rPr lang="en-US" dirty="0" smtClean="0"/>
              <a:t>Follow-up imaging every 1-2 months</a:t>
            </a:r>
          </a:p>
          <a:p>
            <a:endParaRPr lang="en-US" sz="2000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65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Are the lymphoma patients representative of the pediatric population at baseline?</a:t>
            </a:r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228600" y="2954779"/>
            <a:ext cx="8104094" cy="2416200"/>
            <a:chOff x="228600" y="2578249"/>
            <a:chExt cx="8104094" cy="2416200"/>
          </a:xfrm>
        </p:grpSpPr>
        <p:cxnSp>
          <p:nvCxnSpPr>
            <p:cNvPr id="4" name="Straight Arrow Connector 3"/>
            <p:cNvCxnSpPr/>
            <p:nvPr/>
          </p:nvCxnSpPr>
          <p:spPr>
            <a:xfrm>
              <a:off x="914400" y="3657600"/>
              <a:ext cx="7391400" cy="0"/>
            </a:xfrm>
            <a:prstGeom prst="straightConnector1">
              <a:avLst/>
            </a:prstGeom>
            <a:ln w="508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TextBox 4"/>
            <p:cNvSpPr txBox="1"/>
            <p:nvPr/>
          </p:nvSpPr>
          <p:spPr>
            <a:xfrm>
              <a:off x="228600" y="3472934"/>
              <a:ext cx="7010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time</a:t>
              </a:r>
              <a:endParaRPr lang="en-US" dirty="0"/>
            </a:p>
          </p:txBody>
        </p:sp>
        <p:cxnSp>
          <p:nvCxnSpPr>
            <p:cNvPr id="6" name="Straight Connector 5"/>
            <p:cNvCxnSpPr/>
            <p:nvPr/>
          </p:nvCxnSpPr>
          <p:spPr>
            <a:xfrm flipV="1">
              <a:off x="1685365" y="3696141"/>
              <a:ext cx="0" cy="53340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flipV="1">
              <a:off x="3048000" y="3171713"/>
              <a:ext cx="0" cy="53340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914400" y="2578249"/>
              <a:ext cx="7315200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500" dirty="0" smtClean="0"/>
                <a:t>                   baseline                   F/U #1  ...               F/U # X  </a:t>
              </a:r>
              <a:endParaRPr lang="en-US" sz="2500" dirty="0"/>
            </a:p>
          </p:txBody>
        </p:sp>
        <p:cxnSp>
          <p:nvCxnSpPr>
            <p:cNvPr id="9" name="Straight Connector 8"/>
            <p:cNvCxnSpPr/>
            <p:nvPr/>
          </p:nvCxnSpPr>
          <p:spPr>
            <a:xfrm flipV="1">
              <a:off x="5257800" y="3120166"/>
              <a:ext cx="0" cy="53340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V="1">
              <a:off x="6934200" y="3111650"/>
              <a:ext cx="0" cy="53340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914400" y="4278868"/>
              <a:ext cx="7239000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500" dirty="0" smtClean="0"/>
                <a:t>       dx                              start </a:t>
              </a:r>
              <a:r>
                <a:rPr lang="en-US" sz="2500" dirty="0" err="1" smtClean="0"/>
                <a:t>tx</a:t>
              </a:r>
              <a:endParaRPr lang="en-US" sz="2500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 flipV="1">
              <a:off x="4267200" y="3705113"/>
              <a:ext cx="0" cy="53340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V="1">
              <a:off x="3048000" y="3745468"/>
              <a:ext cx="0" cy="533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1017494" y="4517395"/>
              <a:ext cx="7315200" cy="4770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500" dirty="0" smtClean="0">
                  <a:solidFill>
                    <a:srgbClr val="FF0000"/>
                  </a:solidFill>
                </a:rPr>
                <a:t>                   controls</a:t>
              </a:r>
              <a:endParaRPr lang="en-US" sz="2500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56148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Quantification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962400" cy="4525963"/>
          </a:xfrm>
        </p:spPr>
        <p:txBody>
          <a:bodyPr/>
          <a:lstStyle/>
          <a:p>
            <a:r>
              <a:rPr lang="en-US" dirty="0" smtClean="0"/>
              <a:t>Density analyzed using voxel-based method</a:t>
            </a:r>
          </a:p>
          <a:p>
            <a:endParaRPr lang="en-US" dirty="0"/>
          </a:p>
          <a:p>
            <a:r>
              <a:rPr lang="en-US" dirty="0" smtClean="0"/>
              <a:t>Currently working with specialists to optimize voxel-based protocol</a:t>
            </a:r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219200"/>
            <a:ext cx="3581400" cy="4853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59793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SPM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Statistical parametric </a:t>
            </a:r>
            <a:r>
              <a:rPr lang="en-US" dirty="0" smtClean="0"/>
              <a:t>mapping - statistical analysis methodology used for measuring differences in brain activity in each voxel</a:t>
            </a:r>
          </a:p>
          <a:p>
            <a:r>
              <a:rPr lang="en-US" dirty="0" smtClean="0"/>
              <a:t>Accounts for within-subject and between-subject variation</a:t>
            </a:r>
          </a:p>
          <a:p>
            <a:r>
              <a:rPr lang="en-US" dirty="0" smtClean="0"/>
              <a:t>Will allow for composite 3D modelling of brain activity changes in our population</a:t>
            </a:r>
          </a:p>
        </p:txBody>
      </p:sp>
    </p:spTree>
    <p:extLst>
      <p:ext uri="{BB962C8B-B14F-4D97-AF65-F5344CB8AC3E}">
        <p14:creationId xmlns:p14="http://schemas.microsoft.com/office/powerpoint/2010/main" val="3864921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5411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Recent advances in the diagnosis and treatment of cancers are </a:t>
            </a:r>
            <a:r>
              <a:rPr lang="en-US" dirty="0" smtClean="0"/>
              <a:t>reducing mortality of NHL diagnosis</a:t>
            </a:r>
          </a:p>
          <a:p>
            <a:r>
              <a:rPr lang="en-US" dirty="0" smtClean="0"/>
              <a:t>However some </a:t>
            </a:r>
            <a:r>
              <a:rPr lang="en-US" dirty="0"/>
              <a:t>patients report experiencing cognitive changes </a:t>
            </a:r>
            <a:r>
              <a:rPr lang="en-US" dirty="0" smtClean="0"/>
              <a:t>associated with chemotherapy</a:t>
            </a:r>
          </a:p>
          <a:p>
            <a:r>
              <a:rPr lang="en-US" dirty="0" smtClean="0"/>
              <a:t>Changes may persist for years post-treatment, and can seriously affect their quality of life </a:t>
            </a:r>
          </a:p>
          <a:p>
            <a:pPr marL="0" indent="0"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991668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 of NHL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“Combination chemotherapy” is common practice for non-Hodgkin lymphoma and </a:t>
            </a:r>
            <a:r>
              <a:rPr lang="en-US" dirty="0" err="1" smtClean="0"/>
              <a:t>Burkitt’s</a:t>
            </a:r>
            <a:r>
              <a:rPr lang="en-US" dirty="0" smtClean="0"/>
              <a:t> lymphoma</a:t>
            </a:r>
          </a:p>
          <a:p>
            <a:r>
              <a:rPr lang="en-US" dirty="0" smtClean="0"/>
              <a:t>Often includes</a:t>
            </a:r>
          </a:p>
          <a:p>
            <a:pPr lvl="1"/>
            <a:r>
              <a:rPr lang="en-US" dirty="0" smtClean="0"/>
              <a:t>Alkylating agents </a:t>
            </a:r>
          </a:p>
          <a:p>
            <a:pPr lvl="1"/>
            <a:r>
              <a:rPr lang="en-US" dirty="0" smtClean="0"/>
              <a:t>Antitumor antibiotics</a:t>
            </a:r>
          </a:p>
          <a:p>
            <a:pPr lvl="1"/>
            <a:r>
              <a:rPr lang="en-US" dirty="0" smtClean="0"/>
              <a:t>Molecular targeted therapies </a:t>
            </a:r>
          </a:p>
        </p:txBody>
      </p:sp>
    </p:spTree>
    <p:extLst>
      <p:ext uri="{BB962C8B-B14F-4D97-AF65-F5344CB8AC3E}">
        <p14:creationId xmlns:p14="http://schemas.microsoft.com/office/powerpoint/2010/main" val="833742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438400"/>
            <a:ext cx="8229600" cy="1143000"/>
          </a:xfrm>
        </p:spPr>
        <p:txBody>
          <a:bodyPr/>
          <a:lstStyle/>
          <a:p>
            <a:r>
              <a:rPr lang="en-US" dirty="0" smtClean="0"/>
              <a:t>Imaging of the “chemo-brain”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68163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Imaging Modality: FDG-PET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Uses radioactive glucose isotope injected (</a:t>
            </a:r>
            <a:r>
              <a:rPr lang="en-US" dirty="0" err="1" smtClean="0"/>
              <a:t>fluorodeoxyglucose</a:t>
            </a:r>
            <a:r>
              <a:rPr lang="en-US" dirty="0"/>
              <a:t>, </a:t>
            </a:r>
            <a:r>
              <a:rPr lang="en-US" dirty="0" smtClean="0"/>
              <a:t>FDG)</a:t>
            </a:r>
          </a:p>
          <a:p>
            <a:pPr lvl="1"/>
            <a:r>
              <a:rPr lang="en-US" dirty="0" smtClean="0"/>
              <a:t>Tissues absorb FDG like glucose</a:t>
            </a:r>
          </a:p>
          <a:p>
            <a:r>
              <a:rPr lang="en-US" dirty="0"/>
              <a:t>Radioactivity is measured </a:t>
            </a:r>
            <a:r>
              <a:rPr lang="en-US" dirty="0" smtClean="0"/>
              <a:t>(positron emission tomography, PET)</a:t>
            </a:r>
          </a:p>
          <a:p>
            <a:pPr lvl="1"/>
            <a:r>
              <a:rPr lang="en-US" dirty="0" smtClean="0"/>
              <a:t>Amount of signal reflects metabolism in that tissue</a:t>
            </a:r>
          </a:p>
        </p:txBody>
      </p:sp>
    </p:spTree>
    <p:extLst>
      <p:ext uri="{BB962C8B-B14F-4D97-AF65-F5344CB8AC3E}">
        <p14:creationId xmlns:p14="http://schemas.microsoft.com/office/powerpoint/2010/main" val="1426595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FDG- PET brain images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905000"/>
            <a:ext cx="6553200" cy="2697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486400" y="5432931"/>
            <a:ext cx="312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 smtClean="0"/>
              <a:t>Daniel H.S. Silverman; J Nucl Med April 1, 2004 vol. 45 no. 4 594-607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071842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FDG-PET?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Metabolic changes can be more sensitive than anatomical changes (e.g. dementia)</a:t>
            </a:r>
          </a:p>
          <a:p>
            <a:r>
              <a:rPr lang="en-US" dirty="0" smtClean="0"/>
              <a:t>Metabolic change can precede structural changes</a:t>
            </a:r>
          </a:p>
          <a:p>
            <a:pPr lvl="1"/>
            <a:r>
              <a:rPr lang="en-US" dirty="0" smtClean="0"/>
              <a:t>This greater sensitivity will allow us to better assess changes during treatment </a:t>
            </a:r>
          </a:p>
          <a:p>
            <a:r>
              <a:rPr lang="en-US" dirty="0" smtClean="0"/>
              <a:t>FDG-PET is the modality of choice for surveillance of lymphoma patients in clinical practice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 dirty="0"/>
          </a:p>
        </p:txBody>
      </p:sp>
      <p:pic>
        <p:nvPicPr>
          <p:cNvPr id="4" name="מציין מיקום תוכן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8432" t="17111" r="5804" b="32145"/>
          <a:stretch/>
        </p:blipFill>
        <p:spPr>
          <a:xfrm>
            <a:off x="762000" y="1041737"/>
            <a:ext cx="7086600" cy="27432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TextBox 5"/>
          <p:cNvSpPr txBox="1"/>
          <p:nvPr/>
        </p:nvSpPr>
        <p:spPr>
          <a:xfrm>
            <a:off x="762000" y="4242137"/>
            <a:ext cx="7391400" cy="101566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/>
            <a:r>
              <a:rPr lang="en-US" sz="2000" dirty="0" smtClean="0"/>
              <a:t>“We </a:t>
            </a:r>
            <a:r>
              <a:rPr lang="en-US" sz="2000" dirty="0"/>
              <a:t>demonstrated that patients with malignant</a:t>
            </a:r>
          </a:p>
          <a:p>
            <a:pPr algn="just"/>
            <a:r>
              <a:rPr lang="en-US" sz="2000" i="1" dirty="0"/>
              <a:t>lymphoma of the body </a:t>
            </a:r>
            <a:r>
              <a:rPr lang="en-US" sz="2000" dirty="0"/>
              <a:t>exhibited abnormal regional</a:t>
            </a:r>
          </a:p>
          <a:p>
            <a:pPr algn="just"/>
            <a:r>
              <a:rPr lang="en-US" sz="2000" dirty="0"/>
              <a:t>cerebral glucose metabolism, which improves after chemotherapy</a:t>
            </a:r>
            <a:r>
              <a:rPr lang="en-US" sz="2000" dirty="0" smtClean="0"/>
              <a:t>.”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172807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does systemic cytotoxic chemotherapy affect </a:t>
            </a:r>
            <a:r>
              <a:rPr lang="en-US" i="1" dirty="0" smtClean="0"/>
              <a:t>pediatric</a:t>
            </a:r>
            <a:r>
              <a:rPr lang="en-US" dirty="0" smtClean="0"/>
              <a:t> brain?</a:t>
            </a:r>
          </a:p>
          <a:p>
            <a:r>
              <a:rPr lang="en-US" dirty="0" smtClean="0"/>
              <a:t>What is the time curve of these changes (if they occur)?</a:t>
            </a:r>
          </a:p>
          <a:p>
            <a:r>
              <a:rPr lang="en-US" dirty="0" smtClean="0"/>
              <a:t>Does the baseline imaging/brain of pediatric lymphoma patients differ from normal brains? </a:t>
            </a:r>
            <a:r>
              <a:rPr lang="en-US" sz="1800" dirty="0" smtClean="0"/>
              <a:t>(following </a:t>
            </a:r>
            <a:r>
              <a:rPr lang="en-US" sz="1800" dirty="0" err="1" smtClean="0"/>
              <a:t>Nonokuma</a:t>
            </a:r>
            <a:r>
              <a:rPr lang="en-US" sz="1800" dirty="0" smtClean="0"/>
              <a:t> et al, 2014)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553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</TotalTime>
  <Words>523</Words>
  <Application>Microsoft Office PowerPoint</Application>
  <PresentationFormat>‫הצגה על המסך (4:3)</PresentationFormat>
  <Paragraphs>78</Paragraphs>
  <Slides>17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17</vt:i4>
      </vt:variant>
    </vt:vector>
  </HeadingPairs>
  <TitlesOfParts>
    <vt:vector size="18" baseType="lpstr">
      <vt:lpstr>Office Theme</vt:lpstr>
      <vt:lpstr>Chemotherapy and the pediatric brain: assessing changes in cerebral glucose metabolism following chemotherapy of non-CNS malignancies</vt:lpstr>
      <vt:lpstr>Background</vt:lpstr>
      <vt:lpstr>Treatment of NHL</vt:lpstr>
      <vt:lpstr>Imaging of the “chemo-brain”</vt:lpstr>
      <vt:lpstr>Imaging Modality: FDG-PET</vt:lpstr>
      <vt:lpstr>FDG- PET brain images</vt:lpstr>
      <vt:lpstr>Why FDG-PET?</vt:lpstr>
      <vt:lpstr>מצגת של PowerPoint</vt:lpstr>
      <vt:lpstr>Our Questions</vt:lpstr>
      <vt:lpstr>Methods</vt:lpstr>
      <vt:lpstr>Population – cases (n=24)</vt:lpstr>
      <vt:lpstr>Population – controls (n=20)</vt:lpstr>
      <vt:lpstr>Imaging Follow-up on cases</vt:lpstr>
      <vt:lpstr>Controls</vt:lpstr>
      <vt:lpstr>Quantification</vt:lpstr>
      <vt:lpstr>SPM Analysis</vt:lpstr>
      <vt:lpstr>Thanks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Chemotherapy and the child brain: assessing changes in cerebral glucose metabolism following treatment of non-CNS malignancies</dc:title>
  <dc:creator>Lenovo</dc:creator>
  <cp:lastModifiedBy>Lenovo</cp:lastModifiedBy>
  <cp:revision>38</cp:revision>
  <dcterms:created xsi:type="dcterms:W3CDTF">2015-03-08T11:37:52Z</dcterms:created>
  <dcterms:modified xsi:type="dcterms:W3CDTF">2016-03-25T09:11:18Z</dcterms:modified>
</cp:coreProperties>
</file>