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73" r:id="rId4"/>
    <p:sldId id="274" r:id="rId5"/>
    <p:sldId id="277" r:id="rId6"/>
    <p:sldId id="283" r:id="rId7"/>
    <p:sldId id="258" r:id="rId8"/>
    <p:sldId id="275" r:id="rId9"/>
    <p:sldId id="278" r:id="rId10"/>
    <p:sldId id="260" r:id="rId11"/>
    <p:sldId id="261" r:id="rId12"/>
    <p:sldId id="279" r:id="rId13"/>
    <p:sldId id="280" r:id="rId14"/>
    <p:sldId id="284" r:id="rId15"/>
    <p:sldId id="264" r:id="rId16"/>
    <p:sldId id="265" r:id="rId17"/>
    <p:sldId id="271" r:id="rId18"/>
    <p:sldId id="272" r:id="rId19"/>
    <p:sldId id="269" r:id="rId20"/>
    <p:sldId id="276" r:id="rId21"/>
    <p:sldId id="281" r:id="rId22"/>
    <p:sldId id="282" r:id="rId23"/>
  </p:sldIdLst>
  <p:sldSz cx="12192000" cy="6858000"/>
  <p:notesSz cx="6797675" cy="9926638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410" autoAdjust="0"/>
  </p:normalViewPr>
  <p:slideViewPr>
    <p:cSldViewPr snapToGrid="0">
      <p:cViewPr varScale="1">
        <p:scale>
          <a:sx n="63" d="100"/>
          <a:sy n="63" d="100"/>
        </p:scale>
        <p:origin x="81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583BB7-2BAA-4F51-B2F1-5D30D4FF0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8B05A-ECAB-44CB-AC36-41F3A6C635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A0C7551-F0A5-4C93-9701-823643C6D3B5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6DA25-16D1-457B-AF3F-F53323F5E2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9566F-61F1-4B45-AD41-B6E8B88965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B538733-9630-43B7-8528-73E5EEF6C6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4709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C7F9C94-14AA-4D3A-86BD-092F2AAEAC99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BE145E39-9808-4A17-AE5F-D9D280FB75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45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9304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9962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771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5628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7910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0683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9179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8535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944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454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11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182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3711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9885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463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311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77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6950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696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3359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45E39-9808-4A17-AE5F-D9D280FB7599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876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259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842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041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993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237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9090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046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973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600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300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AF5DC-26BF-41E7-899A-FD4804FB873F}" type="datetimeFigureOut">
              <a:rPr lang="he-IL" smtClean="0"/>
              <a:t>כ"ג/תמוז/תשע"ז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82DE3-D752-42C4-859C-D57716A048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713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47" y="0"/>
            <a:ext cx="14303229" cy="72103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483149" y="250467"/>
            <a:ext cx="11261889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Effect of Exercise on Pulmonary Capillary Wedge Pressure</a:t>
            </a:r>
            <a:br>
              <a:rPr lang="en-US" b="1" dirty="0"/>
            </a:br>
            <a:endParaRPr lang="he-IL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E7BB0-626B-4D85-8F73-4C82678F821E}"/>
              </a:ext>
            </a:extLst>
          </p:cNvPr>
          <p:cNvSpPr txBox="1"/>
          <p:nvPr/>
        </p:nvSpPr>
        <p:spPr>
          <a:xfrm>
            <a:off x="6650723" y="4118789"/>
            <a:ext cx="33144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Shaham Lital</a:t>
            </a:r>
            <a:endParaRPr lang="he-IL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7A577-0C0E-4204-9BD5-36377CE92B4C}"/>
              </a:ext>
            </a:extLst>
          </p:cNvPr>
          <p:cNvSpPr txBox="1"/>
          <p:nvPr/>
        </p:nvSpPr>
        <p:spPr>
          <a:xfrm>
            <a:off x="5765366" y="4826675"/>
            <a:ext cx="55630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Mentor: Dr. </a:t>
            </a:r>
            <a:r>
              <a:rPr lang="en-US" sz="4000" b="1" dirty="0" err="1"/>
              <a:t>Fefer</a:t>
            </a:r>
            <a:r>
              <a:rPr lang="en-US" sz="4000" b="1" dirty="0"/>
              <a:t> Paul</a:t>
            </a:r>
            <a:endParaRPr lang="he-IL" sz="4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7C828E-45DB-4E58-A0D9-A2312AFF4602}"/>
              </a:ext>
            </a:extLst>
          </p:cNvPr>
          <p:cNvSpPr/>
          <p:nvPr/>
        </p:nvSpPr>
        <p:spPr>
          <a:xfrm>
            <a:off x="3960909" y="5534561"/>
            <a:ext cx="8450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Arrow Project, </a:t>
            </a:r>
          </a:p>
          <a:p>
            <a:pPr algn="ctr"/>
            <a:r>
              <a:rPr lang="en-US" sz="4000" dirty="0"/>
              <a:t>Sheba Medical Center 2017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490534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2531" y="3672600"/>
            <a:ext cx="8014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A normal resting PCWP does not rule out HFpEF!</a:t>
            </a:r>
            <a:endParaRPr lang="he-IL" sz="3200" dirty="0"/>
          </a:p>
        </p:txBody>
      </p:sp>
      <p:sp>
        <p:nvSpPr>
          <p:cNvPr id="2" name="Rectangle 1"/>
          <p:cNvSpPr/>
          <p:nvPr/>
        </p:nvSpPr>
        <p:spPr>
          <a:xfrm>
            <a:off x="417356" y="2272679"/>
            <a:ext cx="78778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A number of studies have shown that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exercise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PCWP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 can uncover diastolic dysfunction.</a:t>
            </a:r>
            <a:endParaRPr lang="he-IL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60" y="3113447"/>
            <a:ext cx="3609975" cy="3609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356" y="1310484"/>
            <a:ext cx="738978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/>
              <a:t>Does normal resting PCWP rule out HFpEF?</a:t>
            </a:r>
            <a:endParaRPr lang="he-IL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80" y="384587"/>
            <a:ext cx="2095500" cy="209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120" y="580315"/>
            <a:ext cx="95583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/>
              <a:t>Whether or not we can diagnose these patients earlier?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5307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727" y="2975469"/>
            <a:ext cx="100839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purpose of this study was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a report on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PCWP at rest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in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 to exercise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 large and varied group of patients undergoing right heart catheterization.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785" y="644274"/>
            <a:ext cx="2052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However…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785" y="5038344"/>
            <a:ext cx="875175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Defined the cutoff values for diagnosis of HFpEF patients using exercise PCWP ????</a:t>
            </a:r>
            <a:endParaRPr lang="he-IL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753" y="132496"/>
            <a:ext cx="2885247" cy="28852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8727" y="1563650"/>
            <a:ext cx="949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The normal range of values for exercise PCWP has not been established.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2792"/>
          <a:stretch/>
        </p:blipFill>
        <p:spPr>
          <a:xfrm>
            <a:off x="9346540" y="3990076"/>
            <a:ext cx="2845460" cy="28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5075" y="1755729"/>
            <a:ext cx="2511650" cy="646331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sz="3600" dirty="0"/>
              <a:t>150 patients</a:t>
            </a:r>
            <a:endParaRPr lang="he-IL" sz="3600" dirty="0"/>
          </a:p>
        </p:txBody>
      </p:sp>
      <p:sp>
        <p:nvSpPr>
          <p:cNvPr id="5" name="Rectangle 4"/>
          <p:cNvSpPr/>
          <p:nvPr/>
        </p:nvSpPr>
        <p:spPr>
          <a:xfrm>
            <a:off x="855187" y="4783176"/>
            <a:ext cx="1961250" cy="1754326"/>
          </a:xfrm>
          <a:prstGeom prst="rect">
            <a:avLst/>
          </a:prstGeom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Symptom limited exercise </a:t>
            </a:r>
            <a:endParaRPr lang="he-IL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047290" y="4783176"/>
            <a:ext cx="985654" cy="646331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sz="3600" dirty="0"/>
              <a:t>Rest</a:t>
            </a:r>
            <a:endParaRPr lang="he-IL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928196" y="3304928"/>
            <a:ext cx="1344962" cy="646331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ECHO</a:t>
            </a:r>
            <a:endParaRPr lang="he-IL" sz="3600" dirty="0"/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4825375" y="2535668"/>
            <a:ext cx="839399" cy="69620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7508060" y="2535147"/>
            <a:ext cx="840273" cy="6465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835812" y="4018378"/>
            <a:ext cx="0" cy="6465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1286" y="3293986"/>
            <a:ext cx="5406993" cy="646331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sz="3600" dirty="0"/>
              <a:t>Right Heart Catheterization</a:t>
            </a:r>
            <a:endParaRPr lang="he-IL" sz="3600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540117" y="4018378"/>
            <a:ext cx="0" cy="6465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79818" y="4783176"/>
            <a:ext cx="985654" cy="646331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en-US" sz="3600" dirty="0"/>
              <a:t>Rest</a:t>
            </a:r>
            <a:endParaRPr lang="he-IL" sz="3600" dirty="0"/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8772645" y="4057562"/>
            <a:ext cx="0" cy="6465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69703" y="667047"/>
            <a:ext cx="9526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150 patients Included in the study: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53" y="-156083"/>
            <a:ext cx="4424547" cy="23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3556" y="370434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2826" y="388417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DM=31%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AF=32%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Obesity=39%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CTD =16%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PE=15%</a:t>
            </a:r>
            <a:endParaRPr lang="he-IL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92826" y="647271"/>
            <a:ext cx="417505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3600" dirty="0"/>
              <a:t>Study population?</a:t>
            </a:r>
            <a:endParaRPr lang="he-IL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01" y="25121"/>
            <a:ext cx="4644699" cy="3483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17" y="3570325"/>
            <a:ext cx="2269499" cy="32189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92826" y="15674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Mean age=63±17y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Female=66%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HTN=62%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Mean BMI=28.5±6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39" y="4322566"/>
            <a:ext cx="3762052" cy="21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85245" y="3688768"/>
            <a:ext cx="2176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Suspected for</a:t>
            </a:r>
          </a:p>
          <a:p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Early stage of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HFpEF</a:t>
            </a: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e-IL" sz="2800" dirty="0"/>
          </a:p>
        </p:txBody>
      </p:sp>
      <p:sp>
        <p:nvSpPr>
          <p:cNvPr id="7" name="Rectangle 6"/>
          <p:cNvSpPr/>
          <p:nvPr/>
        </p:nvSpPr>
        <p:spPr>
          <a:xfrm>
            <a:off x="7783208" y="1822535"/>
            <a:ext cx="1939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No evidence of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HFpEF</a:t>
            </a:r>
            <a:endParaRPr lang="he-IL" sz="2800" dirty="0"/>
          </a:p>
        </p:txBody>
      </p:sp>
      <p:sp>
        <p:nvSpPr>
          <p:cNvPr id="8" name="Rectangle 7"/>
          <p:cNvSpPr/>
          <p:nvPr/>
        </p:nvSpPr>
        <p:spPr>
          <a:xfrm>
            <a:off x="6949643" y="5555001"/>
            <a:ext cx="2003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Overt HFpEF</a:t>
            </a:r>
            <a:endParaRPr lang="he-IL" sz="2800" dirty="0"/>
          </a:p>
        </p:txBody>
      </p:sp>
      <p:sp>
        <p:nvSpPr>
          <p:cNvPr id="9" name="Arrow: Right 8"/>
          <p:cNvSpPr/>
          <p:nvPr/>
        </p:nvSpPr>
        <p:spPr>
          <a:xfrm>
            <a:off x="6949643" y="2210091"/>
            <a:ext cx="617837" cy="357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he-IL"/>
          </a:p>
        </p:txBody>
      </p:sp>
      <p:sp>
        <p:nvSpPr>
          <p:cNvPr id="13" name="Arrow: Right 12"/>
          <p:cNvSpPr/>
          <p:nvPr/>
        </p:nvSpPr>
        <p:spPr>
          <a:xfrm>
            <a:off x="7153819" y="4034067"/>
            <a:ext cx="617837" cy="357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he-IL"/>
          </a:p>
        </p:txBody>
      </p:sp>
      <p:sp>
        <p:nvSpPr>
          <p:cNvPr id="14" name="Arrow: Right 13"/>
          <p:cNvSpPr/>
          <p:nvPr/>
        </p:nvSpPr>
        <p:spPr>
          <a:xfrm>
            <a:off x="6161390" y="5638011"/>
            <a:ext cx="617837" cy="357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he-IL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69" y="451929"/>
            <a:ext cx="2258630" cy="2258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66176F-F428-4AE4-8C85-86AC9D1B9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467"/>
            <a:ext cx="1957578" cy="15660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AD4CA5-2B80-41C8-9B8C-B99BB7813B06}"/>
              </a:ext>
            </a:extLst>
          </p:cNvPr>
          <p:cNvSpPr/>
          <p:nvPr/>
        </p:nvSpPr>
        <p:spPr>
          <a:xfrm>
            <a:off x="1744640" y="1650628"/>
            <a:ext cx="4989275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Normal PCWP group: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Rest PCWP ≤15 mmHg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Exercise PCWP ≤15 mmHg </a:t>
            </a:r>
            <a:endParaRPr lang="he-IL" sz="3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0D6243-B676-4472-9503-593F345C6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" y="5129765"/>
            <a:ext cx="1922049" cy="1537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C32965-F1E6-4E7A-A80B-11816EA36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895"/>
            <a:ext cx="1940430" cy="155234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7E8492-7DC0-4972-A4CB-6C2587919A39}"/>
              </a:ext>
            </a:extLst>
          </p:cNvPr>
          <p:cNvSpPr/>
          <p:nvPr/>
        </p:nvSpPr>
        <p:spPr>
          <a:xfrm>
            <a:off x="1760356" y="3482278"/>
            <a:ext cx="5246740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?-Early stage of HFpEF group: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Rest PCWP ≤15 mmHg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Exercise PCWP &gt;15 mmHg</a:t>
            </a:r>
            <a:endParaRPr lang="he-IL" sz="3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1FD604-2C6A-4AA9-A6DD-1A34C6D9176A}"/>
              </a:ext>
            </a:extLst>
          </p:cNvPr>
          <p:cNvSpPr/>
          <p:nvPr/>
        </p:nvSpPr>
        <p:spPr>
          <a:xfrm>
            <a:off x="1772152" y="5359788"/>
            <a:ext cx="4007187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HFpEF group: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Rest PCWP &gt;15 mmHg </a:t>
            </a:r>
            <a:endParaRPr lang="he-IL" sz="3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BBBFBD-33B5-434C-92C3-68B722E97CEC}"/>
              </a:ext>
            </a:extLst>
          </p:cNvPr>
          <p:cNvSpPr/>
          <p:nvPr/>
        </p:nvSpPr>
        <p:spPr>
          <a:xfrm>
            <a:off x="595410" y="221901"/>
            <a:ext cx="9570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The patients were divided into 3 groups based on mean PAWP at rest and during exercise: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31142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3" grpId="0" animBg="1"/>
      <p:bldP spid="14" grpId="0" animBg="1"/>
      <p:bldP spid="20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002803"/>
              </p:ext>
            </p:extLst>
          </p:nvPr>
        </p:nvGraphicFramePr>
        <p:xfrm>
          <a:off x="1481755" y="236334"/>
          <a:ext cx="9179794" cy="6621666"/>
        </p:xfrm>
        <a:graphic>
          <a:graphicData uri="http://schemas.openxmlformats.org/drawingml/2006/table">
            <a:tbl>
              <a:tblPr rtl="1" firstRow="1" firstCol="1" bandRow="1">
                <a:tableStyleId>{5A111915-BE36-4E01-A7E5-04B1672EAD32}</a:tableStyleId>
              </a:tblPr>
              <a:tblGrid>
                <a:gridCol w="1343924">
                  <a:extLst>
                    <a:ext uri="{9D8B030D-6E8A-4147-A177-3AD203B41FA5}">
                      <a16:colId xmlns:a16="http://schemas.microsoft.com/office/drawing/2014/main" val="1005884182"/>
                    </a:ext>
                  </a:extLst>
                </a:gridCol>
                <a:gridCol w="941632">
                  <a:extLst>
                    <a:ext uri="{9D8B030D-6E8A-4147-A177-3AD203B41FA5}">
                      <a16:colId xmlns:a16="http://schemas.microsoft.com/office/drawing/2014/main" val="97584090"/>
                    </a:ext>
                  </a:extLst>
                </a:gridCol>
                <a:gridCol w="1723008">
                  <a:extLst>
                    <a:ext uri="{9D8B030D-6E8A-4147-A177-3AD203B41FA5}">
                      <a16:colId xmlns:a16="http://schemas.microsoft.com/office/drawing/2014/main" val="3501490622"/>
                    </a:ext>
                  </a:extLst>
                </a:gridCol>
                <a:gridCol w="956878">
                  <a:extLst>
                    <a:ext uri="{9D8B030D-6E8A-4147-A177-3AD203B41FA5}">
                      <a16:colId xmlns:a16="http://schemas.microsoft.com/office/drawing/2014/main" val="632747579"/>
                    </a:ext>
                  </a:extLst>
                </a:gridCol>
                <a:gridCol w="1334035">
                  <a:extLst>
                    <a:ext uri="{9D8B030D-6E8A-4147-A177-3AD203B41FA5}">
                      <a16:colId xmlns:a16="http://schemas.microsoft.com/office/drawing/2014/main" val="3866020067"/>
                    </a:ext>
                  </a:extLst>
                </a:gridCol>
                <a:gridCol w="2880317">
                  <a:extLst>
                    <a:ext uri="{9D8B030D-6E8A-4147-A177-3AD203B41FA5}">
                      <a16:colId xmlns:a16="http://schemas.microsoft.com/office/drawing/2014/main" val="1795273707"/>
                    </a:ext>
                  </a:extLst>
                </a:gridCol>
              </a:tblGrid>
              <a:tr h="53464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HFpEF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n=83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p2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20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?-Early stage HFpEF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n=33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p1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N-PCWP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n=34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404788"/>
                  </a:ext>
                </a:extLst>
              </a:tr>
              <a:tr h="42078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65.3±14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0.87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64.8±16.3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0.04*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54.1±21.7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Age, 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6672470"/>
                  </a:ext>
                </a:extLst>
              </a:tr>
              <a:tr h="42078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39.8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0.11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24.2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0.63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29.4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Male sex,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213600"/>
                  </a:ext>
                </a:extLst>
              </a:tr>
              <a:tr h="42078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30.2±6.4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27.9±5.6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0.03*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25.2±4.4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BMI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8674369"/>
                  </a:ext>
                </a:extLst>
              </a:tr>
              <a:tr h="42078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50.6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0.047*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30.3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0.22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17.6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BMI&gt;30,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080141"/>
                  </a:ext>
                </a:extLst>
              </a:tr>
              <a:tr h="43935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22.9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0.97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22.6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0.52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16.1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Ischemic heart disease,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290658"/>
                  </a:ext>
                </a:extLst>
              </a:tr>
              <a:tr h="42078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21.7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0.51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16.1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0.48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23.3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Chronic lung disease,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9751597"/>
                  </a:ext>
                </a:extLst>
              </a:tr>
              <a:tr h="565628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10.8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0.32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22.6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0.56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16.7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Pulmonary emboli,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0147015"/>
                  </a:ext>
                </a:extLst>
              </a:tr>
              <a:tr h="565628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25.3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0.29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16.1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0.42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6.7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Obstructive sleep apnea,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4824029"/>
                  </a:ext>
                </a:extLst>
              </a:tr>
              <a:tr h="565628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14.5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0.75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9.7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26.7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 fontAlgn="b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Connective tissue disease,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463719"/>
                  </a:ext>
                </a:extLst>
              </a:tr>
              <a:tr h="420786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33.7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32.3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0.27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Diabetes mellitus,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5440049"/>
                  </a:ext>
                </a:extLst>
              </a:tr>
              <a:tr h="56562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65.1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0.01*</a:t>
                      </a:r>
                      <a:r>
                        <a:rPr lang="he-IL" sz="2000" b="1" kern="1200">
                          <a:solidFill>
                            <a:schemeClr val="tx1"/>
                          </a:solidFill>
                          <a:effectLst/>
                        </a:rPr>
                        <a:t>&gt;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Hypertension,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8356760"/>
                  </a:ext>
                </a:extLst>
              </a:tr>
              <a:tr h="565628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43.4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0.086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25.8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6.7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Atrial fibrillation, %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479622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55710" y="833870"/>
            <a:ext cx="1498862" cy="41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9162687" y="790840"/>
            <a:ext cx="1498862" cy="41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Rectangle 7"/>
          <p:cNvSpPr/>
          <p:nvPr/>
        </p:nvSpPr>
        <p:spPr>
          <a:xfrm>
            <a:off x="6695008" y="1692665"/>
            <a:ext cx="1498862" cy="41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9162687" y="1692665"/>
            <a:ext cx="1498862" cy="41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/>
          <p:cNvSpPr/>
          <p:nvPr/>
        </p:nvSpPr>
        <p:spPr>
          <a:xfrm>
            <a:off x="6749231" y="5641419"/>
            <a:ext cx="1498862" cy="469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9150267" y="5641419"/>
            <a:ext cx="1498862" cy="469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/>
          <p:cNvSpPr/>
          <p:nvPr/>
        </p:nvSpPr>
        <p:spPr>
          <a:xfrm>
            <a:off x="6755710" y="6207011"/>
            <a:ext cx="1498862" cy="511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Rectangle 12"/>
          <p:cNvSpPr/>
          <p:nvPr/>
        </p:nvSpPr>
        <p:spPr>
          <a:xfrm>
            <a:off x="9150267" y="6249707"/>
            <a:ext cx="1498862" cy="469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Rectangle 13"/>
          <p:cNvSpPr/>
          <p:nvPr/>
        </p:nvSpPr>
        <p:spPr>
          <a:xfrm>
            <a:off x="4219076" y="6249708"/>
            <a:ext cx="1498862" cy="469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Rectangle 14"/>
          <p:cNvSpPr/>
          <p:nvPr/>
        </p:nvSpPr>
        <p:spPr>
          <a:xfrm>
            <a:off x="4219076" y="5641419"/>
            <a:ext cx="1498862" cy="469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Rectangle 17"/>
          <p:cNvSpPr/>
          <p:nvPr/>
        </p:nvSpPr>
        <p:spPr>
          <a:xfrm>
            <a:off x="4219076" y="1692665"/>
            <a:ext cx="1498862" cy="41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0" r="46721" b="-1"/>
          <a:stretch/>
        </p:blipFill>
        <p:spPr>
          <a:xfrm>
            <a:off x="489943" y="757359"/>
            <a:ext cx="945853" cy="9074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0" r="46721" b="-1"/>
          <a:stretch/>
        </p:blipFill>
        <p:spPr>
          <a:xfrm>
            <a:off x="424501" y="5170148"/>
            <a:ext cx="980251" cy="9404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0" r="46721" b="-1"/>
          <a:stretch/>
        </p:blipFill>
        <p:spPr>
          <a:xfrm>
            <a:off x="407832" y="5886991"/>
            <a:ext cx="1020417" cy="978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81755" y="88477"/>
            <a:ext cx="2737319" cy="745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Rectangle 25"/>
          <p:cNvSpPr/>
          <p:nvPr/>
        </p:nvSpPr>
        <p:spPr>
          <a:xfrm>
            <a:off x="162201" y="144687"/>
            <a:ext cx="5173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Baseline Characteristics</a:t>
            </a:r>
            <a:endParaRPr lang="he-IL" sz="32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0" r="46721" b="-1"/>
          <a:stretch/>
        </p:blipFill>
        <p:spPr>
          <a:xfrm>
            <a:off x="439120" y="1587834"/>
            <a:ext cx="938502" cy="90035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219076" y="833870"/>
            <a:ext cx="1498862" cy="41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Rectangle 31"/>
          <p:cNvSpPr/>
          <p:nvPr/>
        </p:nvSpPr>
        <p:spPr>
          <a:xfrm>
            <a:off x="6793836" y="3986167"/>
            <a:ext cx="1498862" cy="511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Rectangle 32"/>
          <p:cNvSpPr/>
          <p:nvPr/>
        </p:nvSpPr>
        <p:spPr>
          <a:xfrm>
            <a:off x="9188393" y="4028863"/>
            <a:ext cx="1498862" cy="469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Rectangle 33"/>
          <p:cNvSpPr/>
          <p:nvPr/>
        </p:nvSpPr>
        <p:spPr>
          <a:xfrm>
            <a:off x="4257202" y="4028864"/>
            <a:ext cx="1498862" cy="469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0" r="46721" b="-1"/>
          <a:stretch/>
        </p:blipFill>
        <p:spPr>
          <a:xfrm>
            <a:off x="398162" y="3857254"/>
            <a:ext cx="1020417" cy="9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3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9784" y="-379119"/>
            <a:ext cx="46465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Echocardiographic data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43693" y="907011"/>
            <a:ext cx="749987" cy="2540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5" name="Group 74"/>
          <p:cNvGrpSpPr/>
          <p:nvPr/>
        </p:nvGrpSpPr>
        <p:grpSpPr>
          <a:xfrm>
            <a:off x="767279" y="3542431"/>
            <a:ext cx="4444794" cy="3346976"/>
            <a:chOff x="595526" y="3742973"/>
            <a:chExt cx="4444794" cy="334697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202" y="3742973"/>
              <a:ext cx="4126118" cy="301222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-95240" y="4962602"/>
              <a:ext cx="17508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E/e' septal, ratio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13630" y="6443618"/>
              <a:ext cx="15373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 </a:t>
              </a:r>
            </a:p>
            <a:p>
              <a:pPr algn="ctr"/>
              <a:r>
                <a:rPr lang="en-US" dirty="0"/>
                <a:t>PCWP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526761" y="6443618"/>
              <a:ext cx="13661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?-Early stage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908124" y="6443618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HFpEF</a:t>
              </a: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47420" y="518390"/>
            <a:ext cx="4259493" cy="3271508"/>
            <a:chOff x="6163038" y="957096"/>
            <a:chExt cx="4259493" cy="327150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6929" y="957096"/>
              <a:ext cx="3975602" cy="2785877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8779532" y="1307779"/>
              <a:ext cx="1009973" cy="575549"/>
              <a:chOff x="1840230" y="3864441"/>
              <a:chExt cx="960120" cy="723272"/>
            </a:xfrm>
          </p:grpSpPr>
          <p:cxnSp>
            <p:nvCxnSpPr>
              <p:cNvPr id="45" name="Straight Connector 44"/>
              <p:cNvCxnSpPr>
                <a:cxnSpLocks/>
              </p:cNvCxnSpPr>
              <p:nvPr/>
            </p:nvCxnSpPr>
            <p:spPr>
              <a:xfrm flipV="1">
                <a:off x="1840230" y="3864445"/>
                <a:ext cx="0" cy="7232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840230" y="3864441"/>
                <a:ext cx="9601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800350" y="3864441"/>
                <a:ext cx="0" cy="2503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9188445" y="986557"/>
              <a:ext cx="411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083200" y="3582273"/>
              <a:ext cx="88357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</a:t>
              </a:r>
            </a:p>
            <a:p>
              <a:pPr algn="ctr"/>
              <a:r>
                <a:rPr lang="en-US" dirty="0"/>
                <a:t>PCWP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66775" y="3582273"/>
              <a:ext cx="13661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?-Early stage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364228" y="3582273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HFpEF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5177351" y="2156910"/>
              <a:ext cx="2340705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Left ventricle mass, mg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02237" y="713598"/>
            <a:ext cx="4310666" cy="3182952"/>
            <a:chOff x="567300" y="951076"/>
            <a:chExt cx="4310666" cy="31829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300" y="1020699"/>
              <a:ext cx="4310666" cy="256157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368460" y="1176848"/>
              <a:ext cx="878415" cy="358081"/>
              <a:chOff x="1840230" y="3864441"/>
              <a:chExt cx="960120" cy="68469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1840230" y="3864442"/>
                <a:ext cx="0" cy="6846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840230" y="3864441"/>
                <a:ext cx="9601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2800350" y="3864441"/>
                <a:ext cx="0" cy="2503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717439" y="95107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965229" y="1534929"/>
              <a:ext cx="871550" cy="423671"/>
              <a:chOff x="1840230" y="3864441"/>
              <a:chExt cx="960120" cy="684699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1840230" y="3864442"/>
                <a:ext cx="0" cy="6846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840230" y="3864441"/>
                <a:ext cx="9601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800350" y="3864441"/>
                <a:ext cx="0" cy="2503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2307343" y="130915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02779" y="3487697"/>
              <a:ext cx="88357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</a:t>
              </a:r>
            </a:p>
            <a:p>
              <a:pPr algn="ctr"/>
              <a:r>
                <a:rPr lang="en-US" dirty="0"/>
                <a:t>PCWP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75888" y="3525679"/>
              <a:ext cx="1436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?-Early stage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27087" y="3487697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HFpEF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453177" y="3542360"/>
            <a:ext cx="4253736" cy="3591632"/>
            <a:chOff x="6115485" y="3820366"/>
            <a:chExt cx="4253736" cy="35916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6929" y="3981066"/>
              <a:ext cx="3922292" cy="2774130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 rot="16200000">
              <a:off x="5229669" y="4854551"/>
              <a:ext cx="21409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E/e' lateral, ratio</a:t>
              </a:r>
              <a:endParaRPr lang="he-IL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05226" y="6488668"/>
              <a:ext cx="9308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</a:t>
              </a:r>
            </a:p>
            <a:p>
              <a:pPr algn="ctr"/>
              <a:r>
                <a:rPr lang="en-US" dirty="0"/>
                <a:t>PCWP</a:t>
              </a:r>
            </a:p>
            <a:p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15029" y="6488668"/>
              <a:ext cx="13661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?-Early stage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240362" y="6488668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HFpEF</a:t>
              </a:r>
              <a:endParaRPr lang="en-US" dirty="0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8645916" y="4093656"/>
              <a:ext cx="954208" cy="725909"/>
              <a:chOff x="1840230" y="3864441"/>
              <a:chExt cx="960120" cy="1123218"/>
            </a:xfrm>
          </p:grpSpPr>
          <p:cxnSp>
            <p:nvCxnSpPr>
              <p:cNvPr id="68" name="Straight Connector 67"/>
              <p:cNvCxnSpPr>
                <a:cxnSpLocks/>
              </p:cNvCxnSpPr>
              <p:nvPr/>
            </p:nvCxnSpPr>
            <p:spPr>
              <a:xfrm flipV="1">
                <a:off x="1840230" y="3864443"/>
                <a:ext cx="0" cy="11232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840230" y="3864441"/>
                <a:ext cx="9601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2800350" y="3864441"/>
                <a:ext cx="0" cy="2503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8967023" y="3820366"/>
              <a:ext cx="242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cxnSp>
        <p:nvCxnSpPr>
          <p:cNvPr id="77" name="Straight Arrow Connector 76"/>
          <p:cNvCxnSpPr>
            <a:cxnSpLocks/>
          </p:cNvCxnSpPr>
          <p:nvPr/>
        </p:nvCxnSpPr>
        <p:spPr>
          <a:xfrm flipV="1">
            <a:off x="2030486" y="5393138"/>
            <a:ext cx="2596878" cy="645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7765460" y="2150580"/>
            <a:ext cx="2436295" cy="632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7844337" y="5048542"/>
            <a:ext cx="2278539" cy="919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077846" y="2202207"/>
            <a:ext cx="2436295" cy="632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76290" y="945460"/>
            <a:ext cx="602794" cy="2625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6" name="TextBox 85"/>
          <p:cNvSpPr txBox="1"/>
          <p:nvPr/>
        </p:nvSpPr>
        <p:spPr>
          <a:xfrm rot="16200000">
            <a:off x="151179" y="1635079"/>
            <a:ext cx="18841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dirty="0"/>
              <a:t>Left atrium End </a:t>
            </a:r>
          </a:p>
          <a:p>
            <a:r>
              <a:rPr lang="en-US" dirty="0"/>
              <a:t>systolic area, mm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08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/>
          <p:cNvGrpSpPr/>
          <p:nvPr/>
        </p:nvGrpSpPr>
        <p:grpSpPr>
          <a:xfrm>
            <a:off x="631052" y="1030832"/>
            <a:ext cx="3256703" cy="2651499"/>
            <a:chOff x="454311" y="1007655"/>
            <a:chExt cx="3256703" cy="26514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017" y="1054461"/>
              <a:ext cx="3142997" cy="260469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03614" y="1007655"/>
              <a:ext cx="159384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/>
                <a:t>Normal PCWP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88274" y="2026104"/>
              <a:ext cx="145450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PCWP, mmHg</a:t>
              </a:r>
              <a:endParaRPr lang="he-IL" dirty="0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1488936" y="2813462"/>
              <a:ext cx="1683142" cy="172499"/>
              <a:chOff x="1488936" y="2813462"/>
              <a:chExt cx="1683142" cy="17249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488936" y="2923914"/>
                <a:ext cx="72828" cy="6204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083066" y="2813462"/>
                <a:ext cx="89012" cy="926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770502" y="3856755"/>
            <a:ext cx="3897701" cy="3069384"/>
            <a:chOff x="229475" y="4002947"/>
            <a:chExt cx="3533775" cy="2812247"/>
          </a:xfrm>
        </p:grpSpPr>
        <p:grpSp>
          <p:nvGrpSpPr>
            <p:cNvPr id="115" name="Group 114"/>
            <p:cNvGrpSpPr/>
            <p:nvPr/>
          </p:nvGrpSpPr>
          <p:grpSpPr>
            <a:xfrm>
              <a:off x="229475" y="4156836"/>
              <a:ext cx="3533775" cy="2658358"/>
              <a:chOff x="685994" y="3884294"/>
              <a:chExt cx="3533775" cy="2658358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994" y="3884294"/>
                <a:ext cx="3533775" cy="2009775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1241147" y="5894069"/>
                <a:ext cx="924610" cy="648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Normal </a:t>
                </a:r>
              </a:p>
              <a:p>
                <a:pPr algn="ctr"/>
                <a:r>
                  <a:rPr lang="en-US" sz="2000" dirty="0"/>
                  <a:t>PCWP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2050575" y="5869118"/>
                <a:ext cx="1359563" cy="3665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?-Early stage</a:t>
                </a:r>
                <a:endParaRPr lang="en-US" sz="2000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3294930" y="5891587"/>
                <a:ext cx="763290" cy="3665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HFpEF</a:t>
                </a:r>
                <a:endParaRPr lang="en-US" sz="2000" dirty="0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300020" y="4062694"/>
              <a:ext cx="818437" cy="1414190"/>
              <a:chOff x="1724712" y="3574548"/>
              <a:chExt cx="818437" cy="1414190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1724712" y="3825806"/>
                <a:ext cx="0" cy="11629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724712" y="3825804"/>
                <a:ext cx="8184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543149" y="3825804"/>
                <a:ext cx="0" cy="1703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/>
              <p:cNvSpPr txBox="1"/>
              <p:nvPr/>
            </p:nvSpPr>
            <p:spPr>
              <a:xfrm>
                <a:off x="2004385" y="3574548"/>
                <a:ext cx="361882" cy="25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2267559" y="4002947"/>
              <a:ext cx="818437" cy="969738"/>
              <a:chOff x="2645939" y="3438581"/>
              <a:chExt cx="818437" cy="969738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 flipV="1">
                <a:off x="2645939" y="3689839"/>
                <a:ext cx="0" cy="2790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645939" y="3689837"/>
                <a:ext cx="8184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3464376" y="3689838"/>
                <a:ext cx="0" cy="7184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Box 128"/>
              <p:cNvSpPr txBox="1"/>
              <p:nvPr/>
            </p:nvSpPr>
            <p:spPr>
              <a:xfrm>
                <a:off x="2925612" y="3438581"/>
                <a:ext cx="361882" cy="25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4111220" y="1092575"/>
            <a:ext cx="3345530" cy="2717106"/>
            <a:chOff x="3946833" y="955865"/>
            <a:chExt cx="3345530" cy="27171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7830" y="1068149"/>
              <a:ext cx="3054533" cy="26048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992" y="955865"/>
              <a:ext cx="136614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?-Early stage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404248" y="1961996"/>
              <a:ext cx="145450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PCWP, mmHg</a:t>
              </a:r>
              <a:endParaRPr lang="he-IL" dirty="0"/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5084729" y="2391808"/>
              <a:ext cx="1683142" cy="471903"/>
              <a:chOff x="1488936" y="2813462"/>
              <a:chExt cx="1683142" cy="471903"/>
            </a:xfrm>
          </p:grpSpPr>
          <p:sp>
            <p:nvSpPr>
              <p:cNvPr id="134" name="Rectangle 133"/>
              <p:cNvSpPr/>
              <p:nvPr/>
            </p:nvSpPr>
            <p:spPr>
              <a:xfrm>
                <a:off x="1488936" y="3223318"/>
                <a:ext cx="72828" cy="6204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083066" y="2813462"/>
                <a:ext cx="89012" cy="926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7772419" y="1098698"/>
            <a:ext cx="3192306" cy="2710983"/>
            <a:chOff x="7551933" y="958020"/>
            <a:chExt cx="3192306" cy="271098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2995" y="1188910"/>
              <a:ext cx="2941244" cy="248009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911194" y="958020"/>
              <a:ext cx="77457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HFpEF</a:t>
              </a:r>
              <a:endParaRPr lang="he-IL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7009348" y="2008340"/>
              <a:ext cx="145450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PCWP, mmHg</a:t>
              </a:r>
              <a:endParaRPr lang="he-IL" dirty="0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8550165" y="2212500"/>
              <a:ext cx="1683142" cy="358615"/>
              <a:chOff x="1488936" y="2926750"/>
              <a:chExt cx="1683142" cy="358615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1488936" y="3223318"/>
                <a:ext cx="72828" cy="6204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3083066" y="2926750"/>
                <a:ext cx="89012" cy="926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44758" y="1041175"/>
            <a:ext cx="3177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A</a:t>
            </a:r>
            <a:endParaRPr lang="he-IL" dirty="0"/>
          </a:p>
        </p:txBody>
      </p:sp>
      <p:sp>
        <p:nvSpPr>
          <p:cNvPr id="42" name="TextBox 41"/>
          <p:cNvSpPr txBox="1"/>
          <p:nvPr/>
        </p:nvSpPr>
        <p:spPr>
          <a:xfrm>
            <a:off x="4414928" y="1041175"/>
            <a:ext cx="3177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B</a:t>
            </a:r>
            <a:endParaRPr lang="he-IL" dirty="0"/>
          </a:p>
        </p:txBody>
      </p:sp>
      <p:sp>
        <p:nvSpPr>
          <p:cNvPr id="43" name="TextBox 42"/>
          <p:cNvSpPr txBox="1"/>
          <p:nvPr/>
        </p:nvSpPr>
        <p:spPr>
          <a:xfrm>
            <a:off x="7937022" y="1041791"/>
            <a:ext cx="3177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</a:t>
            </a:r>
            <a:endParaRPr lang="he-IL" dirty="0"/>
          </a:p>
        </p:txBody>
      </p:sp>
      <p:sp>
        <p:nvSpPr>
          <p:cNvPr id="44" name="TextBox 43"/>
          <p:cNvSpPr txBox="1"/>
          <p:nvPr/>
        </p:nvSpPr>
        <p:spPr>
          <a:xfrm>
            <a:off x="4446011" y="4028692"/>
            <a:ext cx="32733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D</a:t>
            </a:r>
            <a:endParaRPr lang="he-IL" dirty="0"/>
          </a:p>
        </p:txBody>
      </p:sp>
      <p:sp>
        <p:nvSpPr>
          <p:cNvPr id="4" name="Rectangle 3"/>
          <p:cNvSpPr/>
          <p:nvPr/>
        </p:nvSpPr>
        <p:spPr>
          <a:xfrm>
            <a:off x="3196887" y="-288480"/>
            <a:ext cx="5769400" cy="1151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Hemodynamic data-PCWP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499" y="3282221"/>
            <a:ext cx="632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Rest</a:t>
            </a:r>
            <a:endParaRPr lang="he-IL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2690506" y="3282221"/>
            <a:ext cx="785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stress</a:t>
            </a:r>
            <a:endParaRPr lang="he-IL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5108152" y="3301924"/>
            <a:ext cx="632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Rest</a:t>
            </a:r>
            <a:endParaRPr lang="he-IL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6255159" y="3301924"/>
            <a:ext cx="785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stress</a:t>
            </a:r>
            <a:endParaRPr lang="he-IL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8650015" y="3365914"/>
            <a:ext cx="632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Rest</a:t>
            </a:r>
            <a:endParaRPr lang="he-IL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9797022" y="3365914"/>
            <a:ext cx="785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stress</a:t>
            </a:r>
            <a:endParaRPr lang="he-IL" sz="2000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3298924" y="4853331"/>
            <a:ext cx="14238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Delta PCWP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72233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580607" y="1070517"/>
            <a:ext cx="3211605" cy="2528054"/>
            <a:chOff x="529236" y="848565"/>
            <a:chExt cx="3211605" cy="25280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902" y="848565"/>
              <a:ext cx="3026939" cy="252805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 rot="16200000">
              <a:off x="758" y="1779619"/>
              <a:ext cx="142628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err="1"/>
                <a:t>mPAP</a:t>
              </a:r>
              <a:r>
                <a:rPr lang="en-US" dirty="0"/>
                <a:t>, mmHg</a:t>
              </a:r>
              <a:endParaRPr lang="he-IL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20366" y="848565"/>
              <a:ext cx="1502334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Normal PCWP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508231" y="2087083"/>
              <a:ext cx="1707418" cy="196775"/>
              <a:chOff x="1501290" y="2675653"/>
              <a:chExt cx="1707418" cy="19677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501290" y="2810381"/>
                <a:ext cx="72828" cy="6204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119696" y="2675653"/>
                <a:ext cx="89012" cy="926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4132791" y="1070517"/>
            <a:ext cx="3233779" cy="2617974"/>
            <a:chOff x="4081420" y="848565"/>
            <a:chExt cx="3233779" cy="26179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8257" y="987469"/>
              <a:ext cx="2966942" cy="247907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225205" y="848565"/>
              <a:ext cx="136614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?-Early stage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3552942" y="1828581"/>
              <a:ext cx="142628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err="1"/>
                <a:t>mPAP</a:t>
              </a:r>
              <a:r>
                <a:rPr lang="en-US" dirty="0"/>
                <a:t>, mmHg</a:t>
              </a:r>
              <a:endParaRPr lang="he-IL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152377" y="2002405"/>
              <a:ext cx="1707418" cy="326247"/>
              <a:chOff x="1501290" y="2570457"/>
              <a:chExt cx="1707418" cy="326247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501290" y="2834657"/>
                <a:ext cx="72828" cy="6204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119696" y="2570457"/>
                <a:ext cx="89012" cy="926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7855720" y="1124268"/>
            <a:ext cx="3180923" cy="2587377"/>
            <a:chOff x="7649778" y="848565"/>
            <a:chExt cx="3180923" cy="25873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7799" y="953363"/>
              <a:ext cx="3052902" cy="24825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910091" y="848565"/>
              <a:ext cx="77457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HFpEF</a:t>
              </a:r>
              <a:endParaRPr lang="he-IL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7121300" y="1836345"/>
              <a:ext cx="142628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err="1"/>
                <a:t>mPAP</a:t>
              </a:r>
              <a:r>
                <a:rPr lang="en-US" dirty="0"/>
                <a:t>, mmHg</a:t>
              </a:r>
              <a:endParaRPr lang="he-IL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676358" y="1847159"/>
              <a:ext cx="1707418" cy="382891"/>
              <a:chOff x="1501290" y="2513813"/>
              <a:chExt cx="1707418" cy="382891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501290" y="2834657"/>
                <a:ext cx="72828" cy="6204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119696" y="2513813"/>
                <a:ext cx="89012" cy="9268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846605" y="790224"/>
            <a:ext cx="3177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A</a:t>
            </a:r>
            <a:endParaRPr lang="he-IL" dirty="0"/>
          </a:p>
        </p:txBody>
      </p:sp>
      <p:sp>
        <p:nvSpPr>
          <p:cNvPr id="65" name="TextBox 64"/>
          <p:cNvSpPr txBox="1"/>
          <p:nvPr/>
        </p:nvSpPr>
        <p:spPr>
          <a:xfrm>
            <a:off x="4517918" y="792423"/>
            <a:ext cx="3177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B</a:t>
            </a:r>
            <a:endParaRPr lang="he-IL" dirty="0"/>
          </a:p>
        </p:txBody>
      </p:sp>
      <p:sp>
        <p:nvSpPr>
          <p:cNvPr id="66" name="TextBox 65"/>
          <p:cNvSpPr txBox="1"/>
          <p:nvPr/>
        </p:nvSpPr>
        <p:spPr>
          <a:xfrm>
            <a:off x="8252902" y="847217"/>
            <a:ext cx="31771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</a:t>
            </a:r>
            <a:endParaRPr lang="he-IL" dirty="0"/>
          </a:p>
        </p:txBody>
      </p:sp>
      <p:grpSp>
        <p:nvGrpSpPr>
          <p:cNvPr id="5" name="Group 4"/>
          <p:cNvGrpSpPr/>
          <p:nvPr/>
        </p:nvGrpSpPr>
        <p:grpSpPr>
          <a:xfrm>
            <a:off x="3809705" y="3439031"/>
            <a:ext cx="3777653" cy="3782486"/>
            <a:chOff x="4081420" y="3549313"/>
            <a:chExt cx="3381375" cy="3384104"/>
          </a:xfrm>
        </p:grpSpPr>
        <p:grpSp>
          <p:nvGrpSpPr>
            <p:cNvPr id="15" name="Group 14"/>
            <p:cNvGrpSpPr/>
            <p:nvPr/>
          </p:nvGrpSpPr>
          <p:grpSpPr>
            <a:xfrm>
              <a:off x="4081420" y="4050153"/>
              <a:ext cx="3381375" cy="2883264"/>
              <a:chOff x="8218990" y="3599604"/>
              <a:chExt cx="3381375" cy="288326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8990" y="3599604"/>
                <a:ext cx="3381375" cy="201930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778766" y="5574177"/>
                <a:ext cx="968809" cy="9086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Normal </a:t>
                </a:r>
              </a:p>
              <a:p>
                <a:pPr algn="ctr"/>
                <a:r>
                  <a:rPr lang="en-US" sz="2000" dirty="0"/>
                  <a:t>PCWP</a:t>
                </a:r>
              </a:p>
              <a:p>
                <a:endParaRPr lang="en-US" sz="2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641636" y="5574177"/>
                <a:ext cx="1342271" cy="63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?-Early stage</a:t>
                </a:r>
                <a:endParaRPr lang="en-US" sz="2000" dirty="0"/>
              </a:p>
              <a:p>
                <a:endParaRPr lang="en-US" sz="20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59183" y="5589595"/>
                <a:ext cx="753581" cy="357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HFpEF</a:t>
                </a:r>
                <a:endParaRPr lang="en-US" sz="20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117237" y="3918645"/>
              <a:ext cx="818437" cy="1192550"/>
              <a:chOff x="1724712" y="3574548"/>
              <a:chExt cx="818437" cy="119255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1724712" y="3825805"/>
                <a:ext cx="0" cy="941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724712" y="3825804"/>
                <a:ext cx="8184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2543149" y="3825804"/>
                <a:ext cx="0" cy="1703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004385" y="3574548"/>
                <a:ext cx="361882" cy="25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084776" y="3858898"/>
              <a:ext cx="818437" cy="908579"/>
              <a:chOff x="2645939" y="3438581"/>
              <a:chExt cx="818437" cy="908579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2645939" y="3689839"/>
                <a:ext cx="0" cy="2790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645939" y="3689837"/>
                <a:ext cx="8184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3464376" y="3689838"/>
                <a:ext cx="0" cy="6573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2925612" y="3438581"/>
                <a:ext cx="361882" cy="25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4321557" y="3549313"/>
              <a:ext cx="330540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/>
                <a:t>D</a:t>
              </a:r>
              <a:endParaRPr lang="he-IL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3196887" y="-288480"/>
            <a:ext cx="5309787" cy="1151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Hemodynamic data-PAP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6070" y="3198461"/>
            <a:ext cx="632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Rest</a:t>
            </a:r>
            <a:endParaRPr lang="he-IL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2603077" y="3198461"/>
            <a:ext cx="785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stress</a:t>
            </a:r>
            <a:endParaRPr lang="he-IL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5104713" y="3304059"/>
            <a:ext cx="632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Rest</a:t>
            </a:r>
            <a:endParaRPr lang="he-IL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6251720" y="3304059"/>
            <a:ext cx="785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stress</a:t>
            </a:r>
            <a:endParaRPr lang="he-IL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8776506" y="3263048"/>
            <a:ext cx="632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Rest</a:t>
            </a:r>
            <a:endParaRPr lang="he-IL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9962190" y="3263048"/>
            <a:ext cx="7859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stress</a:t>
            </a:r>
            <a:endParaRPr lang="he-IL" sz="2000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3226448" y="4967186"/>
            <a:ext cx="14238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2000" dirty="0"/>
              <a:t>Delta PCWP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427668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248" y="319993"/>
            <a:ext cx="398737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/>
              <a:t>Summary &amp; Discussion</a:t>
            </a:r>
            <a:endParaRPr lang="he-IL" sz="3200" dirty="0"/>
          </a:p>
        </p:txBody>
      </p:sp>
      <p:sp>
        <p:nvSpPr>
          <p:cNvPr id="3" name="Rectangle 2"/>
          <p:cNvSpPr/>
          <p:nvPr/>
        </p:nvSpPr>
        <p:spPr>
          <a:xfrm>
            <a:off x="880447" y="2551438"/>
            <a:ext cx="8980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The normal range of values for exercise PCWP has not been established.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74" y="58935"/>
            <a:ext cx="2627325" cy="262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53" y="4475552"/>
            <a:ext cx="4424547" cy="2382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1"/>
          <a:stretch/>
        </p:blipFill>
        <p:spPr>
          <a:xfrm>
            <a:off x="5928493" y="4754350"/>
            <a:ext cx="1838960" cy="2103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0447" y="1338613"/>
            <a:ext cx="930177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The need for early diagnosis of diastolic dysfunction led to search for more sensitive measurements as exercise PCWP.</a:t>
            </a:r>
            <a:endParaRPr lang="he-IL" sz="2800" dirty="0"/>
          </a:p>
        </p:txBody>
      </p:sp>
      <p:sp>
        <p:nvSpPr>
          <p:cNvPr id="10" name="Rectangle 9"/>
          <p:cNvSpPr/>
          <p:nvPr/>
        </p:nvSpPr>
        <p:spPr>
          <a:xfrm>
            <a:off x="880447" y="3630965"/>
            <a:ext cx="106733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We evaluated PCWP at rest and in response to symptom limited exercise in a wide range of patients undergoing right heart catheterization. 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7382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7958" y="1253238"/>
            <a:ext cx="9704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Heart failure with preserved ejection fraction (HFpEF) is a clinical syndrome characterized by the triad of: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2580391"/>
            <a:ext cx="5207183" cy="39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2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534" y="765759"/>
            <a:ext cx="10360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were able to define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fairly distinct groups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534" y="3436266"/>
            <a:ext cx="107899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The group which was </a:t>
            </a:r>
            <a:r>
              <a:rPr lang="en-US" sz="3200" b="1" dirty="0">
                <a:cs typeface="Arial" panose="020B0604020202020204" pitchFamily="34" charset="0"/>
              </a:rPr>
              <a:t>s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uspected for Early stage of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HFpEF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/>
              <a:t>was located in the range </a:t>
            </a:r>
            <a:r>
              <a:rPr lang="en-US" sz="3200" b="1" dirty="0"/>
              <a:t>between</a:t>
            </a:r>
            <a:r>
              <a:rPr lang="en-US" sz="3200" dirty="0"/>
              <a:t> the normal PCWP and the overt diastolic dysfunction groups. </a:t>
            </a:r>
            <a:endParaRPr lang="he-IL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4424362"/>
            <a:ext cx="3985675" cy="2441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DAE6DA-7F1C-49A0-BE37-673C82629412}"/>
              </a:ext>
            </a:extLst>
          </p:cNvPr>
          <p:cNvSpPr/>
          <p:nvPr/>
        </p:nvSpPr>
        <p:spPr>
          <a:xfrm>
            <a:off x="320111" y="1749860"/>
            <a:ext cx="10475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groups were different in all evaluated parameters: characteristics, echo and hemodynamic at rest and during exercise. </a:t>
            </a:r>
            <a:endParaRPr lang="he-IL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87DC5-A99A-425A-B965-C302466A3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4" y="162276"/>
            <a:ext cx="2019352" cy="20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7702" y="1305572"/>
            <a:ext cx="1035685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This may indicate that these patients indeed represent a separate group of patients at </a:t>
            </a:r>
            <a:r>
              <a:rPr lang="en-US" sz="3200" b="1" dirty="0"/>
              <a:t>early stage of the disease</a:t>
            </a:r>
            <a:r>
              <a:rPr lang="en-US" sz="3200" dirty="0"/>
              <a:t>. </a:t>
            </a:r>
            <a:endParaRPr lang="he-IL" sz="3200" dirty="0"/>
          </a:p>
        </p:txBody>
      </p:sp>
      <p:sp>
        <p:nvSpPr>
          <p:cNvPr id="7" name="Rectangle 6"/>
          <p:cNvSpPr/>
          <p:nvPr/>
        </p:nvSpPr>
        <p:spPr>
          <a:xfrm>
            <a:off x="637702" y="2724349"/>
            <a:ext cx="10938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dirty="0"/>
              <a:t>Diagnosis at an early stage </a:t>
            </a:r>
            <a:r>
              <a:rPr lang="en-US" sz="3200" dirty="0"/>
              <a:t>using </a:t>
            </a:r>
            <a:r>
              <a:rPr lang="en-US" sz="3200" b="1" dirty="0"/>
              <a:t>exercise PCWP </a:t>
            </a:r>
            <a:r>
              <a:rPr lang="en-US" sz="3200" dirty="0"/>
              <a:t>may allow better treatment of the disease and </a:t>
            </a:r>
            <a:r>
              <a:rPr lang="en-US" sz="3200" b="1" dirty="0"/>
              <a:t>improve prognosis.</a:t>
            </a:r>
            <a:endParaRPr lang="he-IL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18" y="4143375"/>
            <a:ext cx="4827882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4" y="-1"/>
            <a:ext cx="67913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37"/>
          <a:stretch/>
        </p:blipFill>
        <p:spPr>
          <a:xfrm>
            <a:off x="4553786" y="4258811"/>
            <a:ext cx="2383319" cy="2418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7"/>
          <a:stretch/>
        </p:blipFill>
        <p:spPr>
          <a:xfrm>
            <a:off x="9399177" y="3179311"/>
            <a:ext cx="2541536" cy="3307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40" y="1231131"/>
            <a:ext cx="2679700" cy="261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880" y="540158"/>
            <a:ext cx="6616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Signs and symptoms of heart failure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40" y="4331588"/>
            <a:ext cx="1914551" cy="1914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28" y="1375727"/>
            <a:ext cx="3682249" cy="26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2700" y="737172"/>
            <a:ext cx="9757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2)  Preserved left ventricular ejection fraction (LVEF&gt;50%)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39" y="1576704"/>
            <a:ext cx="3827336" cy="52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53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9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4987" y="142591"/>
            <a:ext cx="7641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3)  Evidence of diastolic dysfunction (HFpEF):</a:t>
            </a:r>
            <a:endParaRPr lang="he-IL" sz="3200" dirty="0"/>
          </a:p>
        </p:txBody>
      </p:sp>
      <p:sp>
        <p:nvSpPr>
          <p:cNvPr id="2" name="Rectangle 1"/>
          <p:cNvSpPr/>
          <p:nvPr/>
        </p:nvSpPr>
        <p:spPr>
          <a:xfrm>
            <a:off x="0" y="871744"/>
            <a:ext cx="4238625" cy="6565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7868534" y="654269"/>
            <a:ext cx="4238625" cy="6565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7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5" r="-1671" b="76181"/>
          <a:stretch/>
        </p:blipFill>
        <p:spPr>
          <a:xfrm>
            <a:off x="2929847" y="1602584"/>
            <a:ext cx="8585735" cy="5255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7362" y="390241"/>
            <a:ext cx="6229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3)  Evidence of diastolic dysfunction </a:t>
            </a:r>
            <a:endParaRPr lang="he-IL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B947B-0F1D-4AB5-A04C-66477ACD7F46}"/>
              </a:ext>
            </a:extLst>
          </p:cNvPr>
          <p:cNvSpPr/>
          <p:nvPr/>
        </p:nvSpPr>
        <p:spPr>
          <a:xfrm>
            <a:off x="2598675" y="1198880"/>
            <a:ext cx="4226560" cy="409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3DD86-7E58-40C5-AAFD-1132A47D43D2}"/>
              </a:ext>
            </a:extLst>
          </p:cNvPr>
          <p:cNvSpPr/>
          <p:nvPr/>
        </p:nvSpPr>
        <p:spPr>
          <a:xfrm>
            <a:off x="6175251" y="1198880"/>
            <a:ext cx="1706880" cy="174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F59FE-8E3F-4E02-84FE-A8473BE78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759">
            <a:off x="7848340" y="1883098"/>
            <a:ext cx="1011994" cy="1517991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F504C64-5C2F-43A9-B84E-51ECC2E026E1}"/>
              </a:ext>
            </a:extLst>
          </p:cNvPr>
          <p:cNvSpPr/>
          <p:nvPr/>
        </p:nvSpPr>
        <p:spPr>
          <a:xfrm rot="5400000">
            <a:off x="1564147" y="2900249"/>
            <a:ext cx="832207" cy="1050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211BE-3C1C-422E-8C2D-F191D45FC39B}"/>
              </a:ext>
            </a:extLst>
          </p:cNvPr>
          <p:cNvSpPr txBox="1"/>
          <p:nvPr/>
        </p:nvSpPr>
        <p:spPr>
          <a:xfrm>
            <a:off x="297895" y="3071429"/>
            <a:ext cx="11105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PHT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9406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0339" y="398330"/>
            <a:ext cx="7641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3)  Evidence of diastolic dysfunction </a:t>
            </a:r>
            <a:r>
              <a:rPr lang="en-US" sz="3200" dirty="0"/>
              <a:t>(HFpEF):</a:t>
            </a:r>
            <a:endParaRPr lang="he-IL" sz="3200" dirty="0"/>
          </a:p>
        </p:txBody>
      </p:sp>
      <p:sp>
        <p:nvSpPr>
          <p:cNvPr id="5" name="Rectangle 4"/>
          <p:cNvSpPr/>
          <p:nvPr/>
        </p:nvSpPr>
        <p:spPr>
          <a:xfrm>
            <a:off x="1350339" y="2203886"/>
            <a:ext cx="8677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PCWP - pulmonary capillary wedge pressure.</a:t>
            </a:r>
          </a:p>
          <a:p>
            <a:endParaRPr lang="he-IL" sz="3200" dirty="0"/>
          </a:p>
        </p:txBody>
      </p:sp>
      <p:sp>
        <p:nvSpPr>
          <p:cNvPr id="6" name="Rectangle 5"/>
          <p:cNvSpPr/>
          <p:nvPr/>
        </p:nvSpPr>
        <p:spPr>
          <a:xfrm>
            <a:off x="1350339" y="3875686"/>
            <a:ext cx="10968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Measuring the blood flow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 Left atrium to ventricle 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E/e` ratio, E/A, DT </a:t>
            </a:r>
          </a:p>
        </p:txBody>
      </p:sp>
      <p:sp>
        <p:nvSpPr>
          <p:cNvPr id="7" name="Rectangle 6"/>
          <p:cNvSpPr/>
          <p:nvPr/>
        </p:nvSpPr>
        <p:spPr>
          <a:xfrm>
            <a:off x="847365" y="1156537"/>
            <a:ext cx="76667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“Gold-standard”- elevated resting values of invasively measured:</a:t>
            </a:r>
          </a:p>
          <a:p>
            <a:endParaRPr lang="he-IL" sz="3200" dirty="0"/>
          </a:p>
        </p:txBody>
      </p:sp>
      <p:sp>
        <p:nvSpPr>
          <p:cNvPr id="8" name="Rectangle 7"/>
          <p:cNvSpPr/>
          <p:nvPr/>
        </p:nvSpPr>
        <p:spPr>
          <a:xfrm>
            <a:off x="847365" y="3290911"/>
            <a:ext cx="8154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Non-invasive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echocardiographic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 parameters: </a:t>
            </a:r>
            <a:endParaRPr lang="he-IL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05" y="4885581"/>
            <a:ext cx="2424864" cy="1908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/>
          <a:stretch/>
        </p:blipFill>
        <p:spPr>
          <a:xfrm>
            <a:off x="4175644" y="4952904"/>
            <a:ext cx="5481839" cy="1860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1"/>
          <a:stretch/>
        </p:blipFill>
        <p:spPr>
          <a:xfrm>
            <a:off x="9358262" y="-195958"/>
            <a:ext cx="2801307" cy="3204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B5C10-FD45-452E-9EA3-CB6169869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70" y="2157275"/>
            <a:ext cx="851279" cy="8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61" y="412072"/>
            <a:ext cx="2122539" cy="2122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59" y="1771283"/>
            <a:ext cx="3373588" cy="2240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0" y="2252092"/>
            <a:ext cx="2329427" cy="2329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862" y="3528747"/>
            <a:ext cx="3298698" cy="24674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0" y="4858664"/>
            <a:ext cx="3365794" cy="17876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10" y="4287846"/>
            <a:ext cx="3399536" cy="23584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8909" y="463258"/>
            <a:ext cx="9250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Over 50% of new heart failure cases are attributable to HFpEF: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6023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4547" y="3003604"/>
            <a:ext cx="67354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00000"/>
                </a:solidFill>
              </a:rPr>
              <a:t>However, no significant improvements in therapeutic strategies for HFpEF have been established.          </a:t>
            </a:r>
            <a:endParaRPr lang="he-IL" sz="3200" dirty="0"/>
          </a:p>
        </p:txBody>
      </p:sp>
      <p:sp>
        <p:nvSpPr>
          <p:cNvPr id="3" name="Rectangle 2"/>
          <p:cNvSpPr/>
          <p:nvPr/>
        </p:nvSpPr>
        <p:spPr>
          <a:xfrm>
            <a:off x="884547" y="978280"/>
            <a:ext cx="10465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00000"/>
                </a:solidFill>
              </a:rPr>
              <a:t>Morbidity and survival rates among patients with HFpEF are as worrisome as for their counterparts with reduced ejection fraction.        </a:t>
            </a:r>
            <a:endParaRPr lang="he-IL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54" y="3412503"/>
            <a:ext cx="5168246" cy="34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33865</TotalTime>
  <Words>839</Words>
  <Application>Microsoft Office PowerPoint</Application>
  <PresentationFormat>Widescreen</PresentationFormat>
  <Paragraphs>266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The Effect of Exercise on Pulmonary Capillary Wedge Pressure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Exercise on Pulmonary Capillary Wedge Pressure in a Wide Range of Patients Undergoing Right Heart Catheterization</dc:title>
  <dc:creator>Lital Shaham</dc:creator>
  <cp:lastModifiedBy>Lital Shaham</cp:lastModifiedBy>
  <cp:revision>483</cp:revision>
  <cp:lastPrinted>2017-06-22T12:51:40Z</cp:lastPrinted>
  <dcterms:created xsi:type="dcterms:W3CDTF">2017-05-09T08:18:49Z</dcterms:created>
  <dcterms:modified xsi:type="dcterms:W3CDTF">2017-07-17T13:37:55Z</dcterms:modified>
</cp:coreProperties>
</file>