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33"/>
  </p:notesMasterIdLst>
  <p:sldIdLst>
    <p:sldId id="256" r:id="rId2"/>
    <p:sldId id="257" r:id="rId3"/>
    <p:sldId id="282" r:id="rId4"/>
    <p:sldId id="283" r:id="rId5"/>
    <p:sldId id="281" r:id="rId6"/>
    <p:sldId id="258" r:id="rId7"/>
    <p:sldId id="259" r:id="rId8"/>
    <p:sldId id="260" r:id="rId9"/>
    <p:sldId id="261" r:id="rId10"/>
    <p:sldId id="262" r:id="rId11"/>
    <p:sldId id="263" r:id="rId12"/>
    <p:sldId id="264" r:id="rId13"/>
    <p:sldId id="265" r:id="rId14"/>
    <p:sldId id="266" r:id="rId15"/>
    <p:sldId id="267" r:id="rId16"/>
    <p:sldId id="285" r:id="rId17"/>
    <p:sldId id="280" r:id="rId18"/>
    <p:sldId id="268" r:id="rId19"/>
    <p:sldId id="269" r:id="rId20"/>
    <p:sldId id="270" r:id="rId21"/>
    <p:sldId id="284" r:id="rId22"/>
    <p:sldId id="271" r:id="rId23"/>
    <p:sldId id="272" r:id="rId24"/>
    <p:sldId id="273" r:id="rId25"/>
    <p:sldId id="276" r:id="rId26"/>
    <p:sldId id="274" r:id="rId27"/>
    <p:sldId id="277" r:id="rId28"/>
    <p:sldId id="278" r:id="rId29"/>
    <p:sldId id="279" r:id="rId30"/>
    <p:sldId id="287" r:id="rId31"/>
    <p:sldId id="275" r:id="rId3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3951" autoAdjust="0"/>
  </p:normalViewPr>
  <p:slideViewPr>
    <p:cSldViewPr>
      <p:cViewPr>
        <p:scale>
          <a:sx n="60" d="100"/>
          <a:sy n="60" d="100"/>
        </p:scale>
        <p:origin x="-1434" y="-7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11BA9B-5F47-4282-8E4B-64D3BF1DBA02}" type="datetimeFigureOut">
              <a:rPr lang="he-IL" smtClean="0"/>
              <a:pPr/>
              <a:t>ט'/ניסן/תשע"ג</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1BAD1E-9B9B-4C42-96F3-EF977F05ABAE}" type="slidenum">
              <a:rPr lang="he-IL" smtClean="0"/>
              <a:pPr/>
              <a:t>‹#›</a:t>
            </a:fld>
            <a:endParaRPr lang="he-IL"/>
          </a:p>
        </p:txBody>
      </p:sp>
    </p:spTree>
    <p:extLst>
      <p:ext uri="{BB962C8B-B14F-4D97-AF65-F5344CB8AC3E}">
        <p14:creationId xmlns:p14="http://schemas.microsoft.com/office/powerpoint/2010/main" val="34027751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1</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Clinically, the two main subtypes of lung cancer include small cell lung cancer (SCLC; ~10% of cases) and non-small </a:t>
            </a:r>
            <a:endParaRPr lang="he-IL" sz="1200" kern="1200" dirty="0" smtClean="0">
              <a:solidFill>
                <a:schemeClr val="tx1"/>
              </a:solidFill>
              <a:latin typeface="+mn-lt"/>
              <a:ea typeface="+mn-ea"/>
              <a:cs typeface="+mn-cs"/>
            </a:endParaRPr>
          </a:p>
          <a:p>
            <a:pPr algn="l"/>
            <a:r>
              <a:rPr lang="en-US" sz="1200" kern="1200" dirty="0" smtClean="0">
                <a:solidFill>
                  <a:schemeClr val="tx1"/>
                </a:solidFill>
                <a:latin typeface="+mn-lt"/>
                <a:ea typeface="+mn-ea"/>
                <a:cs typeface="+mn-cs"/>
              </a:rPr>
              <a:t>cell lung cancer (NSCLC; ~ 90% of cases).</a:t>
            </a:r>
          </a:p>
          <a:p>
            <a:pPr algn="l"/>
            <a:r>
              <a:rPr lang="en-US" sz="1200" kern="1200" dirty="0" smtClean="0">
                <a:solidFill>
                  <a:schemeClr val="tx1"/>
                </a:solidFill>
                <a:latin typeface="+mn-lt"/>
                <a:ea typeface="+mn-ea"/>
                <a:cs typeface="+mn-cs"/>
              </a:rPr>
              <a:t>NSCLC includes </a:t>
            </a:r>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2</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RT is a common treatment in lung cancer. It</a:t>
            </a:r>
            <a:r>
              <a:rPr lang="en-US" baseline="0" dirty="0" smtClean="0"/>
              <a:t> is given 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an adjuvant therapy after surgery in order to eliminate tumor </a:t>
            </a:r>
            <a:r>
              <a:rPr lang="en-US" baseline="0" dirty="0" err="1" smtClean="0"/>
              <a:t>remmants</a:t>
            </a:r>
            <a:r>
              <a:rPr lang="en-US" baseline="0" dirty="0" smtClean="0"/>
              <a:t>.</a:t>
            </a:r>
            <a:endParaRPr lang="en-US" dirty="0" smtClean="0"/>
          </a:p>
          <a:p>
            <a:pPr algn="l" rtl="0"/>
            <a:r>
              <a:rPr lang="en-US" dirty="0" smtClean="0"/>
              <a:t>  neo-adjuvant- before</a:t>
            </a:r>
            <a:r>
              <a:rPr lang="en-US" baseline="0" dirty="0" smtClean="0"/>
              <a:t> surgery </a:t>
            </a:r>
            <a:r>
              <a:rPr lang="en-US" sz="1200" kern="1200" dirty="0" smtClean="0">
                <a:solidFill>
                  <a:schemeClr val="tx1"/>
                </a:solidFill>
                <a:latin typeface="+mn-lt"/>
                <a:ea typeface="+mn-ea"/>
                <a:cs typeface="+mn-cs"/>
              </a:rPr>
              <a:t>in order to reduce tumor mass so it will be operable</a:t>
            </a:r>
          </a:p>
          <a:p>
            <a:pPr algn="l" rtl="0"/>
            <a:r>
              <a:rPr lang="en-US" sz="1200" kern="1200" dirty="0" smtClean="0">
                <a:solidFill>
                  <a:schemeClr val="tx1"/>
                </a:solidFill>
                <a:latin typeface="+mn-lt"/>
                <a:ea typeface="+mn-ea"/>
                <a:cs typeface="+mn-cs"/>
              </a:rPr>
              <a:t>  palliative- for symptoms</a:t>
            </a:r>
            <a:r>
              <a:rPr lang="en-US" sz="1200" kern="1200" baseline="0" dirty="0" smtClean="0">
                <a:solidFill>
                  <a:schemeClr val="tx1"/>
                </a:solidFill>
                <a:latin typeface="+mn-lt"/>
                <a:ea typeface="+mn-ea"/>
                <a:cs typeface="+mn-cs"/>
              </a:rPr>
              <a:t> relief. </a:t>
            </a:r>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6</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The mechanism in which</a:t>
            </a:r>
            <a:r>
              <a:rPr lang="en-US" baseline="0" dirty="0" smtClean="0"/>
              <a:t> RT kills tumor cells (which by the way, all cells but since tumor cells are more proliferative it affects them more) is by causing double strand DNA breaks which in turn leads to chromosomal aberration. in the next proliferation cycle the cell gets into what called mitotic </a:t>
            </a:r>
            <a:r>
              <a:rPr lang="en-US" baseline="0" dirty="0" err="1" smtClean="0"/>
              <a:t>catstrophe</a:t>
            </a:r>
            <a:r>
              <a:rPr lang="en-US" baseline="0" dirty="0" smtClean="0"/>
              <a:t> and subsequently to apoptosis.   </a:t>
            </a:r>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7</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8</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19</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30</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391BAD1E-9B9B-4C42-96F3-EF977F05ABAE}" type="slidenum">
              <a:rPr lang="he-IL" smtClean="0"/>
              <a:pPr/>
              <a:t>31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19" name="Footer Placeholder 18"/>
          <p:cNvSpPr>
            <a:spLocks noGrp="1"/>
          </p:cNvSpPr>
          <p:nvPr>
            <p:ph type="ftr" sz="quarter" idx="11"/>
          </p:nvPr>
        </p:nvSpPr>
        <p:spPr/>
        <p:txBody>
          <a:bodyPr/>
          <a:lstStyle/>
          <a:p>
            <a:endParaRPr lang="he-IL"/>
          </a:p>
        </p:txBody>
      </p:sp>
      <p:sp>
        <p:nvSpPr>
          <p:cNvPr id="27" name="Slide Number Placeholder 26"/>
          <p:cNvSpPr>
            <a:spLocks noGrp="1"/>
          </p:cNvSpPr>
          <p:nvPr>
            <p:ph type="sldNum" sz="quarter" idx="12"/>
          </p:nvPr>
        </p:nvSpPr>
        <p:spPr/>
        <p:txBody>
          <a:bodyPr/>
          <a:lstStyle/>
          <a:p>
            <a:fld id="{D7908234-5F23-4D6B-9992-BEDDBD31FC67}"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7908234-5F23-4D6B-9992-BEDDBD31FC67}" type="slidenum">
              <a:rPr lang="he-IL" smtClean="0"/>
              <a:pPr/>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7908234-5F23-4D6B-9992-BEDDBD31FC67}"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1F8A67-0693-4DF1-A36C-B5ED5346F33E}" type="datetimeFigureOut">
              <a:rPr lang="he-IL" smtClean="0"/>
              <a:pPr/>
              <a:t>ט'/ניסן/תשע"ג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a:xfrm>
            <a:off x="8077200" y="6356350"/>
            <a:ext cx="609600" cy="365125"/>
          </a:xfrm>
        </p:spPr>
        <p:txBody>
          <a:bodyPr/>
          <a:lstStyle/>
          <a:p>
            <a:fld id="{D7908234-5F23-4D6B-9992-BEDDBD31FC67}" type="slidenum">
              <a:rPr lang="he-IL" smtClean="0"/>
              <a:pPr/>
              <a:t>‹#›</a:t>
            </a:fld>
            <a:endParaRPr lang="he-I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1F8A67-0693-4DF1-A36C-B5ED5346F33E}" type="datetimeFigureOut">
              <a:rPr lang="he-IL" smtClean="0"/>
              <a:pPr/>
              <a:t>ט'/ניסן/תשע"ג</a:t>
            </a:fld>
            <a:endParaRPr lang="he-I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908234-5F23-4D6B-9992-BEDDBD31FC67}" type="slidenum">
              <a:rPr lang="he-IL" smtClean="0"/>
              <a:pPr/>
              <a:t>‹#›</a:t>
            </a:fld>
            <a:endParaRPr lang="he-I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rtl="1"/>
            <a:r>
              <a:rPr lang="en-US" dirty="0" smtClean="0"/>
              <a:t>"Metabolic Modifications and Mitochondrial Activation as a potential therapy in Lung Cancer"</a:t>
            </a:r>
            <a:endParaRPr lang="he-IL" dirty="0"/>
          </a:p>
        </p:txBody>
      </p:sp>
      <p:sp>
        <p:nvSpPr>
          <p:cNvPr id="3" name="Subtitle 2"/>
          <p:cNvSpPr>
            <a:spLocks noGrp="1"/>
          </p:cNvSpPr>
          <p:nvPr>
            <p:ph type="subTitle" idx="1"/>
          </p:nvPr>
        </p:nvSpPr>
        <p:spPr/>
        <p:txBody>
          <a:bodyPr>
            <a:normAutofit fontScale="77500" lnSpcReduction="20000"/>
          </a:bodyPr>
          <a:lstStyle/>
          <a:p>
            <a:pPr algn="l"/>
            <a:endParaRPr lang="en-US" dirty="0" smtClean="0"/>
          </a:p>
          <a:p>
            <a:pPr algn="l"/>
            <a:r>
              <a:rPr lang="en-US" b="1" dirty="0" smtClean="0">
                <a:solidFill>
                  <a:schemeClr val="tx1"/>
                </a:solidFill>
              </a:rPr>
              <a:t>RONEN SHAVIT</a:t>
            </a:r>
          </a:p>
          <a:p>
            <a:pPr algn="l"/>
            <a:r>
              <a:rPr lang="en-US" sz="2800" b="1" dirty="0" smtClean="0">
                <a:solidFill>
                  <a:schemeClr val="tx1"/>
                </a:solidFill>
              </a:rPr>
              <a:t> </a:t>
            </a:r>
            <a:r>
              <a:rPr lang="en-US" sz="2800" b="1" dirty="0" smtClean="0">
                <a:solidFill>
                  <a:schemeClr val="tx2"/>
                </a:solidFill>
              </a:rPr>
              <a:t>2</a:t>
            </a:r>
            <a:r>
              <a:rPr lang="en-US" sz="2800" b="1" baseline="30000" dirty="0" smtClean="0">
                <a:solidFill>
                  <a:schemeClr val="tx2"/>
                </a:solidFill>
              </a:rPr>
              <a:t>nd</a:t>
            </a:r>
            <a:r>
              <a:rPr lang="en-US" sz="2800" b="1" dirty="0" smtClean="0">
                <a:solidFill>
                  <a:schemeClr val="tx2"/>
                </a:solidFill>
              </a:rPr>
              <a:t> </a:t>
            </a:r>
            <a:r>
              <a:rPr lang="en-US" sz="2800" b="1" dirty="0">
                <a:solidFill>
                  <a:schemeClr val="tx2"/>
                </a:solidFill>
              </a:rPr>
              <a:t>Year Medical Student, 4-Year Program</a:t>
            </a:r>
            <a:endParaRPr lang="en-US" sz="2800" b="1" dirty="0" smtClean="0">
              <a:solidFill>
                <a:schemeClr val="tx1"/>
              </a:solidFill>
            </a:endParaRPr>
          </a:p>
          <a:p>
            <a:pPr algn="l"/>
            <a:r>
              <a:rPr lang="en-US" sz="2800" b="1" dirty="0" err="1" smtClean="0">
                <a:solidFill>
                  <a:schemeClr val="tx1"/>
                </a:solidFill>
              </a:rPr>
              <a:t>Nir</a:t>
            </a:r>
            <a:r>
              <a:rPr lang="en-US" sz="2800" b="1" dirty="0" smtClean="0">
                <a:solidFill>
                  <a:schemeClr val="tx1"/>
                </a:solidFill>
              </a:rPr>
              <a:t> </a:t>
            </a:r>
            <a:r>
              <a:rPr lang="en-US" sz="2800" b="1" dirty="0" err="1" smtClean="0">
                <a:solidFill>
                  <a:schemeClr val="tx1"/>
                </a:solidFill>
              </a:rPr>
              <a:t>Peled</a:t>
            </a:r>
            <a:r>
              <a:rPr lang="en-US" sz="2800" b="1" dirty="0" smtClean="0">
                <a:solidFill>
                  <a:schemeClr val="tx1"/>
                </a:solidFill>
              </a:rPr>
              <a:t> lab</a:t>
            </a:r>
          </a:p>
          <a:p>
            <a:pPr algn="l">
              <a:defRPr/>
            </a:pPr>
            <a:r>
              <a:rPr lang="en-US" sz="2800" b="1" dirty="0" smtClean="0">
                <a:solidFill>
                  <a:schemeClr val="tx1"/>
                </a:solidFill>
              </a:rPr>
              <a:t>Sheba Medical Center, Tel-Aviv University</a:t>
            </a:r>
          </a:p>
          <a:p>
            <a:pPr algn="l"/>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he-IL" dirty="0"/>
          </a:p>
        </p:txBody>
      </p:sp>
      <p:sp>
        <p:nvSpPr>
          <p:cNvPr id="4" name="Rectangle 3"/>
          <p:cNvSpPr/>
          <p:nvPr/>
        </p:nvSpPr>
        <p:spPr>
          <a:xfrm>
            <a:off x="1103459" y="2967335"/>
            <a:ext cx="693709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Metabolic intervention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err="1" smtClean="0"/>
              <a:t>Glycolysis</a:t>
            </a:r>
            <a:r>
              <a:rPr lang="en-US" dirty="0" smtClean="0"/>
              <a:t> </a:t>
            </a:r>
            <a:r>
              <a:rPr lang="en-US" dirty="0" err="1" smtClean="0"/>
              <a:t>vs</a:t>
            </a:r>
            <a:r>
              <a:rPr lang="en-US" dirty="0" smtClean="0"/>
              <a:t> Glucose oxidation </a:t>
            </a:r>
            <a:endParaRPr lang="he-IL" dirty="0"/>
          </a:p>
        </p:txBody>
      </p:sp>
      <p:sp>
        <p:nvSpPr>
          <p:cNvPr id="5" name="TextBox 4"/>
          <p:cNvSpPr txBox="1"/>
          <p:nvPr/>
        </p:nvSpPr>
        <p:spPr>
          <a:xfrm>
            <a:off x="1214414" y="2071678"/>
            <a:ext cx="2088232" cy="830997"/>
          </a:xfrm>
          <a:prstGeom prst="rect">
            <a:avLst/>
          </a:prstGeom>
          <a:noFill/>
        </p:spPr>
        <p:txBody>
          <a:bodyPr wrap="square" rtlCol="1">
            <a:spAutoFit/>
          </a:bodyPr>
          <a:lstStyle/>
          <a:p>
            <a:pPr algn="ctr" rtl="0"/>
            <a:r>
              <a:rPr lang="en-US" sz="2400" dirty="0" smtClean="0"/>
              <a:t>Aerobic conditions</a:t>
            </a:r>
            <a:endParaRPr lang="he-IL" sz="2400" dirty="0"/>
          </a:p>
        </p:txBody>
      </p:sp>
      <p:sp>
        <p:nvSpPr>
          <p:cNvPr id="9" name="TextBox 8"/>
          <p:cNvSpPr txBox="1"/>
          <p:nvPr/>
        </p:nvSpPr>
        <p:spPr>
          <a:xfrm>
            <a:off x="1214414" y="3857628"/>
            <a:ext cx="1944216" cy="830997"/>
          </a:xfrm>
          <a:prstGeom prst="rect">
            <a:avLst/>
          </a:prstGeom>
          <a:noFill/>
        </p:spPr>
        <p:txBody>
          <a:bodyPr wrap="square" rtlCol="1">
            <a:spAutoFit/>
          </a:bodyPr>
          <a:lstStyle/>
          <a:p>
            <a:pPr algn="ctr"/>
            <a:r>
              <a:rPr lang="en-US" sz="2400" dirty="0" smtClean="0"/>
              <a:t>Glucose oxidation</a:t>
            </a:r>
            <a:endParaRPr lang="he-IL" sz="2400" dirty="0"/>
          </a:p>
        </p:txBody>
      </p:sp>
      <p:sp>
        <p:nvSpPr>
          <p:cNvPr id="13" name="TextBox 12"/>
          <p:cNvSpPr txBox="1"/>
          <p:nvPr/>
        </p:nvSpPr>
        <p:spPr>
          <a:xfrm>
            <a:off x="1357290" y="5500702"/>
            <a:ext cx="1872208" cy="461665"/>
          </a:xfrm>
          <a:prstGeom prst="rect">
            <a:avLst/>
          </a:prstGeom>
          <a:noFill/>
        </p:spPr>
        <p:txBody>
          <a:bodyPr wrap="square" rtlCol="1">
            <a:spAutoFit/>
          </a:bodyPr>
          <a:lstStyle/>
          <a:p>
            <a:pPr algn="ctr" rtl="0"/>
            <a:r>
              <a:rPr lang="en-US" sz="2400" dirty="0" smtClean="0"/>
              <a:t>36 ATP</a:t>
            </a:r>
            <a:endParaRPr lang="he-IL" sz="2400" dirty="0"/>
          </a:p>
        </p:txBody>
      </p:sp>
      <p:sp>
        <p:nvSpPr>
          <p:cNvPr id="14" name="TextBox 13"/>
          <p:cNvSpPr txBox="1"/>
          <p:nvPr/>
        </p:nvSpPr>
        <p:spPr>
          <a:xfrm>
            <a:off x="5214942" y="2000240"/>
            <a:ext cx="2376264" cy="830997"/>
          </a:xfrm>
          <a:prstGeom prst="rect">
            <a:avLst/>
          </a:prstGeom>
          <a:noFill/>
        </p:spPr>
        <p:txBody>
          <a:bodyPr wrap="square" rtlCol="1">
            <a:spAutoFit/>
          </a:bodyPr>
          <a:lstStyle/>
          <a:p>
            <a:pPr algn="ctr"/>
            <a:r>
              <a:rPr lang="en-US" sz="2400" dirty="0" smtClean="0"/>
              <a:t>Anaerobic conditions</a:t>
            </a:r>
            <a:endParaRPr lang="he-IL" sz="2400" dirty="0"/>
          </a:p>
        </p:txBody>
      </p:sp>
      <p:sp>
        <p:nvSpPr>
          <p:cNvPr id="17" name="TextBox 16"/>
          <p:cNvSpPr txBox="1"/>
          <p:nvPr/>
        </p:nvSpPr>
        <p:spPr>
          <a:xfrm>
            <a:off x="5214942" y="3929066"/>
            <a:ext cx="2520280" cy="461665"/>
          </a:xfrm>
          <a:prstGeom prst="rect">
            <a:avLst/>
          </a:prstGeom>
          <a:noFill/>
        </p:spPr>
        <p:txBody>
          <a:bodyPr wrap="square" rtlCol="1">
            <a:spAutoFit/>
          </a:bodyPr>
          <a:lstStyle/>
          <a:p>
            <a:pPr algn="ctr"/>
            <a:r>
              <a:rPr lang="en-US" sz="2400" dirty="0" smtClean="0"/>
              <a:t>glycolysis</a:t>
            </a:r>
            <a:endParaRPr lang="he-IL" sz="2400" dirty="0"/>
          </a:p>
        </p:txBody>
      </p:sp>
      <p:sp>
        <p:nvSpPr>
          <p:cNvPr id="21" name="TextBox 20"/>
          <p:cNvSpPr txBox="1"/>
          <p:nvPr/>
        </p:nvSpPr>
        <p:spPr>
          <a:xfrm>
            <a:off x="5500694" y="5500702"/>
            <a:ext cx="2016224" cy="461665"/>
          </a:xfrm>
          <a:prstGeom prst="rect">
            <a:avLst/>
          </a:prstGeom>
          <a:noFill/>
        </p:spPr>
        <p:txBody>
          <a:bodyPr wrap="square" rtlCol="1">
            <a:spAutoFit/>
          </a:bodyPr>
          <a:lstStyle/>
          <a:p>
            <a:pPr algn="ctr"/>
            <a:r>
              <a:rPr lang="en-US" sz="2400" dirty="0" smtClean="0"/>
              <a:t>2 ATP</a:t>
            </a:r>
            <a:endParaRPr lang="he-IL" sz="2400" dirty="0"/>
          </a:p>
        </p:txBody>
      </p:sp>
      <p:sp>
        <p:nvSpPr>
          <p:cNvPr id="15" name="Down Arrow 14"/>
          <p:cNvSpPr/>
          <p:nvPr/>
        </p:nvSpPr>
        <p:spPr>
          <a:xfrm>
            <a:off x="2071670" y="2857496"/>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Down Arrow 17"/>
          <p:cNvSpPr/>
          <p:nvPr/>
        </p:nvSpPr>
        <p:spPr>
          <a:xfrm>
            <a:off x="2000232" y="4643446"/>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Down Arrow 18"/>
          <p:cNvSpPr/>
          <p:nvPr/>
        </p:nvSpPr>
        <p:spPr>
          <a:xfrm>
            <a:off x="6215074" y="2786058"/>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Down Arrow 21"/>
          <p:cNvSpPr/>
          <p:nvPr/>
        </p:nvSpPr>
        <p:spPr>
          <a:xfrm>
            <a:off x="6286512" y="4572008"/>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Warburg effect</a:t>
            </a:r>
            <a:endParaRPr lang="he-IL" dirty="0"/>
          </a:p>
        </p:txBody>
      </p:sp>
      <p:sp>
        <p:nvSpPr>
          <p:cNvPr id="3" name="Content Placeholder 2"/>
          <p:cNvSpPr>
            <a:spLocks noGrp="1"/>
          </p:cNvSpPr>
          <p:nvPr>
            <p:ph idx="1"/>
          </p:nvPr>
        </p:nvSpPr>
        <p:spPr/>
        <p:txBody>
          <a:bodyPr/>
          <a:lstStyle/>
          <a:p>
            <a:pPr algn="l" rtl="0"/>
            <a:r>
              <a:rPr lang="en-US" dirty="0" smtClean="0"/>
              <a:t>In 1929, Warburg first observed that cancer cells use glycolysis for energy production, even when oxygen is present.</a:t>
            </a:r>
          </a:p>
          <a:p>
            <a:pPr algn="l" rtl="0"/>
            <a:endParaRPr lang="en-US" dirty="0" smtClean="0"/>
          </a:p>
          <a:p>
            <a:pPr algn="l" rtl="0"/>
            <a:endParaRPr lang="en-US" dirty="0" smtClean="0"/>
          </a:p>
          <a:p>
            <a:pPr algn="l" rtl="0"/>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Warburg effect- why?</a:t>
            </a:r>
            <a:endParaRPr lang="he-IL" dirty="0"/>
          </a:p>
        </p:txBody>
      </p:sp>
      <p:sp>
        <p:nvSpPr>
          <p:cNvPr id="3" name="מציין מיקום תוכן 2"/>
          <p:cNvSpPr>
            <a:spLocks noGrp="1"/>
          </p:cNvSpPr>
          <p:nvPr>
            <p:ph idx="1"/>
          </p:nvPr>
        </p:nvSpPr>
        <p:spPr>
          <a:xfrm>
            <a:off x="323528" y="1628800"/>
            <a:ext cx="8229600" cy="4525963"/>
          </a:xfrm>
        </p:spPr>
        <p:txBody>
          <a:bodyPr>
            <a:normAutofit lnSpcReduction="10000"/>
          </a:bodyPr>
          <a:lstStyle/>
          <a:p>
            <a:pPr algn="l" rtl="0"/>
            <a:endParaRPr lang="en-US" sz="2800" dirty="0" smtClean="0"/>
          </a:p>
          <a:p>
            <a:pPr algn="l" rtl="0"/>
            <a:r>
              <a:rPr lang="en-US" sz="2800" dirty="0" smtClean="0"/>
              <a:t>Warburg suggested: “mitochondrial failure”</a:t>
            </a:r>
          </a:p>
          <a:p>
            <a:pPr algn="l" rtl="0"/>
            <a:endParaRPr lang="en-US" sz="2800" dirty="0" smtClean="0"/>
          </a:p>
          <a:p>
            <a:pPr algn="l" rtl="0"/>
            <a:r>
              <a:rPr lang="en-US" sz="2800" b="1" dirty="0" smtClean="0"/>
              <a:t>Today’s theory -proliferation advantages</a:t>
            </a:r>
            <a:r>
              <a:rPr lang="en-US" sz="2800" dirty="0" smtClean="0"/>
              <a:t>:</a:t>
            </a:r>
          </a:p>
          <a:p>
            <a:pPr marL="400050" lvl="1" indent="0" algn="l" rtl="0">
              <a:buFontTx/>
              <a:buChar char="-"/>
            </a:pPr>
            <a:r>
              <a:rPr lang="en-US" sz="2000" dirty="0"/>
              <a:t> </a:t>
            </a:r>
            <a:r>
              <a:rPr lang="en-US" sz="2000" dirty="0" smtClean="0"/>
              <a:t>cancer cells increase glucose uptake as compensation.</a:t>
            </a:r>
          </a:p>
          <a:p>
            <a:pPr marL="400050" lvl="1" indent="0" algn="l" rtl="0">
              <a:buFontTx/>
              <a:buChar char="-"/>
            </a:pPr>
            <a:endParaRPr lang="en-US" sz="2000" dirty="0" smtClean="0"/>
          </a:p>
          <a:p>
            <a:pPr marL="400050" lvl="1" indent="0" algn="l" rtl="0">
              <a:buFontTx/>
              <a:buChar char="-"/>
            </a:pPr>
            <a:r>
              <a:rPr lang="en-US" sz="2000" dirty="0" smtClean="0"/>
              <a:t>production of lactate-provides acidic environment  which protects the tumor from the immune system.          </a:t>
            </a:r>
          </a:p>
          <a:p>
            <a:pPr marL="400050" lvl="1" indent="0" algn="l" rtl="0">
              <a:buFontTx/>
              <a:buChar char="-"/>
            </a:pPr>
            <a:endParaRPr lang="en-US" sz="2000" dirty="0" smtClean="0"/>
          </a:p>
          <a:p>
            <a:pPr marL="400050" lvl="1" indent="0" algn="l" rtl="0">
              <a:buFontTx/>
              <a:buChar char="-"/>
            </a:pPr>
            <a:r>
              <a:rPr lang="en-US" sz="2000" dirty="0" smtClean="0"/>
              <a:t>early adaption to hypoxic microenvironment in carcinogenesis .</a:t>
            </a:r>
          </a:p>
          <a:p>
            <a:pPr marL="400050" lvl="1" indent="0" algn="l" rtl="0">
              <a:buFontTx/>
              <a:buChar char="-"/>
            </a:pPr>
            <a:endParaRPr lang="en-US" sz="2000" b="1" dirty="0" smtClean="0"/>
          </a:p>
          <a:p>
            <a:pPr marL="400050" lvl="1" indent="0" algn="l" rtl="0">
              <a:buFontTx/>
              <a:buChar char="-"/>
            </a:pPr>
            <a:r>
              <a:rPr lang="en-US" sz="2000" b="1" dirty="0" smtClean="0"/>
              <a:t>Resistance to apoptosis.</a:t>
            </a:r>
          </a:p>
        </p:txBody>
      </p:sp>
    </p:spTree>
    <p:extLst>
      <p:ext uri="{BB962C8B-B14F-4D97-AF65-F5344CB8AC3E}">
        <p14:creationId xmlns:p14="http://schemas.microsoft.com/office/powerpoint/2010/main" val="312110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Warburg effect-resistance to apoptosis</a:t>
            </a:r>
            <a:endParaRPr lang="he-IL" dirty="0"/>
          </a:p>
        </p:txBody>
      </p:sp>
      <p:sp>
        <p:nvSpPr>
          <p:cNvPr id="3" name="Content Placeholder 2"/>
          <p:cNvSpPr>
            <a:spLocks noGrp="1"/>
          </p:cNvSpPr>
          <p:nvPr>
            <p:ph idx="1"/>
          </p:nvPr>
        </p:nvSpPr>
        <p:spPr/>
        <p:txBody>
          <a:bodyPr>
            <a:normAutofit/>
          </a:bodyPr>
          <a:lstStyle/>
          <a:p>
            <a:pPr algn="l" rtl="0"/>
            <a:r>
              <a:rPr lang="en-US" sz="2400" dirty="0" smtClean="0"/>
              <a:t>Pro-apoptotic mediators (</a:t>
            </a:r>
            <a:r>
              <a:rPr lang="en-US" sz="2400" dirty="0" err="1" smtClean="0"/>
              <a:t>cytochrome</a:t>
            </a:r>
            <a:r>
              <a:rPr lang="en-US" sz="2400" dirty="0" smtClean="0"/>
              <a:t> C ,apoptosis- inducing factors) are released from the mitochondria through MTP pore </a:t>
            </a:r>
          </a:p>
          <a:p>
            <a:pPr algn="l" rtl="0"/>
            <a:endParaRPr lang="en-US" sz="2400" dirty="0" smtClean="0"/>
          </a:p>
          <a:p>
            <a:pPr algn="l" rtl="0"/>
            <a:r>
              <a:rPr lang="en-US" sz="2400" dirty="0" smtClean="0"/>
              <a:t>MTP pore opening and ROS production, are dependent on the flux of electrons down the electron transport chain (ETC).</a:t>
            </a:r>
          </a:p>
          <a:p>
            <a:pPr algn="l" rtl="0"/>
            <a:endParaRPr lang="en-US" sz="2400" dirty="0" smtClean="0"/>
          </a:p>
          <a:p>
            <a:pPr algn="just" rtl="0">
              <a:buNone/>
            </a:pPr>
            <a:r>
              <a:rPr lang="en-US" sz="4800" dirty="0" smtClean="0"/>
              <a:t>                    however</a:t>
            </a:r>
            <a:endParaRPr lang="he-IL" sz="4800" dirty="0"/>
          </a:p>
        </p:txBody>
      </p:sp>
      <p:pic>
        <p:nvPicPr>
          <p:cNvPr id="4" name="Picture 3" descr="interact08.jpg"/>
          <p:cNvPicPr>
            <a:picLocks noChangeAspect="1"/>
          </p:cNvPicPr>
          <p:nvPr/>
        </p:nvPicPr>
        <p:blipFill>
          <a:blip r:embed="rId2" cstate="print"/>
          <a:stretch>
            <a:fillRect/>
          </a:stretch>
        </p:blipFill>
        <p:spPr>
          <a:xfrm>
            <a:off x="6143636" y="4530412"/>
            <a:ext cx="2214578" cy="2254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amond(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pic>
        <p:nvPicPr>
          <p:cNvPr id="1026" name="Picture 2"/>
          <p:cNvPicPr>
            <a:picLocks noChangeAspect="1" noChangeArrowheads="1"/>
          </p:cNvPicPr>
          <p:nvPr/>
        </p:nvPicPr>
        <p:blipFill>
          <a:blip r:embed="rId2" cstate="print"/>
          <a:srcRect/>
          <a:stretch>
            <a:fillRect/>
          </a:stretch>
        </p:blipFill>
        <p:spPr bwMode="auto">
          <a:xfrm>
            <a:off x="4572000" y="1643050"/>
            <a:ext cx="3929090" cy="4143404"/>
          </a:xfrm>
          <a:prstGeom prst="rect">
            <a:avLst/>
          </a:prstGeom>
          <a:noFill/>
          <a:ln w="9525">
            <a:noFill/>
            <a:miter lim="800000"/>
            <a:headEnd/>
            <a:tailEnd/>
          </a:ln>
          <a:effectLst/>
        </p:spPr>
      </p:pic>
      <p:sp>
        <p:nvSpPr>
          <p:cNvPr id="7" name="TextBox 6"/>
          <p:cNvSpPr txBox="1"/>
          <p:nvPr/>
        </p:nvSpPr>
        <p:spPr>
          <a:xfrm>
            <a:off x="357158" y="1714488"/>
            <a:ext cx="4714908" cy="4524315"/>
          </a:xfrm>
          <a:prstGeom prst="rect">
            <a:avLst/>
          </a:prstGeom>
          <a:noFill/>
        </p:spPr>
        <p:txBody>
          <a:bodyPr wrap="square" rtlCol="1">
            <a:spAutoFit/>
          </a:bodyPr>
          <a:lstStyle/>
          <a:p>
            <a:pPr algn="l" rtl="0">
              <a:buFont typeface="Arial" pitchFamily="34" charset="0"/>
              <a:buChar char="•"/>
            </a:pPr>
            <a:r>
              <a:rPr lang="en-US" dirty="0" smtClean="0"/>
              <a:t>HIF activation in tumor cell leading to PDK over expression</a:t>
            </a:r>
          </a:p>
          <a:p>
            <a:pPr algn="l" rtl="0"/>
            <a:endParaRPr lang="en-US" dirty="0" smtClean="0"/>
          </a:p>
          <a:p>
            <a:pPr algn="l" rtl="0">
              <a:buFont typeface="Arial" pitchFamily="34" charset="0"/>
              <a:buChar char="•"/>
            </a:pPr>
            <a:r>
              <a:rPr lang="en-US" dirty="0" smtClean="0"/>
              <a:t>PDK Inhibit PDH- leading to inhibition of Krebs cycle and ETC</a:t>
            </a:r>
          </a:p>
          <a:p>
            <a:pPr algn="l" rtl="0">
              <a:buFont typeface="Arial" pitchFamily="34" charset="0"/>
              <a:buChar char="•"/>
            </a:pPr>
            <a:endParaRPr lang="en-US" dirty="0" smtClean="0"/>
          </a:p>
          <a:p>
            <a:pPr algn="l" rtl="0">
              <a:buFont typeface="Arial" pitchFamily="34" charset="0"/>
              <a:buChar char="•"/>
            </a:pPr>
            <a:r>
              <a:rPr lang="en-US" dirty="0" smtClean="0"/>
              <a:t> MTP pore stays closed</a:t>
            </a:r>
          </a:p>
          <a:p>
            <a:pPr algn="l" rtl="0">
              <a:buFont typeface="Arial" pitchFamily="34" charset="0"/>
              <a:buChar char="•"/>
            </a:pPr>
            <a:endParaRPr lang="en-US" dirty="0" smtClean="0"/>
          </a:p>
          <a:p>
            <a:pPr algn="l" rtl="0">
              <a:buFont typeface="Arial" pitchFamily="34" charset="0"/>
              <a:buChar char="•"/>
            </a:pPr>
            <a:r>
              <a:rPr lang="en-US" dirty="0" smtClean="0"/>
              <a:t>ROS and pro- apoptotic factors stays in mitochondria</a:t>
            </a:r>
          </a:p>
          <a:p>
            <a:pPr algn="l" rtl="0">
              <a:buFont typeface="Arial" pitchFamily="34" charset="0"/>
              <a:buChar char="•"/>
            </a:pPr>
            <a:endParaRPr lang="en-US" dirty="0" smtClean="0"/>
          </a:p>
          <a:p>
            <a:pPr algn="l" rtl="0">
              <a:buFont typeface="Arial" pitchFamily="34" charset="0"/>
              <a:buChar char="•"/>
            </a:pPr>
            <a:r>
              <a:rPr lang="en-US" dirty="0" smtClean="0"/>
              <a:t>Apoptosis inhibition</a:t>
            </a:r>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endParaRPr lang="en-US" dirty="0" smtClean="0"/>
          </a:p>
          <a:p>
            <a:pPr algn="l" rtl="0">
              <a:buFont typeface="Arial" pitchFamily="34" charset="0"/>
              <a:buChar char="•"/>
            </a:pPr>
            <a:endParaRPr lang="he-I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Hypothesis-mitochondrial activation=apoptosis </a:t>
            </a:r>
            <a:endParaRPr lang="he-IL" dirty="0"/>
          </a:p>
        </p:txBody>
      </p:sp>
      <p:sp>
        <p:nvSpPr>
          <p:cNvPr id="3" name="Content Placeholder 2"/>
          <p:cNvSpPr>
            <a:spLocks noGrp="1"/>
          </p:cNvSpPr>
          <p:nvPr>
            <p:ph idx="1"/>
          </p:nvPr>
        </p:nvSpPr>
        <p:spPr/>
        <p:txBody>
          <a:bodyPr/>
          <a:lstStyle/>
          <a:p>
            <a:pPr algn="l" rtl="0"/>
            <a:endParaRPr lang="en-US" dirty="0" smtClean="0"/>
          </a:p>
          <a:p>
            <a:pPr algn="l" rtl="0"/>
            <a:r>
              <a:rPr lang="en-US" dirty="0" smtClean="0"/>
              <a:t>Tumor cells have low mitochondrial activity profile.</a:t>
            </a:r>
          </a:p>
          <a:p>
            <a:pPr algn="l" rtl="0"/>
            <a:endParaRPr lang="en-US" dirty="0" smtClean="0"/>
          </a:p>
          <a:p>
            <a:pPr algn="l" rtl="0"/>
            <a:r>
              <a:rPr lang="en-US" dirty="0" smtClean="0"/>
              <a:t>Tumor cells develop resistance to apoptosis.</a:t>
            </a:r>
          </a:p>
          <a:p>
            <a:pPr algn="l" rtl="0"/>
            <a:endParaRPr lang="en-US" dirty="0" smtClean="0"/>
          </a:p>
          <a:p>
            <a:pPr algn="l" rtl="0"/>
            <a:r>
              <a:rPr lang="en-US" dirty="0" smtClean="0"/>
              <a:t>Increasing mitochondrial activity by metabolic intervention will increase apoptotic profile.</a:t>
            </a:r>
          </a:p>
          <a:p>
            <a:pPr algn="l" rtl="0"/>
            <a:endParaRPr lang="en-US" dirty="0" smtClean="0"/>
          </a:p>
          <a:p>
            <a:pPr algn="l" rtl="0"/>
            <a:endParaRPr lang="en-US" dirty="0" smtClean="0"/>
          </a:p>
          <a:p>
            <a:pPr algn="l" rtl="0">
              <a:buNone/>
            </a:pPr>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err="1" smtClean="0"/>
              <a:t>Dichloroacetate</a:t>
            </a:r>
            <a:r>
              <a:rPr lang="en-US" dirty="0" smtClean="0"/>
              <a:t> (DCA)</a:t>
            </a:r>
            <a:endParaRPr lang="he-IL" dirty="0"/>
          </a:p>
        </p:txBody>
      </p:sp>
      <p:sp>
        <p:nvSpPr>
          <p:cNvPr id="3" name="מציין מיקום תוכן 2"/>
          <p:cNvSpPr>
            <a:spLocks noGrp="1"/>
          </p:cNvSpPr>
          <p:nvPr>
            <p:ph idx="1"/>
          </p:nvPr>
        </p:nvSpPr>
        <p:spPr/>
        <p:txBody>
          <a:bodyPr/>
          <a:lstStyle/>
          <a:p>
            <a:pPr algn="l" rtl="0"/>
            <a:r>
              <a:rPr lang="en-US" dirty="0" smtClean="0"/>
              <a:t>Small molecule (150 Da)</a:t>
            </a:r>
            <a:endParaRPr lang="en-US" dirty="0"/>
          </a:p>
          <a:p>
            <a:pPr algn="l" rtl="0"/>
            <a:r>
              <a:rPr lang="en-US" dirty="0" smtClean="0"/>
              <a:t> High </a:t>
            </a:r>
            <a:r>
              <a:rPr lang="en-US" dirty="0" err="1" smtClean="0"/>
              <a:t>bioavilabilty</a:t>
            </a:r>
            <a:r>
              <a:rPr lang="en-US" dirty="0" smtClean="0"/>
              <a:t> </a:t>
            </a:r>
          </a:p>
          <a:p>
            <a:pPr algn="l" rtl="0"/>
            <a:r>
              <a:rPr lang="en-US" dirty="0" smtClean="0"/>
              <a:t>Mitochondria-targeting </a:t>
            </a:r>
            <a:r>
              <a:rPr lang="en-US" dirty="0"/>
              <a:t>small molecule</a:t>
            </a:r>
            <a:r>
              <a:rPr lang="en-US" dirty="0" smtClean="0"/>
              <a:t>.</a:t>
            </a:r>
          </a:p>
          <a:p>
            <a:pPr algn="l" rtl="0"/>
            <a:r>
              <a:rPr lang="en-US" dirty="0" smtClean="0"/>
              <a:t>Preclinical studies showed- DCA induces apoptosis in lung, breast, </a:t>
            </a:r>
            <a:r>
              <a:rPr lang="en-US" dirty="0" err="1" smtClean="0"/>
              <a:t>glioblastoma</a:t>
            </a:r>
            <a:r>
              <a:rPr lang="en-US" dirty="0" smtClean="0"/>
              <a:t>, endometrium and prostate cancer cell lines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293096"/>
            <a:ext cx="3225231" cy="215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03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en-US" dirty="0" err="1" smtClean="0"/>
              <a:t>Dichloroacetate</a:t>
            </a:r>
            <a:r>
              <a:rPr lang="en-US" dirty="0" smtClean="0"/>
              <a:t> (DCA)</a:t>
            </a:r>
            <a:endParaRPr lang="he-IL" dirty="0"/>
          </a:p>
        </p:txBody>
      </p:sp>
      <p:pic>
        <p:nvPicPr>
          <p:cNvPr id="2050" name="Picture 2"/>
          <p:cNvPicPr>
            <a:picLocks noChangeAspect="1" noChangeArrowheads="1"/>
          </p:cNvPicPr>
          <p:nvPr/>
        </p:nvPicPr>
        <p:blipFill>
          <a:blip r:embed="rId2" cstate="print"/>
          <a:srcRect/>
          <a:stretch>
            <a:fillRect/>
          </a:stretch>
        </p:blipFill>
        <p:spPr bwMode="auto">
          <a:xfrm>
            <a:off x="5500694" y="1643050"/>
            <a:ext cx="3071834" cy="4052889"/>
          </a:xfrm>
          <a:prstGeom prst="rect">
            <a:avLst/>
          </a:prstGeom>
          <a:noFill/>
          <a:ln w="9525">
            <a:noFill/>
            <a:miter lim="800000"/>
            <a:headEnd/>
            <a:tailEnd/>
          </a:ln>
          <a:effectLst/>
        </p:spPr>
      </p:pic>
      <p:sp>
        <p:nvSpPr>
          <p:cNvPr id="6" name="TextBox 5"/>
          <p:cNvSpPr txBox="1"/>
          <p:nvPr/>
        </p:nvSpPr>
        <p:spPr>
          <a:xfrm>
            <a:off x="214282" y="1714488"/>
            <a:ext cx="4786346" cy="4247317"/>
          </a:xfrm>
          <a:prstGeom prst="rect">
            <a:avLst/>
          </a:prstGeom>
          <a:noFill/>
        </p:spPr>
        <p:txBody>
          <a:bodyPr wrap="square" rtlCol="1">
            <a:spAutoFit/>
          </a:bodyPr>
          <a:lstStyle/>
          <a:p>
            <a:pPr algn="l" rtl="0"/>
            <a:endParaRPr lang="en-US" dirty="0" smtClean="0"/>
          </a:p>
          <a:p>
            <a:pPr algn="l" rtl="0">
              <a:buFont typeface="Arial" pitchFamily="34" charset="0"/>
              <a:buChar char="•"/>
            </a:pPr>
            <a:endParaRPr lang="en-US" dirty="0"/>
          </a:p>
          <a:p>
            <a:pPr algn="l" rtl="0">
              <a:buFont typeface="Arial" pitchFamily="34" charset="0"/>
              <a:buChar char="•"/>
            </a:pPr>
            <a:r>
              <a:rPr lang="en-US" dirty="0" smtClean="0"/>
              <a:t>Mitochondria-targeting small molecule.</a:t>
            </a:r>
          </a:p>
          <a:p>
            <a:pPr algn="l" rtl="0">
              <a:buFont typeface="Arial" pitchFamily="34" charset="0"/>
              <a:buChar char="•"/>
            </a:pPr>
            <a:endParaRPr lang="en-US" dirty="0" smtClean="0"/>
          </a:p>
          <a:p>
            <a:pPr algn="l" rtl="0">
              <a:buFont typeface="Arial" pitchFamily="34" charset="0"/>
              <a:buChar char="•"/>
            </a:pPr>
            <a:r>
              <a:rPr lang="en-US" dirty="0" smtClean="0"/>
              <a:t>Inhibits PDK, allowing activity of PDH.</a:t>
            </a:r>
          </a:p>
          <a:p>
            <a:pPr algn="l" rtl="0">
              <a:buFont typeface="Arial" pitchFamily="34" charset="0"/>
              <a:buChar char="•"/>
            </a:pPr>
            <a:endParaRPr lang="en-US" dirty="0" smtClean="0"/>
          </a:p>
          <a:p>
            <a:pPr algn="l" rtl="0">
              <a:buFont typeface="Arial" pitchFamily="34" charset="0"/>
              <a:buChar char="•"/>
            </a:pPr>
            <a:r>
              <a:rPr lang="en-US" dirty="0" smtClean="0"/>
              <a:t> activation of Krebs cycle and ETC.</a:t>
            </a:r>
          </a:p>
          <a:p>
            <a:pPr algn="l" rtl="0">
              <a:buFont typeface="Arial" pitchFamily="34" charset="0"/>
              <a:buChar char="•"/>
            </a:pPr>
            <a:endParaRPr lang="en-US" dirty="0" smtClean="0"/>
          </a:p>
          <a:p>
            <a:pPr algn="l" rtl="0">
              <a:buFont typeface="Arial" pitchFamily="34" charset="0"/>
              <a:buChar char="•"/>
            </a:pPr>
            <a:r>
              <a:rPr lang="en-US" dirty="0" smtClean="0"/>
              <a:t>MTP pore opens</a:t>
            </a:r>
          </a:p>
          <a:p>
            <a:pPr algn="l" rtl="0">
              <a:buFont typeface="Arial" pitchFamily="34" charset="0"/>
              <a:buChar char="•"/>
            </a:pPr>
            <a:endParaRPr lang="en-US" dirty="0" smtClean="0"/>
          </a:p>
          <a:p>
            <a:pPr algn="l" rtl="0">
              <a:buFont typeface="Arial" pitchFamily="34" charset="0"/>
              <a:buChar char="•"/>
            </a:pPr>
            <a:r>
              <a:rPr lang="en-US" dirty="0" smtClean="0"/>
              <a:t>Release of pro-apoptotic factors</a:t>
            </a:r>
          </a:p>
          <a:p>
            <a:pPr algn="l" rtl="0">
              <a:buFont typeface="Arial" pitchFamily="34" charset="0"/>
              <a:buChar char="•"/>
            </a:pPr>
            <a:endParaRPr lang="en-US" dirty="0" smtClean="0"/>
          </a:p>
          <a:p>
            <a:pPr algn="l" rtl="0">
              <a:buFont typeface="Arial" pitchFamily="34" charset="0"/>
              <a:buChar char="•"/>
            </a:pPr>
            <a:r>
              <a:rPr lang="en-US" dirty="0" smtClean="0"/>
              <a:t>Induction of apoptosis</a:t>
            </a:r>
          </a:p>
          <a:p>
            <a:pPr algn="l" rtl="0">
              <a:buFont typeface="Arial" pitchFamily="34" charset="0"/>
              <a:buChar char="•"/>
            </a:pPr>
            <a:endParaRPr lang="en-US" dirty="0" smtClean="0"/>
          </a:p>
          <a:p>
            <a:pPr algn="l" rtl="0">
              <a:buFont typeface="Arial" pitchFamily="34" charset="0"/>
              <a:buChar char="•"/>
            </a:pPr>
            <a:endParaRPr lang="he-I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study</a:t>
            </a:r>
            <a:endParaRPr lang="he-IL" dirty="0"/>
          </a:p>
        </p:txBody>
      </p:sp>
      <p:sp>
        <p:nvSpPr>
          <p:cNvPr id="3" name="Content Placeholder 2"/>
          <p:cNvSpPr>
            <a:spLocks noGrp="1"/>
          </p:cNvSpPr>
          <p:nvPr>
            <p:ph idx="1"/>
          </p:nvPr>
        </p:nvSpPr>
        <p:spPr/>
        <p:txBody>
          <a:bodyPr/>
          <a:lstStyle/>
          <a:p>
            <a:pPr algn="l" rtl="0"/>
            <a:r>
              <a:rPr lang="en-US" dirty="0" smtClean="0"/>
              <a:t>Exploring whether the increase of mitochondrial activity (using DCA), increases the sensitivity of lung cancer cells to radiation.</a:t>
            </a:r>
          </a:p>
          <a:p>
            <a:pPr algn="l" rtl="0"/>
            <a:r>
              <a:rPr lang="en-US" dirty="0" smtClean="0"/>
              <a:t>Comparing result between two cell lines of NSCLC.</a:t>
            </a:r>
          </a:p>
          <a:p>
            <a:pPr algn="l" rtl="0"/>
            <a:r>
              <a:rPr lang="en-US" dirty="0" smtClean="0"/>
              <a:t>Find the optimal combined radiation dose and drug concentration. </a:t>
            </a:r>
          </a:p>
          <a:p>
            <a:pPr algn="l" rtl="0">
              <a:buNone/>
            </a:pPr>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Cancer</a:t>
            </a:r>
            <a:endParaRPr lang="he-IL" dirty="0"/>
          </a:p>
        </p:txBody>
      </p:sp>
      <p:sp>
        <p:nvSpPr>
          <p:cNvPr id="3" name="Content Placeholder 2"/>
          <p:cNvSpPr>
            <a:spLocks noGrp="1"/>
          </p:cNvSpPr>
          <p:nvPr>
            <p:ph idx="1"/>
          </p:nvPr>
        </p:nvSpPr>
        <p:spPr/>
        <p:txBody>
          <a:bodyPr/>
          <a:lstStyle/>
          <a:p>
            <a:pPr algn="just" rtl="0"/>
            <a:r>
              <a:rPr lang="en-US" dirty="0" smtClean="0"/>
              <a:t>Lung cancer is the leading cause of cancer related deaths in the United States with an overall 5-yr survival for all stages of ~16%</a:t>
            </a:r>
          </a:p>
          <a:p>
            <a:pPr algn="just" rtl="0">
              <a:buNone/>
            </a:pPr>
            <a:r>
              <a:rPr lang="en-US" dirty="0" smtClean="0"/>
              <a:t> </a:t>
            </a:r>
            <a:endParaRPr lang="he-IL" dirty="0"/>
          </a:p>
        </p:txBody>
      </p:sp>
      <p:cxnSp>
        <p:nvCxnSpPr>
          <p:cNvPr id="5" name="Straight Arrow Connector 4"/>
          <p:cNvCxnSpPr/>
          <p:nvPr/>
        </p:nvCxnSpPr>
        <p:spPr>
          <a:xfrm rot="5400000">
            <a:off x="3428992" y="3286124"/>
            <a:ext cx="1071570" cy="9286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4286248" y="3357562"/>
            <a:ext cx="1062046" cy="7762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8662" y="4357694"/>
            <a:ext cx="2786082" cy="646331"/>
          </a:xfrm>
          <a:prstGeom prst="rect">
            <a:avLst/>
          </a:prstGeom>
          <a:noFill/>
        </p:spPr>
        <p:txBody>
          <a:bodyPr wrap="square" rtlCol="1">
            <a:spAutoFit/>
          </a:bodyPr>
          <a:lstStyle/>
          <a:p>
            <a:pPr algn="ctr"/>
            <a:r>
              <a:rPr lang="en-US" sz="3600" dirty="0" smtClean="0"/>
              <a:t>NSCLC (~90%)</a:t>
            </a:r>
            <a:endParaRPr lang="he-IL" sz="3600" dirty="0"/>
          </a:p>
        </p:txBody>
      </p:sp>
      <p:sp>
        <p:nvSpPr>
          <p:cNvPr id="9" name="TextBox 8"/>
          <p:cNvSpPr txBox="1"/>
          <p:nvPr/>
        </p:nvSpPr>
        <p:spPr>
          <a:xfrm>
            <a:off x="4429124" y="4286256"/>
            <a:ext cx="2928958" cy="1200329"/>
          </a:xfrm>
          <a:prstGeom prst="rect">
            <a:avLst/>
          </a:prstGeom>
          <a:noFill/>
        </p:spPr>
        <p:txBody>
          <a:bodyPr wrap="square" rtlCol="1">
            <a:spAutoFit/>
          </a:bodyPr>
          <a:lstStyle/>
          <a:p>
            <a:pPr algn="ctr"/>
            <a:r>
              <a:rPr lang="en-US" sz="3600" dirty="0" smtClean="0"/>
              <a:t>SCLC </a:t>
            </a:r>
          </a:p>
          <a:p>
            <a:pPr algn="ctr"/>
            <a:r>
              <a:rPr lang="en-US" sz="3600" dirty="0" smtClean="0"/>
              <a:t>(~10 %)</a:t>
            </a:r>
            <a:endParaRPr lang="he-IL"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r>
              <a:rPr lang="en-US" dirty="0" smtClean="0"/>
              <a:t>Methods</a:t>
            </a:r>
            <a:br>
              <a:rPr lang="en-US" dirty="0" smtClean="0"/>
            </a:br>
            <a:endParaRPr lang="he-IL" dirty="0"/>
          </a:p>
        </p:txBody>
      </p:sp>
      <p:sp>
        <p:nvSpPr>
          <p:cNvPr id="3" name="Content Placeholder 2"/>
          <p:cNvSpPr>
            <a:spLocks noGrp="1"/>
          </p:cNvSpPr>
          <p:nvPr>
            <p:ph idx="1"/>
          </p:nvPr>
        </p:nvSpPr>
        <p:spPr>
          <a:xfrm>
            <a:off x="357158" y="1571612"/>
            <a:ext cx="8229600" cy="4829196"/>
          </a:xfrm>
        </p:spPr>
        <p:txBody>
          <a:bodyPr>
            <a:normAutofit/>
          </a:bodyPr>
          <a:lstStyle/>
          <a:p>
            <a:pPr algn="just" rtl="0">
              <a:buNone/>
            </a:pPr>
            <a:r>
              <a:rPr lang="en-US" sz="2400" dirty="0" smtClean="0"/>
              <a:t>    </a:t>
            </a:r>
          </a:p>
          <a:p>
            <a:pPr algn="just" rtl="0">
              <a:buNone/>
            </a:pPr>
            <a:r>
              <a:rPr lang="en-US" sz="2400" dirty="0" smtClean="0"/>
              <a:t>We used two cells lines: </a:t>
            </a:r>
          </a:p>
          <a:p>
            <a:pPr lvl="1" algn="just" rtl="0"/>
            <a:r>
              <a:rPr lang="en-US" sz="2400" dirty="0" smtClean="0"/>
              <a:t>H1299-  Human NSCLC derived from lymph node.</a:t>
            </a:r>
          </a:p>
          <a:p>
            <a:pPr lvl="1" algn="just" rtl="0"/>
            <a:endParaRPr lang="en-US" sz="2400" dirty="0" smtClean="0"/>
          </a:p>
          <a:p>
            <a:pPr lvl="1" algn="just" rtl="0"/>
            <a:r>
              <a:rPr lang="en-US" sz="2400" dirty="0" smtClean="0"/>
              <a:t>A549 -</a:t>
            </a:r>
            <a:r>
              <a:rPr lang="en-US" sz="2400" dirty="0" err="1" smtClean="0"/>
              <a:t>adenocarcinomic</a:t>
            </a:r>
            <a:r>
              <a:rPr lang="en-US" sz="2400" dirty="0" smtClean="0"/>
              <a:t> alveolar basal epithelial cells.</a:t>
            </a:r>
          </a:p>
          <a:p>
            <a:pPr lvl="1" algn="just" rtl="0">
              <a:buNone/>
            </a:pPr>
            <a:r>
              <a:rPr lang="en-US" sz="2400" dirty="0" smtClean="0"/>
              <a:t> </a:t>
            </a:r>
          </a:p>
          <a:p>
            <a:pPr algn="just" rtl="0">
              <a:buNone/>
            </a:pPr>
            <a:r>
              <a:rPr lang="en-US" sz="2800" dirty="0" smtClean="0"/>
              <a:t> </a:t>
            </a:r>
          </a:p>
          <a:p>
            <a:pPr lvl="1" algn="just" rtl="0">
              <a:buNone/>
            </a:pPr>
            <a:endParaRPr lang="en-US" sz="2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lstStyle/>
          <a:p>
            <a:pPr algn="ctr"/>
            <a:r>
              <a:rPr lang="en-US" dirty="0" smtClean="0"/>
              <a:t>Methods-</a:t>
            </a:r>
            <a:r>
              <a:rPr lang="en-US" dirty="0" err="1" smtClean="0"/>
              <a:t>Clonogenic</a:t>
            </a:r>
            <a:r>
              <a:rPr lang="en-US" dirty="0" smtClean="0"/>
              <a:t> assay</a:t>
            </a:r>
            <a:endParaRPr lang="he-IL" dirty="0"/>
          </a:p>
        </p:txBody>
      </p:sp>
      <p:sp>
        <p:nvSpPr>
          <p:cNvPr id="7" name="TextBox 6"/>
          <p:cNvSpPr txBox="1"/>
          <p:nvPr/>
        </p:nvSpPr>
        <p:spPr>
          <a:xfrm>
            <a:off x="2714612" y="1500174"/>
            <a:ext cx="4214842" cy="707886"/>
          </a:xfrm>
          <a:prstGeom prst="rect">
            <a:avLst/>
          </a:prstGeom>
          <a:noFill/>
        </p:spPr>
        <p:txBody>
          <a:bodyPr wrap="square" rtlCol="1">
            <a:spAutoFit/>
          </a:bodyPr>
          <a:lstStyle/>
          <a:p>
            <a:pPr algn="ctr" rtl="0"/>
            <a:r>
              <a:rPr lang="en-US" sz="2000" dirty="0" smtClean="0"/>
              <a:t>Seed 100,200 ,400 H1299 And A549 cells</a:t>
            </a:r>
          </a:p>
        </p:txBody>
      </p:sp>
      <p:sp>
        <p:nvSpPr>
          <p:cNvPr id="8" name="TextBox 7"/>
          <p:cNvSpPr txBox="1"/>
          <p:nvPr/>
        </p:nvSpPr>
        <p:spPr>
          <a:xfrm>
            <a:off x="2857488" y="2285992"/>
            <a:ext cx="1571636" cy="369332"/>
          </a:xfrm>
          <a:prstGeom prst="rect">
            <a:avLst/>
          </a:prstGeom>
          <a:noFill/>
        </p:spPr>
        <p:txBody>
          <a:bodyPr wrap="square" rtlCol="1">
            <a:spAutoFit/>
          </a:bodyPr>
          <a:lstStyle/>
          <a:p>
            <a:r>
              <a:rPr lang="en-US" dirty="0" smtClean="0">
                <a:solidFill>
                  <a:srgbClr val="FF0000"/>
                </a:solidFill>
              </a:rPr>
              <a:t>24 h</a:t>
            </a:r>
            <a:endParaRPr lang="he-IL" dirty="0">
              <a:solidFill>
                <a:srgbClr val="FF0000"/>
              </a:solidFill>
            </a:endParaRPr>
          </a:p>
        </p:txBody>
      </p:sp>
      <p:sp>
        <p:nvSpPr>
          <p:cNvPr id="9" name="Down Arrow 8"/>
          <p:cNvSpPr/>
          <p:nvPr/>
        </p:nvSpPr>
        <p:spPr>
          <a:xfrm>
            <a:off x="4643438" y="2285992"/>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TextBox 9"/>
          <p:cNvSpPr txBox="1"/>
          <p:nvPr/>
        </p:nvSpPr>
        <p:spPr>
          <a:xfrm>
            <a:off x="2643174" y="2786058"/>
            <a:ext cx="4143404" cy="369332"/>
          </a:xfrm>
          <a:prstGeom prst="rect">
            <a:avLst/>
          </a:prstGeom>
          <a:noFill/>
        </p:spPr>
        <p:txBody>
          <a:bodyPr wrap="square" rtlCol="1">
            <a:spAutoFit/>
          </a:bodyPr>
          <a:lstStyle/>
          <a:p>
            <a:pPr algn="ctr" rtl="0"/>
            <a:r>
              <a:rPr lang="en-US" dirty="0" smtClean="0"/>
              <a:t>Treat cells with DCA (</a:t>
            </a:r>
            <a:r>
              <a:rPr lang="en-US" dirty="0" err="1" smtClean="0"/>
              <a:t>ic</a:t>
            </a:r>
            <a:r>
              <a:rPr lang="en-US" dirty="0" smtClean="0"/>
              <a:t> 12.5,25)</a:t>
            </a:r>
            <a:endParaRPr lang="he-IL" dirty="0"/>
          </a:p>
        </p:txBody>
      </p:sp>
      <p:sp>
        <p:nvSpPr>
          <p:cNvPr id="11" name="Down Arrow 10"/>
          <p:cNvSpPr/>
          <p:nvPr/>
        </p:nvSpPr>
        <p:spPr>
          <a:xfrm>
            <a:off x="4643438" y="3071810"/>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2857488" y="4000504"/>
            <a:ext cx="1571636" cy="369332"/>
          </a:xfrm>
          <a:prstGeom prst="rect">
            <a:avLst/>
          </a:prstGeom>
          <a:noFill/>
        </p:spPr>
        <p:txBody>
          <a:bodyPr wrap="square" rtlCol="1">
            <a:spAutoFit/>
          </a:bodyPr>
          <a:lstStyle/>
          <a:p>
            <a:r>
              <a:rPr lang="en-US" dirty="0" smtClean="0">
                <a:solidFill>
                  <a:srgbClr val="FF0000"/>
                </a:solidFill>
              </a:rPr>
              <a:t>48 h</a:t>
            </a:r>
            <a:endParaRPr lang="he-IL" dirty="0">
              <a:solidFill>
                <a:srgbClr val="FF0000"/>
              </a:solidFill>
            </a:endParaRPr>
          </a:p>
        </p:txBody>
      </p:sp>
      <p:sp>
        <p:nvSpPr>
          <p:cNvPr id="14" name="TextBox 13"/>
          <p:cNvSpPr txBox="1"/>
          <p:nvPr/>
        </p:nvSpPr>
        <p:spPr>
          <a:xfrm>
            <a:off x="3000364" y="3643314"/>
            <a:ext cx="3500462" cy="369332"/>
          </a:xfrm>
          <a:prstGeom prst="rect">
            <a:avLst/>
          </a:prstGeom>
          <a:noFill/>
        </p:spPr>
        <p:txBody>
          <a:bodyPr wrap="square" rtlCol="1">
            <a:spAutoFit/>
          </a:bodyPr>
          <a:lstStyle/>
          <a:p>
            <a:pPr algn="ctr" rtl="0"/>
            <a:r>
              <a:rPr lang="en-US" dirty="0" smtClean="0"/>
              <a:t>Irradiate cells with 0,2,4 </a:t>
            </a:r>
            <a:r>
              <a:rPr lang="en-US" dirty="0" err="1" smtClean="0"/>
              <a:t>Gy</a:t>
            </a:r>
            <a:r>
              <a:rPr lang="en-US" dirty="0" smtClean="0"/>
              <a:t> </a:t>
            </a:r>
            <a:endParaRPr lang="he-IL" dirty="0"/>
          </a:p>
        </p:txBody>
      </p:sp>
      <p:sp>
        <p:nvSpPr>
          <p:cNvPr id="16" name="Down Arrow 15"/>
          <p:cNvSpPr/>
          <p:nvPr/>
        </p:nvSpPr>
        <p:spPr>
          <a:xfrm>
            <a:off x="4643438" y="4000504"/>
            <a:ext cx="357190"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p:cNvSpPr txBox="1"/>
          <p:nvPr/>
        </p:nvSpPr>
        <p:spPr>
          <a:xfrm>
            <a:off x="3000364" y="4643446"/>
            <a:ext cx="3500462" cy="369332"/>
          </a:xfrm>
          <a:prstGeom prst="rect">
            <a:avLst/>
          </a:prstGeom>
          <a:noFill/>
        </p:spPr>
        <p:txBody>
          <a:bodyPr wrap="square" rtlCol="1">
            <a:spAutoFit/>
          </a:bodyPr>
          <a:lstStyle/>
          <a:p>
            <a:pPr algn="ctr" rtl="0"/>
            <a:r>
              <a:rPr lang="en-US" dirty="0" smtClean="0"/>
              <a:t>Remove DCA</a:t>
            </a:r>
            <a:endParaRPr lang="he-IL" dirty="0"/>
          </a:p>
        </p:txBody>
      </p:sp>
      <p:sp>
        <p:nvSpPr>
          <p:cNvPr id="18" name="Down Arrow 17"/>
          <p:cNvSpPr/>
          <p:nvPr/>
        </p:nvSpPr>
        <p:spPr>
          <a:xfrm>
            <a:off x="4643438" y="4929198"/>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TextBox 20"/>
          <p:cNvSpPr txBox="1"/>
          <p:nvPr/>
        </p:nvSpPr>
        <p:spPr>
          <a:xfrm>
            <a:off x="3286116" y="5429264"/>
            <a:ext cx="2786082" cy="369332"/>
          </a:xfrm>
          <a:prstGeom prst="rect">
            <a:avLst/>
          </a:prstGeom>
          <a:noFill/>
        </p:spPr>
        <p:txBody>
          <a:bodyPr wrap="square" rtlCol="1">
            <a:spAutoFit/>
          </a:bodyPr>
          <a:lstStyle/>
          <a:p>
            <a:pPr algn="ctr" rtl="0"/>
            <a:r>
              <a:rPr lang="en-US" dirty="0" smtClean="0"/>
              <a:t>Incubate cells</a:t>
            </a:r>
            <a:endParaRPr lang="he-IL" dirty="0"/>
          </a:p>
        </p:txBody>
      </p:sp>
      <p:sp>
        <p:nvSpPr>
          <p:cNvPr id="22" name="Down Arrow 21"/>
          <p:cNvSpPr/>
          <p:nvPr/>
        </p:nvSpPr>
        <p:spPr>
          <a:xfrm>
            <a:off x="4572000" y="5786454"/>
            <a:ext cx="357190"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Box 22"/>
          <p:cNvSpPr txBox="1"/>
          <p:nvPr/>
        </p:nvSpPr>
        <p:spPr>
          <a:xfrm>
            <a:off x="3214678" y="6286520"/>
            <a:ext cx="2928958" cy="369332"/>
          </a:xfrm>
          <a:prstGeom prst="rect">
            <a:avLst/>
          </a:prstGeom>
          <a:noFill/>
        </p:spPr>
        <p:txBody>
          <a:bodyPr wrap="square" rtlCol="1">
            <a:spAutoFit/>
          </a:bodyPr>
          <a:lstStyle/>
          <a:p>
            <a:pPr algn="ctr" rtl="0"/>
            <a:r>
              <a:rPr lang="en-US" dirty="0" smtClean="0"/>
              <a:t>Fixation and analysis</a:t>
            </a:r>
            <a:endParaRPr lang="he-IL" dirty="0"/>
          </a:p>
        </p:txBody>
      </p:sp>
      <p:sp>
        <p:nvSpPr>
          <p:cNvPr id="24" name="TextBox 23"/>
          <p:cNvSpPr txBox="1"/>
          <p:nvPr/>
        </p:nvSpPr>
        <p:spPr>
          <a:xfrm>
            <a:off x="2928926" y="5857892"/>
            <a:ext cx="1571636" cy="369332"/>
          </a:xfrm>
          <a:prstGeom prst="rect">
            <a:avLst/>
          </a:prstGeom>
          <a:noFill/>
        </p:spPr>
        <p:txBody>
          <a:bodyPr wrap="square" rtlCol="1">
            <a:spAutoFit/>
          </a:bodyPr>
          <a:lstStyle/>
          <a:p>
            <a:r>
              <a:rPr lang="en-US" dirty="0" smtClean="0">
                <a:solidFill>
                  <a:srgbClr val="FF0000"/>
                </a:solidFill>
              </a:rPr>
              <a:t>10 days</a:t>
            </a:r>
            <a:endParaRPr lang="he-IL" dirty="0">
              <a:solidFill>
                <a:srgbClr val="FF0000"/>
              </a:solidFill>
            </a:endParaRPr>
          </a:p>
        </p:txBody>
      </p:sp>
      <p:pic>
        <p:nvPicPr>
          <p:cNvPr id="19" name="תמונה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48" y="1357298"/>
            <a:ext cx="1857388" cy="1357322"/>
          </a:xfrm>
          <a:prstGeom prst="rect">
            <a:avLst/>
          </a:prstGeom>
          <a:noFill/>
          <a:ln>
            <a:noFill/>
          </a:ln>
        </p:spPr>
      </p:pic>
      <p:pic>
        <p:nvPicPr>
          <p:cNvPr id="20" name="תמונה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86" y="3071810"/>
            <a:ext cx="1714512" cy="1367789"/>
          </a:xfrm>
          <a:prstGeom prst="rect">
            <a:avLst/>
          </a:prstGeom>
          <a:noFill/>
          <a:ln>
            <a:noFill/>
          </a:ln>
        </p:spPr>
      </p:pic>
      <p:pic>
        <p:nvPicPr>
          <p:cNvPr id="25" name="תמונה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910" y="5000636"/>
            <a:ext cx="1785950" cy="15716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P spid="14" grpId="0"/>
      <p:bldP spid="16" grpId="0" animBg="1"/>
      <p:bldP spid="17" grpId="0"/>
      <p:bldP spid="18" grpId="0" animBg="1"/>
      <p:bldP spid="21" grpId="0"/>
      <p:bldP spid="22" grpId="0" animBg="1"/>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a:t>
            </a:r>
            <a:endParaRPr lang="he-IL" dirty="0"/>
          </a:p>
        </p:txBody>
      </p:sp>
      <p:sp>
        <p:nvSpPr>
          <p:cNvPr id="3" name="Content Placeholder 2"/>
          <p:cNvSpPr>
            <a:spLocks noGrp="1"/>
          </p:cNvSpPr>
          <p:nvPr>
            <p:ph idx="1"/>
          </p:nvPr>
        </p:nvSpPr>
        <p:spPr/>
        <p:txBody>
          <a:bodyPr/>
          <a:lstStyle/>
          <a:p>
            <a:pPr algn="l" rtl="0"/>
            <a:endParaRPr lang="en-US" dirty="0" smtClean="0"/>
          </a:p>
          <a:p>
            <a:pPr algn="l" rtl="0"/>
            <a:r>
              <a:rPr lang="en-US" dirty="0" smtClean="0"/>
              <a:t>Test group: combined  treatment</a:t>
            </a:r>
          </a:p>
          <a:p>
            <a:pPr algn="l" rtl="0"/>
            <a:endParaRPr lang="en-US" dirty="0" smtClean="0"/>
          </a:p>
          <a:p>
            <a:pPr algn="l" rtl="0"/>
            <a:r>
              <a:rPr lang="en-US" dirty="0" smtClean="0"/>
              <a:t>Control groups: </a:t>
            </a:r>
          </a:p>
          <a:p>
            <a:pPr lvl="1" algn="l" rtl="0">
              <a:buNone/>
            </a:pPr>
            <a:r>
              <a:rPr lang="en-US" dirty="0" smtClean="0"/>
              <a:t>-untreated cells</a:t>
            </a:r>
          </a:p>
          <a:p>
            <a:pPr lvl="1" algn="l" rtl="0">
              <a:buNone/>
            </a:pPr>
            <a:r>
              <a:rPr lang="en-US" dirty="0" smtClean="0"/>
              <a:t>-Cells treated only with radiation.</a:t>
            </a:r>
          </a:p>
          <a:p>
            <a:pPr lvl="1" algn="l" rtl="0">
              <a:buNone/>
            </a:pPr>
            <a:r>
              <a:rPr lang="en-US" dirty="0" smtClean="0"/>
              <a:t>- Cells treated only with DCA.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DCA ,UNIRRADIATED</a:t>
            </a:r>
            <a:endParaRPr lang="he-IL" dirty="0"/>
          </a:p>
        </p:txBody>
      </p:sp>
      <p:pic>
        <p:nvPicPr>
          <p:cNvPr id="4" name="תמונה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1928802"/>
            <a:ext cx="4071934" cy="3071834"/>
          </a:xfrm>
          <a:prstGeom prst="rect">
            <a:avLst/>
          </a:prstGeom>
          <a:noFill/>
        </p:spPr>
      </p:pic>
      <p:pic>
        <p:nvPicPr>
          <p:cNvPr id="5" name="תמונה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857364"/>
            <a:ext cx="4214842" cy="314327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he-IL" dirty="0"/>
          </a:p>
        </p:txBody>
      </p:sp>
      <p:pic>
        <p:nvPicPr>
          <p:cNvPr id="5" name="תמונה 20"/>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43438" y="2000240"/>
            <a:ext cx="4214842" cy="3429024"/>
          </a:xfrm>
          <a:prstGeom prst="rect">
            <a:avLst/>
          </a:prstGeom>
          <a:noFill/>
        </p:spPr>
      </p:pic>
      <p:pic>
        <p:nvPicPr>
          <p:cNvPr id="4" name="תמונה 1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2071678"/>
            <a:ext cx="4171980" cy="3286148"/>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2"/>
          </p:nvPr>
        </p:nvPicPr>
        <p:blipFill>
          <a:blip r:embed="rId2" cstate="print"/>
          <a:srcRect/>
          <a:stretch>
            <a:fillRect/>
          </a:stretch>
        </p:blipFill>
        <p:spPr bwMode="auto">
          <a:xfrm>
            <a:off x="357158" y="3972091"/>
            <a:ext cx="3786214" cy="259242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85720" y="1357298"/>
            <a:ext cx="3805340" cy="250033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572000" y="1214422"/>
            <a:ext cx="4065708" cy="257871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575377" y="4214818"/>
            <a:ext cx="4069951" cy="2643182"/>
          </a:xfrm>
          <a:prstGeom prst="rect">
            <a:avLst/>
          </a:prstGeom>
          <a:noFill/>
          <a:ln w="9525">
            <a:noFill/>
            <a:miter lim="800000"/>
            <a:headEnd/>
            <a:tailEnd/>
          </a:ln>
          <a:effectLst/>
        </p:spPr>
      </p:pic>
      <p:sp>
        <p:nvSpPr>
          <p:cNvPr id="11" name="TextBox 10"/>
          <p:cNvSpPr txBox="1"/>
          <p:nvPr/>
        </p:nvSpPr>
        <p:spPr>
          <a:xfrm>
            <a:off x="285720" y="357166"/>
            <a:ext cx="3857652" cy="369332"/>
          </a:xfrm>
          <a:prstGeom prst="rect">
            <a:avLst/>
          </a:prstGeom>
          <a:noFill/>
        </p:spPr>
        <p:txBody>
          <a:bodyPr wrap="square" rtlCol="1">
            <a:spAutoFit/>
          </a:bodyPr>
          <a:lstStyle/>
          <a:p>
            <a:pPr algn="ctr"/>
            <a:r>
              <a:rPr lang="en-US" dirty="0" smtClean="0"/>
              <a:t>My results- using D CA</a:t>
            </a:r>
            <a:endParaRPr lang="he-IL" dirty="0"/>
          </a:p>
        </p:txBody>
      </p:sp>
      <p:sp>
        <p:nvSpPr>
          <p:cNvPr id="12" name="TextBox 11"/>
          <p:cNvSpPr txBox="1"/>
          <p:nvPr/>
        </p:nvSpPr>
        <p:spPr>
          <a:xfrm>
            <a:off x="5143504" y="285728"/>
            <a:ext cx="3286148" cy="923330"/>
          </a:xfrm>
          <a:prstGeom prst="rect">
            <a:avLst/>
          </a:prstGeom>
          <a:noFill/>
        </p:spPr>
        <p:txBody>
          <a:bodyPr wrap="square" rtlCol="1">
            <a:spAutoFit/>
          </a:bodyPr>
          <a:lstStyle/>
          <a:p>
            <a:pPr algn="l"/>
            <a:r>
              <a:rPr lang="en-US" dirty="0" err="1" smtClean="0"/>
              <a:t>Bhardwaj</a:t>
            </a:r>
            <a:r>
              <a:rPr lang="en-US" dirty="0" smtClean="0"/>
              <a:t> et al (journal of thoracic </a:t>
            </a:r>
            <a:r>
              <a:rPr lang="en-US" dirty="0" err="1" smtClean="0"/>
              <a:t>oncolgy</a:t>
            </a:r>
            <a:r>
              <a:rPr lang="en-US" dirty="0" smtClean="0"/>
              <a:t> 2012) </a:t>
            </a:r>
            <a:r>
              <a:rPr lang="en-US" dirty="0" err="1" smtClean="0"/>
              <a:t>reesults</a:t>
            </a:r>
            <a:r>
              <a:rPr lang="en-US" dirty="0" smtClean="0"/>
              <a:t>-using c-MET  inhibitor</a:t>
            </a:r>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Results </a:t>
            </a:r>
            <a:br>
              <a:rPr lang="en-US" dirty="0" smtClean="0"/>
            </a:br>
            <a:r>
              <a:rPr lang="en-US" dirty="0" smtClean="0"/>
              <a:t>DCA- before irradiation</a:t>
            </a:r>
            <a:endParaRPr lang="he-IL" dirty="0"/>
          </a:p>
        </p:txBody>
      </p:sp>
      <p:pic>
        <p:nvPicPr>
          <p:cNvPr id="4" name="תמונה 2"/>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43042" y="2428868"/>
            <a:ext cx="5072312" cy="30299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Loewe Additively model</a:t>
            </a:r>
            <a:endParaRPr lang="he-IL" dirty="0"/>
          </a:p>
        </p:txBody>
      </p:sp>
      <p:sp>
        <p:nvSpPr>
          <p:cNvPr id="3" name="Content Placeholder 2"/>
          <p:cNvSpPr>
            <a:spLocks noGrp="1"/>
          </p:cNvSpPr>
          <p:nvPr>
            <p:ph idx="1"/>
          </p:nvPr>
        </p:nvSpPr>
        <p:spPr/>
        <p:txBody>
          <a:bodyPr>
            <a:normAutofit fontScale="77500" lnSpcReduction="20000"/>
          </a:bodyPr>
          <a:lstStyle/>
          <a:p>
            <a:pPr algn="l" rtl="0"/>
            <a:r>
              <a:rPr lang="en-US" dirty="0" smtClean="0"/>
              <a:t>Quantitatively asses synergistic effect</a:t>
            </a:r>
          </a:p>
          <a:p>
            <a:pPr algn="l" rtl="0"/>
            <a:r>
              <a:rPr lang="en-US" dirty="0" smtClean="0"/>
              <a:t> Given by the equation:</a:t>
            </a:r>
          </a:p>
          <a:p>
            <a:pPr algn="l" rtl="0"/>
            <a:endParaRPr lang="en-US" dirty="0" smtClean="0"/>
          </a:p>
          <a:p>
            <a:pPr algn="l" rtl="0"/>
            <a:endParaRPr lang="en-US" dirty="0" smtClean="0"/>
          </a:p>
          <a:p>
            <a:pPr algn="l" rtl="0"/>
            <a:endParaRPr lang="en-US" dirty="0" smtClean="0"/>
          </a:p>
          <a:p>
            <a:pPr algn="l" rtl="0">
              <a:buNone/>
            </a:pPr>
            <a:endParaRPr lang="en-US" dirty="0" smtClean="0"/>
          </a:p>
          <a:p>
            <a:pPr algn="l" rtl="0">
              <a:buNone/>
            </a:pPr>
            <a:endParaRPr lang="en-US" dirty="0" smtClean="0"/>
          </a:p>
          <a:p>
            <a:pPr algn="l" rtl="0">
              <a:buNone/>
            </a:pPr>
            <a:r>
              <a:rPr lang="en-US" dirty="0" smtClean="0"/>
              <a:t> </a:t>
            </a:r>
          </a:p>
          <a:p>
            <a:pPr algn="l" rtl="0">
              <a:buNone/>
            </a:pPr>
            <a:endParaRPr lang="en-US" sz="2400" dirty="0" smtClean="0"/>
          </a:p>
          <a:p>
            <a:pPr algn="l" rtl="0">
              <a:buNone/>
            </a:pPr>
            <a:endParaRPr lang="en-US" sz="2400" dirty="0" smtClean="0"/>
          </a:p>
          <a:p>
            <a:pPr algn="l" rtl="0">
              <a:buNone/>
            </a:pPr>
            <a:r>
              <a:rPr lang="en-US" sz="2400" dirty="0" smtClean="0">
                <a:solidFill>
                  <a:schemeClr val="accent1"/>
                </a:solidFill>
              </a:rPr>
              <a:t>X- percentage of inhibition</a:t>
            </a:r>
          </a:p>
          <a:p>
            <a:pPr algn="l" rtl="0">
              <a:buNone/>
            </a:pPr>
            <a:r>
              <a:rPr lang="en-US" sz="2400" dirty="0" smtClean="0">
                <a:solidFill>
                  <a:schemeClr val="accent1"/>
                </a:solidFill>
              </a:rPr>
              <a:t>l- interaction index</a:t>
            </a:r>
          </a:p>
          <a:p>
            <a:pPr algn="l" rtl="0">
              <a:buNone/>
            </a:pPr>
            <a:r>
              <a:rPr lang="en-US" dirty="0" smtClean="0"/>
              <a:t>        </a:t>
            </a:r>
          </a:p>
          <a:p>
            <a:pPr algn="ctr" rtl="0">
              <a:buNone/>
            </a:pPr>
            <a:r>
              <a:rPr lang="en-US" dirty="0" smtClean="0"/>
              <a:t> </a:t>
            </a:r>
            <a:endParaRPr lang="he-IL"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pic>
        <p:nvPicPr>
          <p:cNvPr id="20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4612" y="3429000"/>
            <a:ext cx="2893664" cy="919166"/>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cxnSp>
        <p:nvCxnSpPr>
          <p:cNvPr id="9" name="Straight Arrow Connector 8"/>
          <p:cNvCxnSpPr/>
          <p:nvPr/>
        </p:nvCxnSpPr>
        <p:spPr>
          <a:xfrm rot="10800000" flipV="1">
            <a:off x="5715008" y="3071810"/>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43636" y="2428868"/>
            <a:ext cx="2214578" cy="646331"/>
          </a:xfrm>
          <a:prstGeom prst="rect">
            <a:avLst/>
          </a:prstGeom>
          <a:noFill/>
        </p:spPr>
        <p:txBody>
          <a:bodyPr wrap="square" rtlCol="1">
            <a:spAutoFit/>
          </a:bodyPr>
          <a:lstStyle/>
          <a:p>
            <a:pPr algn="l"/>
            <a:r>
              <a:rPr lang="en-US" dirty="0" smtClean="0">
                <a:solidFill>
                  <a:srgbClr val="FF0000"/>
                </a:solidFill>
              </a:rPr>
              <a:t>Radiation dose in combined treatment</a:t>
            </a:r>
            <a:endParaRPr lang="he-IL" dirty="0">
              <a:solidFill>
                <a:srgbClr val="FF0000"/>
              </a:solidFill>
            </a:endParaRPr>
          </a:p>
        </p:txBody>
      </p:sp>
      <p:cxnSp>
        <p:nvCxnSpPr>
          <p:cNvPr id="13" name="Straight Arrow Connector 12"/>
          <p:cNvCxnSpPr/>
          <p:nvPr/>
        </p:nvCxnSpPr>
        <p:spPr>
          <a:xfrm rot="10800000">
            <a:off x="5643570" y="4143380"/>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15140" y="4500570"/>
            <a:ext cx="2214578" cy="923330"/>
          </a:xfrm>
          <a:prstGeom prst="rect">
            <a:avLst/>
          </a:prstGeom>
          <a:noFill/>
        </p:spPr>
        <p:txBody>
          <a:bodyPr wrap="square" rtlCol="1">
            <a:spAutoFit/>
          </a:bodyPr>
          <a:lstStyle/>
          <a:p>
            <a:pPr algn="l"/>
            <a:r>
              <a:rPr lang="en-US" dirty="0" smtClean="0">
                <a:solidFill>
                  <a:srgbClr val="FF0000"/>
                </a:solidFill>
              </a:rPr>
              <a:t>Radiation dose when administrated alone</a:t>
            </a:r>
            <a:endParaRPr lang="he-IL" dirty="0">
              <a:solidFill>
                <a:srgbClr val="FF0000"/>
              </a:solidFill>
            </a:endParaRPr>
          </a:p>
        </p:txBody>
      </p:sp>
      <p:sp>
        <p:nvSpPr>
          <p:cNvPr id="19" name="TextBox 18"/>
          <p:cNvSpPr txBox="1"/>
          <p:nvPr/>
        </p:nvSpPr>
        <p:spPr>
          <a:xfrm>
            <a:off x="0" y="2714620"/>
            <a:ext cx="2571736" cy="646331"/>
          </a:xfrm>
          <a:prstGeom prst="rect">
            <a:avLst/>
          </a:prstGeom>
          <a:noFill/>
        </p:spPr>
        <p:txBody>
          <a:bodyPr wrap="square" rtlCol="1">
            <a:spAutoFit/>
          </a:bodyPr>
          <a:lstStyle/>
          <a:p>
            <a:pPr algn="l"/>
            <a:r>
              <a:rPr lang="en-US" dirty="0" smtClean="0">
                <a:solidFill>
                  <a:srgbClr val="FF0000"/>
                </a:solidFill>
              </a:rPr>
              <a:t>DCA concentration in combined treatment</a:t>
            </a:r>
            <a:endParaRPr lang="he-IL" dirty="0">
              <a:solidFill>
                <a:srgbClr val="FF0000"/>
              </a:solidFill>
            </a:endParaRPr>
          </a:p>
        </p:txBody>
      </p:sp>
      <p:sp>
        <p:nvSpPr>
          <p:cNvPr id="20" name="TextBox 19"/>
          <p:cNvSpPr txBox="1"/>
          <p:nvPr/>
        </p:nvSpPr>
        <p:spPr>
          <a:xfrm>
            <a:off x="0" y="4000504"/>
            <a:ext cx="2571736" cy="923330"/>
          </a:xfrm>
          <a:prstGeom prst="rect">
            <a:avLst/>
          </a:prstGeom>
          <a:noFill/>
        </p:spPr>
        <p:txBody>
          <a:bodyPr wrap="square" rtlCol="1">
            <a:spAutoFit/>
          </a:bodyPr>
          <a:lstStyle/>
          <a:p>
            <a:pPr algn="l"/>
            <a:r>
              <a:rPr lang="en-US" dirty="0" smtClean="0">
                <a:solidFill>
                  <a:srgbClr val="FF0000"/>
                </a:solidFill>
              </a:rPr>
              <a:t>DCA concentration when administrated alone</a:t>
            </a:r>
            <a:endParaRPr lang="he-IL" dirty="0">
              <a:solidFill>
                <a:srgbClr val="FF0000"/>
              </a:solidFill>
            </a:endParaRPr>
          </a:p>
        </p:txBody>
      </p:sp>
      <p:cxnSp>
        <p:nvCxnSpPr>
          <p:cNvPr id="22" name="Straight Arrow Connector 21"/>
          <p:cNvCxnSpPr/>
          <p:nvPr/>
        </p:nvCxnSpPr>
        <p:spPr>
          <a:xfrm>
            <a:off x="2643174" y="3214686"/>
            <a:ext cx="85725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28860" y="4143380"/>
            <a:ext cx="1000132" cy="490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תמונה 1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214290"/>
            <a:ext cx="3286148" cy="2000264"/>
          </a:xfrm>
          <a:prstGeom prst="rect">
            <a:avLst/>
          </a:prstGeom>
          <a:noFill/>
        </p:spPr>
      </p:pic>
      <p:pic>
        <p:nvPicPr>
          <p:cNvPr id="5" name="תמונה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4" y="214290"/>
            <a:ext cx="3714776" cy="2000264"/>
          </a:xfrm>
          <a:prstGeom prst="rect">
            <a:avLst/>
          </a:prstGeom>
          <a:noFill/>
        </p:spPr>
      </p:pic>
      <p:graphicFrame>
        <p:nvGraphicFramePr>
          <p:cNvPr id="8" name="Table 7"/>
          <p:cNvGraphicFramePr>
            <a:graphicFrameLocks noGrp="1"/>
          </p:cNvGraphicFramePr>
          <p:nvPr/>
        </p:nvGraphicFramePr>
        <p:xfrm>
          <a:off x="857224" y="4572008"/>
          <a:ext cx="6072230" cy="2038542"/>
        </p:xfrm>
        <a:graphic>
          <a:graphicData uri="http://schemas.openxmlformats.org/drawingml/2006/table">
            <a:tbl>
              <a:tblPr/>
              <a:tblGrid>
                <a:gridCol w="1223670"/>
                <a:gridCol w="1181769"/>
                <a:gridCol w="1274804"/>
                <a:gridCol w="1316706"/>
                <a:gridCol w="1075281"/>
              </a:tblGrid>
              <a:tr h="941262">
                <a:tc>
                  <a:txBody>
                    <a:bodyPr/>
                    <a:lstStyle/>
                    <a:p>
                      <a:pPr algn="just" rtl="0">
                        <a:lnSpc>
                          <a:spcPct val="150000"/>
                        </a:lnSpc>
                        <a:spcAft>
                          <a:spcPts val="0"/>
                        </a:spcAft>
                      </a:pPr>
                      <a:endParaRPr lang="en-US" sz="1100" dirty="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Only DCA</a:t>
                      </a:r>
                      <a:endParaRPr lang="en-US" sz="1100">
                        <a:latin typeface="Book Antiqua"/>
                        <a:ea typeface="Book Antiqua"/>
                        <a:cs typeface="David"/>
                      </a:endParaRPr>
                    </a:p>
                    <a:p>
                      <a:pPr algn="ctr" rtl="0">
                        <a:lnSpc>
                          <a:spcPct val="150000"/>
                        </a:lnSpc>
                        <a:spcAft>
                          <a:spcPts val="0"/>
                        </a:spcAft>
                      </a:pPr>
                      <a:r>
                        <a:rPr lang="en-US" sz="1200">
                          <a:latin typeface="Arial"/>
                          <a:ea typeface="Book Antiqua"/>
                          <a:cs typeface="David"/>
                        </a:rPr>
                        <a:t>[mM]</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Only radiation</a:t>
                      </a:r>
                      <a:endParaRPr lang="en-US" sz="1100">
                        <a:latin typeface="Book Antiqua"/>
                        <a:ea typeface="Book Antiqua"/>
                        <a:cs typeface="David"/>
                      </a:endParaRPr>
                    </a:p>
                    <a:p>
                      <a:pPr algn="ctr" rtl="0">
                        <a:lnSpc>
                          <a:spcPct val="150000"/>
                        </a:lnSpc>
                        <a:spcAft>
                          <a:spcPts val="0"/>
                        </a:spcAft>
                      </a:pPr>
                      <a:r>
                        <a:rPr lang="en-US" sz="1200">
                          <a:latin typeface="Arial"/>
                          <a:ea typeface="Book Antiqua"/>
                          <a:cs typeface="David"/>
                        </a:rPr>
                        <a:t>[Gy]</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Combined treatment</a:t>
                      </a:r>
                      <a:endParaRPr lang="en-US" sz="1100">
                        <a:latin typeface="Book Antiqua"/>
                        <a:ea typeface="Book Antiqua"/>
                        <a:cs typeface="David"/>
                      </a:endParaRPr>
                    </a:p>
                    <a:p>
                      <a:pPr algn="ctr" rtl="0">
                        <a:lnSpc>
                          <a:spcPct val="150000"/>
                        </a:lnSpc>
                        <a:spcAft>
                          <a:spcPts val="0"/>
                        </a:spcAft>
                      </a:pPr>
                      <a:r>
                        <a:rPr lang="en-US" sz="1200">
                          <a:latin typeface="Arial"/>
                          <a:ea typeface="Book Antiqua"/>
                          <a:cs typeface="David"/>
                        </a:rPr>
                        <a:t>[mM],[Gy]</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Interaction index</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91">
                <a:tc>
                  <a:txBody>
                    <a:bodyPr/>
                    <a:lstStyle/>
                    <a:p>
                      <a:pPr algn="ctr" rtl="0">
                        <a:lnSpc>
                          <a:spcPct val="150000"/>
                        </a:lnSpc>
                        <a:spcAft>
                          <a:spcPts val="0"/>
                        </a:spcAft>
                      </a:pPr>
                      <a:r>
                        <a:rPr lang="en-US" sz="1200">
                          <a:latin typeface="Arial"/>
                          <a:ea typeface="Book Antiqua"/>
                          <a:cs typeface="David"/>
                        </a:rPr>
                        <a:t>H1299</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~50 </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~4</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~10,2</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dirty="0">
                          <a:latin typeface="Arial"/>
                          <a:ea typeface="Book Antiqua"/>
                          <a:cs typeface="David"/>
                        </a:rPr>
                        <a:t>~0.7</a:t>
                      </a:r>
                      <a:endParaRPr lang="en-US" sz="1100" dirty="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91">
                <a:tc>
                  <a:txBody>
                    <a:bodyPr/>
                    <a:lstStyle/>
                    <a:p>
                      <a:pPr algn="ctr" rtl="0">
                        <a:lnSpc>
                          <a:spcPct val="150000"/>
                        </a:lnSpc>
                        <a:spcAft>
                          <a:spcPts val="0"/>
                        </a:spcAft>
                      </a:pPr>
                      <a:r>
                        <a:rPr lang="en-US" sz="1200">
                          <a:latin typeface="Arial"/>
                          <a:ea typeface="Book Antiqua"/>
                          <a:cs typeface="David"/>
                        </a:rPr>
                        <a:t>A549</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~80</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~5</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~40,2</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a:latin typeface="Arial"/>
                          <a:ea typeface="Book Antiqua"/>
                          <a:cs typeface="David"/>
                        </a:rPr>
                        <a:t>~0.9</a:t>
                      </a:r>
                      <a:endParaRPr lang="en-US" sz="110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781">
                <a:tc gridSpan="5">
                  <a:txBody>
                    <a:bodyPr/>
                    <a:lstStyle/>
                    <a:p>
                      <a:pPr algn="just" rtl="0">
                        <a:lnSpc>
                          <a:spcPct val="150000"/>
                        </a:lnSpc>
                        <a:spcAft>
                          <a:spcPts val="0"/>
                        </a:spcAft>
                      </a:pPr>
                      <a:r>
                        <a:rPr lang="en-US" sz="1200" dirty="0">
                          <a:latin typeface="Arial"/>
                          <a:ea typeface="Book Antiqua"/>
                          <a:cs typeface="David"/>
                        </a:rPr>
                        <a:t>Table 1: Loewe </a:t>
                      </a:r>
                      <a:r>
                        <a:rPr lang="en-US" sz="1200" dirty="0" err="1">
                          <a:latin typeface="Arial"/>
                          <a:ea typeface="Book Antiqua"/>
                          <a:cs typeface="David"/>
                        </a:rPr>
                        <a:t>additivity</a:t>
                      </a:r>
                      <a:r>
                        <a:rPr lang="en-US" sz="1200" dirty="0">
                          <a:latin typeface="Arial"/>
                          <a:ea typeface="Book Antiqua"/>
                          <a:cs typeface="David"/>
                        </a:rPr>
                        <a:t> model at inhibition level of 50%-60%. For both cell line interaction index&lt;1 </a:t>
                      </a:r>
                      <a:endParaRPr lang="en-US" sz="1100" dirty="0">
                        <a:latin typeface="Book Antiqua"/>
                        <a:ea typeface="Book Antiqua"/>
                        <a:cs typeface="David"/>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c hMerge="1">
                  <a:txBody>
                    <a:bodyPr/>
                    <a:lstStyle/>
                    <a:p>
                      <a:pPr rtl="1"/>
                      <a:endParaRPr lang="he-IL"/>
                    </a:p>
                  </a:txBody>
                  <a:tcPr/>
                </a:tc>
              </a:tr>
            </a:tbl>
          </a:graphicData>
        </a:graphic>
      </p:graphicFrame>
      <p:pic>
        <p:nvPicPr>
          <p:cNvPr id="40961" name="Picture 1"/>
          <p:cNvPicPr>
            <a:picLocks noChangeAspect="1" noChangeArrowheads="1"/>
          </p:cNvPicPr>
          <p:nvPr/>
        </p:nvPicPr>
        <p:blipFill>
          <a:blip r:embed="rId4" cstate="print"/>
          <a:srcRect/>
          <a:stretch>
            <a:fillRect/>
          </a:stretch>
        </p:blipFill>
        <p:spPr bwMode="auto">
          <a:xfrm>
            <a:off x="475400" y="2500306"/>
            <a:ext cx="3310782" cy="2000264"/>
          </a:xfrm>
          <a:prstGeom prst="rect">
            <a:avLst/>
          </a:prstGeom>
          <a:noFill/>
          <a:ln w="9525">
            <a:noFill/>
            <a:miter lim="800000"/>
            <a:headEnd/>
            <a:tailEnd/>
          </a:ln>
          <a:effectLst/>
        </p:spPr>
      </p:pic>
      <p:pic>
        <p:nvPicPr>
          <p:cNvPr id="40963" name="Picture 3"/>
          <p:cNvPicPr>
            <a:picLocks noChangeAspect="1" noChangeArrowheads="1"/>
          </p:cNvPicPr>
          <p:nvPr/>
        </p:nvPicPr>
        <p:blipFill>
          <a:blip r:embed="rId5" cstate="print"/>
          <a:srcRect/>
          <a:stretch>
            <a:fillRect/>
          </a:stretch>
        </p:blipFill>
        <p:spPr bwMode="auto">
          <a:xfrm>
            <a:off x="4366680" y="2428868"/>
            <a:ext cx="3786728" cy="20717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Conclusions </a:t>
            </a:r>
            <a:endParaRPr lang="he-IL" dirty="0"/>
          </a:p>
        </p:txBody>
      </p:sp>
      <p:sp>
        <p:nvSpPr>
          <p:cNvPr id="3" name="מציין מיקום תוכן 2"/>
          <p:cNvSpPr>
            <a:spLocks noGrp="1"/>
          </p:cNvSpPr>
          <p:nvPr>
            <p:ph idx="1"/>
          </p:nvPr>
        </p:nvSpPr>
        <p:spPr/>
        <p:txBody>
          <a:bodyPr>
            <a:normAutofit/>
          </a:bodyPr>
          <a:lstStyle/>
          <a:p>
            <a:pPr algn="l" rtl="0"/>
            <a:r>
              <a:rPr lang="en-US" dirty="0" smtClean="0"/>
              <a:t>DCA radio sensitizes A549 and H1299 NSCLC cells.</a:t>
            </a:r>
          </a:p>
          <a:p>
            <a:pPr algn="l" rtl="0">
              <a:buNone/>
            </a:pPr>
            <a:endParaRPr lang="en-US" dirty="0"/>
          </a:p>
          <a:p>
            <a:pPr algn="l" rtl="0"/>
            <a:r>
              <a:rPr lang="en-US" dirty="0" smtClean="0"/>
              <a:t>A549 are much more resistant to DCA and to combined treatment compared to H1299 cells.</a:t>
            </a:r>
          </a:p>
          <a:p>
            <a:pPr algn="l" rtl="0"/>
            <a:endParaRPr lang="en-US" dirty="0"/>
          </a:p>
          <a:p>
            <a:pPr algn="l" rtl="0"/>
            <a:r>
              <a:rPr lang="en-US" dirty="0" smtClean="0"/>
              <a:t>Optimal results obtained in 4 [</a:t>
            </a:r>
            <a:r>
              <a:rPr lang="en-US" dirty="0" err="1" smtClean="0"/>
              <a:t>Gy</a:t>
            </a:r>
            <a:r>
              <a:rPr lang="en-US" dirty="0" smtClean="0"/>
              <a:t>] and 10 </a:t>
            </a:r>
            <a:r>
              <a:rPr lang="en-US" dirty="0" err="1" smtClean="0"/>
              <a:t>mM</a:t>
            </a:r>
            <a:r>
              <a:rPr lang="en-US" dirty="0" smtClean="0"/>
              <a:t> DCA for H1299 cells and  4 [</a:t>
            </a:r>
            <a:r>
              <a:rPr lang="en-US" dirty="0" err="1" smtClean="0"/>
              <a:t>Gy</a:t>
            </a:r>
            <a:r>
              <a:rPr lang="en-US" dirty="0" smtClean="0"/>
              <a:t>] and 60 </a:t>
            </a:r>
            <a:r>
              <a:rPr lang="en-US" dirty="0" err="1" smtClean="0"/>
              <a:t>mM</a:t>
            </a:r>
            <a:r>
              <a:rPr lang="en-US" dirty="0" smtClean="0"/>
              <a:t> DCA for A549 cells</a:t>
            </a:r>
            <a:endParaRPr lang="he-IL" dirty="0"/>
          </a:p>
        </p:txBody>
      </p:sp>
    </p:spTree>
    <p:extLst>
      <p:ext uri="{BB962C8B-B14F-4D97-AF65-F5344CB8AC3E}">
        <p14:creationId xmlns:p14="http://schemas.microsoft.com/office/powerpoint/2010/main" val="200851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cancer –risk factors</a:t>
            </a:r>
            <a:endParaRPr lang="he-IL" dirty="0"/>
          </a:p>
        </p:txBody>
      </p:sp>
      <p:sp>
        <p:nvSpPr>
          <p:cNvPr id="3" name="Content Placeholder 2"/>
          <p:cNvSpPr>
            <a:spLocks noGrp="1"/>
          </p:cNvSpPr>
          <p:nvPr>
            <p:ph idx="1"/>
          </p:nvPr>
        </p:nvSpPr>
        <p:spPr>
          <a:xfrm>
            <a:off x="428596" y="1928802"/>
            <a:ext cx="8229600" cy="4389120"/>
          </a:xfrm>
        </p:spPr>
        <p:txBody>
          <a:bodyPr/>
          <a:lstStyle/>
          <a:p>
            <a:pPr algn="l" rtl="0"/>
            <a:r>
              <a:rPr lang="en-US" dirty="0" smtClean="0"/>
              <a:t>Smoking </a:t>
            </a:r>
          </a:p>
          <a:p>
            <a:pPr algn="l" rtl="0"/>
            <a:r>
              <a:rPr lang="en-US" dirty="0" smtClean="0"/>
              <a:t>Exposure to asbestosis fibers</a:t>
            </a:r>
          </a:p>
          <a:p>
            <a:pPr algn="l" rtl="0"/>
            <a:r>
              <a:rPr lang="en-US" dirty="0" smtClean="0"/>
              <a:t>Radon</a:t>
            </a:r>
          </a:p>
          <a:p>
            <a:pPr algn="l" rtl="0"/>
            <a:r>
              <a:rPr lang="en-US" dirty="0" smtClean="0"/>
              <a:t>Familial predisposition</a:t>
            </a:r>
          </a:p>
          <a:p>
            <a:pPr algn="l" rtl="0"/>
            <a:r>
              <a:rPr lang="en-US" dirty="0" smtClean="0"/>
              <a:t>Air pollution</a:t>
            </a:r>
          </a:p>
          <a:p>
            <a:pPr algn="l" rtl="0"/>
            <a:endParaRPr lang="he-IL" dirty="0"/>
          </a:p>
        </p:txBody>
      </p:sp>
      <p:pic>
        <p:nvPicPr>
          <p:cNvPr id="4" name="Picture 3" descr="cigarete.jpg"/>
          <p:cNvPicPr>
            <a:picLocks noChangeAspect="1"/>
          </p:cNvPicPr>
          <p:nvPr/>
        </p:nvPicPr>
        <p:blipFill>
          <a:blip r:embed="rId2" cstate="print"/>
          <a:stretch>
            <a:fillRect/>
          </a:stretch>
        </p:blipFill>
        <p:spPr>
          <a:xfrm>
            <a:off x="5214941" y="2214554"/>
            <a:ext cx="3810027" cy="28575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Acknowledgments</a:t>
            </a:r>
            <a:endParaRPr lang="he-IL" dirty="0"/>
          </a:p>
        </p:txBody>
      </p:sp>
      <p:sp>
        <p:nvSpPr>
          <p:cNvPr id="3" name="Content Placeholder 2"/>
          <p:cNvSpPr>
            <a:spLocks noGrp="1"/>
          </p:cNvSpPr>
          <p:nvPr>
            <p:ph idx="1"/>
          </p:nvPr>
        </p:nvSpPr>
        <p:spPr/>
        <p:txBody>
          <a:bodyPr/>
          <a:lstStyle/>
          <a:p>
            <a:pPr algn="l" rtl="0"/>
            <a:r>
              <a:rPr lang="en-US" dirty="0" smtClean="0"/>
              <a:t>I would like to thank:</a:t>
            </a:r>
          </a:p>
          <a:p>
            <a:pPr algn="l" rtl="0">
              <a:buNone/>
            </a:pPr>
            <a:r>
              <a:rPr lang="en-US" dirty="0" smtClean="0"/>
              <a:t>   </a:t>
            </a:r>
            <a:r>
              <a:rPr lang="en-US" sz="2400" dirty="0" smtClean="0">
                <a:solidFill>
                  <a:srgbClr val="002060"/>
                </a:solidFill>
                <a:latin typeface="Modern No. 20" pitchFamily="18" charset="0"/>
              </a:rPr>
              <a:t>-</a:t>
            </a:r>
            <a:r>
              <a:rPr lang="en-US" sz="2400" dirty="0" err="1" smtClean="0">
                <a:solidFill>
                  <a:srgbClr val="002060"/>
                </a:solidFill>
                <a:latin typeface="Modern No. 20" pitchFamily="18" charset="0"/>
              </a:rPr>
              <a:t>Nir</a:t>
            </a:r>
            <a:r>
              <a:rPr lang="en-US" sz="2400" dirty="0" smtClean="0">
                <a:solidFill>
                  <a:srgbClr val="002060"/>
                </a:solidFill>
                <a:latin typeface="Modern No. 20" pitchFamily="18" charset="0"/>
              </a:rPr>
              <a:t> </a:t>
            </a:r>
            <a:r>
              <a:rPr lang="en-US" sz="2400" dirty="0" err="1" smtClean="0">
                <a:solidFill>
                  <a:srgbClr val="002060"/>
                </a:solidFill>
                <a:latin typeface="Modern No. 20" pitchFamily="18" charset="0"/>
              </a:rPr>
              <a:t>Peled</a:t>
            </a:r>
            <a:r>
              <a:rPr lang="en-US" sz="2400" dirty="0" smtClean="0">
                <a:solidFill>
                  <a:srgbClr val="002060"/>
                </a:solidFill>
                <a:latin typeface="Modern No. 20" pitchFamily="18" charset="0"/>
              </a:rPr>
              <a:t>, MD PhD FCCP Head, Thoracic Cancer Research and Detection Center.</a:t>
            </a:r>
          </a:p>
          <a:p>
            <a:pPr algn="l" rtl="0">
              <a:buNone/>
            </a:pPr>
            <a:r>
              <a:rPr lang="en-US" sz="2400" dirty="0" smtClean="0">
                <a:solidFill>
                  <a:srgbClr val="002060"/>
                </a:solidFill>
                <a:latin typeface="Modern No. 20" pitchFamily="18" charset="0"/>
              </a:rPr>
              <a:t>   -Dr </a:t>
            </a:r>
            <a:r>
              <a:rPr lang="en-US" sz="2400" dirty="0" err="1" smtClean="0">
                <a:solidFill>
                  <a:srgbClr val="002060"/>
                </a:solidFill>
                <a:latin typeface="Modern No. 20" pitchFamily="18" charset="0"/>
              </a:rPr>
              <a:t>Yaacov</a:t>
            </a:r>
            <a:r>
              <a:rPr lang="en-US" sz="2400" dirty="0" smtClean="0">
                <a:solidFill>
                  <a:srgbClr val="002060"/>
                </a:solidFill>
                <a:latin typeface="Modern No. 20" pitchFamily="18" charset="0"/>
              </a:rPr>
              <a:t> Richard Lawrence MBBS MA MRCP</a:t>
            </a:r>
          </a:p>
          <a:p>
            <a:pPr algn="l" rtl="0">
              <a:buNone/>
            </a:pPr>
            <a:r>
              <a:rPr lang="en-US" sz="2400" dirty="0" smtClean="0">
                <a:solidFill>
                  <a:srgbClr val="002060"/>
                </a:solidFill>
                <a:latin typeface="Modern No. 20" pitchFamily="18" charset="0"/>
              </a:rPr>
              <a:t>    Director, Center for Translational Research in Radiation Oncology.</a:t>
            </a:r>
          </a:p>
          <a:p>
            <a:pPr algn="l" rtl="0">
              <a:buNone/>
            </a:pPr>
            <a:r>
              <a:rPr lang="en-US" sz="2400" dirty="0" smtClean="0">
                <a:solidFill>
                  <a:srgbClr val="002060"/>
                </a:solidFill>
                <a:latin typeface="Modern No. 20" pitchFamily="18" charset="0"/>
              </a:rPr>
              <a:t>    Maya </a:t>
            </a:r>
            <a:r>
              <a:rPr lang="en-US" sz="2400" dirty="0" err="1" smtClean="0">
                <a:solidFill>
                  <a:srgbClr val="002060"/>
                </a:solidFill>
                <a:latin typeface="Modern No. 20" pitchFamily="18" charset="0"/>
              </a:rPr>
              <a:t>Ilouze</a:t>
            </a:r>
            <a:r>
              <a:rPr lang="en-US" sz="2400" dirty="0" smtClean="0">
                <a:solidFill>
                  <a:srgbClr val="002060"/>
                </a:solidFill>
                <a:latin typeface="Modern No. 20" pitchFamily="18" charset="0"/>
              </a:rPr>
              <a:t>, </a:t>
            </a:r>
            <a:r>
              <a:rPr lang="en-US" sz="2400" dirty="0" err="1" smtClean="0">
                <a:solidFill>
                  <a:srgbClr val="002060"/>
                </a:solidFill>
                <a:latin typeface="Modern No. 20" pitchFamily="18" charset="0"/>
              </a:rPr>
              <a:t>Phd</a:t>
            </a:r>
            <a:r>
              <a:rPr lang="en-US" sz="2400" dirty="0" smtClean="0">
                <a:solidFill>
                  <a:srgbClr val="002060"/>
                </a:solidFill>
                <a:latin typeface="Modern No. 20" pitchFamily="18" charset="0"/>
              </a:rPr>
              <a:t>, post </a:t>
            </a:r>
            <a:r>
              <a:rPr lang="en-US" sz="2400" dirty="0" err="1" smtClean="0">
                <a:solidFill>
                  <a:srgbClr val="002060"/>
                </a:solidFill>
                <a:latin typeface="Modern No. 20" pitchFamily="18" charset="0"/>
              </a:rPr>
              <a:t>doc.Thoracic</a:t>
            </a:r>
            <a:r>
              <a:rPr lang="en-US" sz="2400" dirty="0" smtClean="0">
                <a:solidFill>
                  <a:srgbClr val="002060"/>
                </a:solidFill>
                <a:latin typeface="Modern No. 20" pitchFamily="18" charset="0"/>
              </a:rPr>
              <a:t> Cancer Research and Detection Center.</a:t>
            </a:r>
          </a:p>
          <a:p>
            <a:pPr algn="l" rtl="0">
              <a:buNone/>
            </a:pPr>
            <a:r>
              <a:rPr lang="en-US" dirty="0" smtClean="0"/>
              <a:t>   </a:t>
            </a:r>
            <a:endParaRPr lang="he-I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he-IL" dirty="0"/>
          </a:p>
        </p:txBody>
      </p:sp>
      <p:sp>
        <p:nvSpPr>
          <p:cNvPr id="3" name="Content Placeholder 2"/>
          <p:cNvSpPr>
            <a:spLocks noGrp="1"/>
          </p:cNvSpPr>
          <p:nvPr>
            <p:ph idx="1"/>
          </p:nvPr>
        </p:nvSpPr>
        <p:spPr/>
        <p:txBody>
          <a:bodyPr>
            <a:normAutofit/>
          </a:bodyPr>
          <a:lstStyle/>
          <a:p>
            <a:pPr algn="l" rtl="0">
              <a:buNone/>
            </a:pPr>
            <a:endParaRPr lang="he-IL" sz="4000" dirty="0"/>
          </a:p>
        </p:txBody>
      </p:sp>
      <p:sp>
        <p:nvSpPr>
          <p:cNvPr id="4" name="Rectangle 3"/>
          <p:cNvSpPr/>
          <p:nvPr/>
        </p:nvSpPr>
        <p:spPr>
          <a:xfrm>
            <a:off x="1214414" y="2967334"/>
            <a:ext cx="5929354" cy="1446550"/>
          </a:xfrm>
          <a:prstGeom prst="rect">
            <a:avLst/>
          </a:prstGeom>
          <a:noFill/>
        </p:spPr>
        <p:txBody>
          <a:bodyPr wrap="square" lIns="91440" tIns="45720" rIns="91440" bIns="45720">
            <a:spAutoFit/>
          </a:bodyPr>
          <a:lstStyle/>
          <a:p>
            <a:pPr algn="ctr"/>
            <a:r>
              <a:rPr lang="en-U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8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cancer- symptoms</a:t>
            </a:r>
            <a:endParaRPr lang="he-IL" dirty="0"/>
          </a:p>
        </p:txBody>
      </p:sp>
      <p:sp>
        <p:nvSpPr>
          <p:cNvPr id="3" name="Content Placeholder 2"/>
          <p:cNvSpPr>
            <a:spLocks noGrp="1"/>
          </p:cNvSpPr>
          <p:nvPr>
            <p:ph idx="1"/>
          </p:nvPr>
        </p:nvSpPr>
        <p:spPr/>
        <p:txBody>
          <a:bodyPr>
            <a:normAutofit/>
          </a:bodyPr>
          <a:lstStyle/>
          <a:p>
            <a:pPr algn="l" rtl="0"/>
            <a:r>
              <a:rPr lang="en-US" sz="3200" dirty="0" smtClean="0"/>
              <a:t>  may be Asymptomatic</a:t>
            </a:r>
          </a:p>
          <a:p>
            <a:pPr algn="l" rtl="0"/>
            <a:r>
              <a:rPr lang="en-US" sz="3200" dirty="0" smtClean="0"/>
              <a:t>Shortness of breathing</a:t>
            </a:r>
          </a:p>
          <a:p>
            <a:pPr algn="l" rtl="0"/>
            <a:r>
              <a:rPr lang="en-US" sz="3200" dirty="0" smtClean="0"/>
              <a:t>Cough</a:t>
            </a:r>
          </a:p>
          <a:p>
            <a:pPr algn="l" rtl="0"/>
            <a:r>
              <a:rPr lang="en-US" sz="3200" dirty="0" err="1" smtClean="0"/>
              <a:t>Hemoptysis</a:t>
            </a:r>
            <a:r>
              <a:rPr lang="en-US" sz="3200" dirty="0" smtClean="0"/>
              <a:t> </a:t>
            </a:r>
          </a:p>
          <a:p>
            <a:pPr algn="l" rtl="0"/>
            <a:r>
              <a:rPr lang="en-US" sz="3200" dirty="0" smtClean="0"/>
              <a:t>Fatigue</a:t>
            </a:r>
          </a:p>
          <a:p>
            <a:pPr algn="l" rtl="0"/>
            <a:r>
              <a:rPr lang="en-US" sz="3200" dirty="0" smtClean="0"/>
              <a:t>Weight loss </a:t>
            </a:r>
            <a:endParaRPr lang="he-I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Lung cancer-treatment</a:t>
            </a:r>
            <a:endParaRPr lang="he-IL" dirty="0"/>
          </a:p>
        </p:txBody>
      </p:sp>
      <p:sp>
        <p:nvSpPr>
          <p:cNvPr id="3" name="Content Placeholder 2"/>
          <p:cNvSpPr>
            <a:spLocks noGrp="1"/>
          </p:cNvSpPr>
          <p:nvPr>
            <p:ph idx="1"/>
          </p:nvPr>
        </p:nvSpPr>
        <p:spPr/>
        <p:txBody>
          <a:bodyPr>
            <a:normAutofit/>
          </a:bodyPr>
          <a:lstStyle/>
          <a:p>
            <a:pPr algn="l" rtl="0"/>
            <a:r>
              <a:rPr lang="en-US" sz="2800" dirty="0" smtClean="0"/>
              <a:t>Stage 1,2- surgery</a:t>
            </a:r>
          </a:p>
          <a:p>
            <a:pPr algn="l" rtl="0"/>
            <a:endParaRPr lang="en-US" sz="2800" dirty="0" smtClean="0"/>
          </a:p>
          <a:p>
            <a:pPr algn="l" rtl="0"/>
            <a:r>
              <a:rPr lang="en-US" sz="2800" dirty="0" smtClean="0"/>
              <a:t>Stage 3- debate – chemotherapy/ radiation therapy</a:t>
            </a:r>
          </a:p>
          <a:p>
            <a:pPr algn="l" rtl="0"/>
            <a:endParaRPr lang="en-US" sz="2800" dirty="0" smtClean="0"/>
          </a:p>
          <a:p>
            <a:pPr algn="l" rtl="0"/>
            <a:r>
              <a:rPr lang="en-US" sz="2800" dirty="0" smtClean="0"/>
              <a:t>Stage 4- systemic chemotherapy</a:t>
            </a:r>
            <a:endParaRPr lang="he-I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 </a:t>
            </a:r>
            <a:r>
              <a:rPr lang="en-US" dirty="0" smtClean="0"/>
              <a:t> Radiation Therapy (RT)</a:t>
            </a:r>
            <a:endParaRPr lang="he-IL" dirty="0"/>
          </a:p>
        </p:txBody>
      </p:sp>
      <p:sp>
        <p:nvSpPr>
          <p:cNvPr id="3" name="Content Placeholder 2"/>
          <p:cNvSpPr>
            <a:spLocks noGrp="1"/>
          </p:cNvSpPr>
          <p:nvPr>
            <p:ph idx="1"/>
          </p:nvPr>
        </p:nvSpPr>
        <p:spPr>
          <a:xfrm>
            <a:off x="457200" y="1935480"/>
            <a:ext cx="8229600" cy="4922520"/>
          </a:xfrm>
        </p:spPr>
        <p:txBody>
          <a:bodyPr>
            <a:normAutofit fontScale="77500" lnSpcReduction="20000"/>
          </a:bodyPr>
          <a:lstStyle/>
          <a:p>
            <a:pPr algn="l" rtl="0"/>
            <a:r>
              <a:rPr lang="en-US" dirty="0" smtClean="0"/>
              <a:t>RT is a common treatment in lung cancer</a:t>
            </a:r>
          </a:p>
          <a:p>
            <a:pPr algn="l" rtl="0">
              <a:buNone/>
            </a:pPr>
            <a:r>
              <a:rPr lang="en-US" sz="2800" dirty="0" smtClean="0"/>
              <a:t>         1. adjuvant (stage 1,2)</a:t>
            </a:r>
          </a:p>
          <a:p>
            <a:pPr algn="l" rtl="0">
              <a:buNone/>
            </a:pPr>
            <a:r>
              <a:rPr lang="en-US" sz="2800" dirty="0"/>
              <a:t> </a:t>
            </a:r>
            <a:r>
              <a:rPr lang="en-US" sz="2800" dirty="0" smtClean="0"/>
              <a:t>     </a:t>
            </a:r>
          </a:p>
          <a:p>
            <a:pPr algn="l" rtl="0">
              <a:buNone/>
            </a:pPr>
            <a:r>
              <a:rPr lang="en-US" sz="2800" dirty="0" smtClean="0"/>
              <a:t>         2. neo-adjuvant (stage 1,2)</a:t>
            </a:r>
          </a:p>
          <a:p>
            <a:pPr algn="l" rtl="0">
              <a:buNone/>
            </a:pPr>
            <a:r>
              <a:rPr lang="en-US" sz="2800" dirty="0" smtClean="0"/>
              <a:t>         </a:t>
            </a:r>
          </a:p>
          <a:p>
            <a:pPr algn="l" rtl="0">
              <a:buNone/>
            </a:pPr>
            <a:r>
              <a:rPr lang="en-US" sz="2800" dirty="0" smtClean="0"/>
              <a:t>          3. curative (stage 3)</a:t>
            </a:r>
          </a:p>
          <a:p>
            <a:pPr algn="l" rtl="0">
              <a:buNone/>
            </a:pPr>
            <a:r>
              <a:rPr lang="en-US" sz="2800" dirty="0" smtClean="0"/>
              <a:t>         </a:t>
            </a:r>
          </a:p>
          <a:p>
            <a:pPr algn="l" rtl="0">
              <a:buNone/>
            </a:pPr>
            <a:r>
              <a:rPr lang="en-US" sz="2800" dirty="0" smtClean="0"/>
              <a:t>          4. palliative (stage 4)</a:t>
            </a:r>
          </a:p>
          <a:p>
            <a:pPr algn="l" rtl="0">
              <a:buNone/>
            </a:pPr>
            <a:r>
              <a:rPr lang="en-US" sz="2800" dirty="0" smtClean="0"/>
              <a:t>          </a:t>
            </a:r>
          </a:p>
          <a:p>
            <a:pPr algn="l" rtl="0">
              <a:buNone/>
            </a:pPr>
            <a:r>
              <a:rPr lang="en-US" dirty="0" smtClean="0"/>
              <a:t>          </a:t>
            </a:r>
          </a:p>
          <a:p>
            <a:pPr algn="l" rtl="0">
              <a:buNone/>
            </a:pPr>
            <a:r>
              <a:rPr lang="en-US" dirty="0" smtClean="0"/>
              <a:t>   </a:t>
            </a:r>
          </a:p>
          <a:p>
            <a:pPr algn="l" rtl="0">
              <a:buNone/>
            </a:pPr>
            <a:r>
              <a:rPr lang="en-US" dirty="0" smtClean="0"/>
              <a:t>          </a:t>
            </a:r>
          </a:p>
          <a:p>
            <a:pPr algn="l" rtl="0">
              <a:buNone/>
            </a:pPr>
            <a:endParaRPr lang="en-US" dirty="0" smtClean="0"/>
          </a:p>
          <a:p>
            <a:pPr algn="l" rtl="0">
              <a:buNone/>
            </a:pPr>
            <a:endParaRPr lang="en-US" dirty="0" smtClean="0"/>
          </a:p>
          <a:p>
            <a:pPr marL="514350" indent="-514350" algn="l" rtl="0">
              <a:buNone/>
            </a:pPr>
            <a:r>
              <a:rPr lang="en-US" dirty="0"/>
              <a:t> </a:t>
            </a:r>
            <a:r>
              <a:rPr lang="en-US" dirty="0" smtClean="0"/>
              <a:t>          </a:t>
            </a:r>
            <a:endParaRPr lang="he-IL" dirty="0"/>
          </a:p>
        </p:txBody>
      </p:sp>
      <p:pic>
        <p:nvPicPr>
          <p:cNvPr id="4" name="Picture 3" descr="Linac-2.jpg"/>
          <p:cNvPicPr>
            <a:picLocks noChangeAspect="1"/>
          </p:cNvPicPr>
          <p:nvPr/>
        </p:nvPicPr>
        <p:blipFill>
          <a:blip r:embed="rId3" cstate="print"/>
          <a:stretch>
            <a:fillRect/>
          </a:stretch>
        </p:blipFill>
        <p:spPr>
          <a:xfrm>
            <a:off x="4798118" y="2500306"/>
            <a:ext cx="4345882" cy="3635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Radiation Therapy (RT)</a:t>
            </a:r>
            <a:br>
              <a:rPr lang="en-US" dirty="0" smtClean="0"/>
            </a:br>
            <a:r>
              <a:rPr lang="en-US" dirty="0" smtClean="0"/>
              <a:t>mechanism</a:t>
            </a:r>
            <a:endParaRPr lang="he-IL" dirty="0"/>
          </a:p>
        </p:txBody>
      </p:sp>
      <p:sp>
        <p:nvSpPr>
          <p:cNvPr id="5" name="TextBox 4"/>
          <p:cNvSpPr txBox="1"/>
          <p:nvPr/>
        </p:nvSpPr>
        <p:spPr>
          <a:xfrm>
            <a:off x="2428860" y="1857364"/>
            <a:ext cx="4000528" cy="461665"/>
          </a:xfrm>
          <a:prstGeom prst="rect">
            <a:avLst/>
          </a:prstGeom>
          <a:noFill/>
        </p:spPr>
        <p:txBody>
          <a:bodyPr wrap="square" rtlCol="1">
            <a:spAutoFit/>
          </a:bodyPr>
          <a:lstStyle/>
          <a:p>
            <a:pPr algn="ctr"/>
            <a:r>
              <a:rPr lang="en-US" sz="2400" dirty="0" smtClean="0"/>
              <a:t>Double strand DNA breaks</a:t>
            </a:r>
            <a:endParaRPr lang="he-IL" sz="2400" dirty="0"/>
          </a:p>
        </p:txBody>
      </p:sp>
      <p:sp>
        <p:nvSpPr>
          <p:cNvPr id="16" name="TextBox 15"/>
          <p:cNvSpPr txBox="1"/>
          <p:nvPr/>
        </p:nvSpPr>
        <p:spPr>
          <a:xfrm>
            <a:off x="2643174" y="3143248"/>
            <a:ext cx="3714776" cy="461665"/>
          </a:xfrm>
          <a:prstGeom prst="rect">
            <a:avLst/>
          </a:prstGeom>
          <a:noFill/>
        </p:spPr>
        <p:txBody>
          <a:bodyPr wrap="square" rtlCol="1">
            <a:spAutoFit/>
          </a:bodyPr>
          <a:lstStyle/>
          <a:p>
            <a:pPr algn="ctr" rtl="0"/>
            <a:r>
              <a:rPr lang="en-US" sz="2400" dirty="0" smtClean="0"/>
              <a:t>Chromosomal aberrations </a:t>
            </a:r>
            <a:endParaRPr lang="he-IL" sz="2400" dirty="0"/>
          </a:p>
        </p:txBody>
      </p:sp>
      <p:sp>
        <p:nvSpPr>
          <p:cNvPr id="24" name="TextBox 23"/>
          <p:cNvSpPr txBox="1"/>
          <p:nvPr/>
        </p:nvSpPr>
        <p:spPr>
          <a:xfrm>
            <a:off x="2928926" y="4429132"/>
            <a:ext cx="2857520" cy="461665"/>
          </a:xfrm>
          <a:prstGeom prst="rect">
            <a:avLst/>
          </a:prstGeom>
          <a:noFill/>
        </p:spPr>
        <p:txBody>
          <a:bodyPr wrap="square" rtlCol="1">
            <a:spAutoFit/>
          </a:bodyPr>
          <a:lstStyle/>
          <a:p>
            <a:pPr algn="ctr" rtl="0"/>
            <a:r>
              <a:rPr lang="en-US" sz="2400" dirty="0" smtClean="0"/>
              <a:t>Mitotic catastrophe </a:t>
            </a:r>
            <a:endParaRPr lang="he-IL" sz="2400" dirty="0"/>
          </a:p>
        </p:txBody>
      </p:sp>
      <p:sp>
        <p:nvSpPr>
          <p:cNvPr id="27" name="TextBox 26"/>
          <p:cNvSpPr txBox="1"/>
          <p:nvPr/>
        </p:nvSpPr>
        <p:spPr>
          <a:xfrm>
            <a:off x="3143240" y="5857892"/>
            <a:ext cx="2571768" cy="461665"/>
          </a:xfrm>
          <a:prstGeom prst="rect">
            <a:avLst/>
          </a:prstGeom>
          <a:noFill/>
        </p:spPr>
        <p:txBody>
          <a:bodyPr wrap="square" rtlCol="1">
            <a:spAutoFit/>
          </a:bodyPr>
          <a:lstStyle/>
          <a:p>
            <a:pPr algn="ctr" rtl="0"/>
            <a:r>
              <a:rPr lang="en-US" sz="2400" dirty="0" smtClean="0"/>
              <a:t>Cell death</a:t>
            </a:r>
            <a:endParaRPr lang="he-IL" sz="2400" dirty="0"/>
          </a:p>
        </p:txBody>
      </p:sp>
      <p:sp>
        <p:nvSpPr>
          <p:cNvPr id="10" name="Down Arrow 9"/>
          <p:cNvSpPr/>
          <p:nvPr/>
        </p:nvSpPr>
        <p:spPr>
          <a:xfrm>
            <a:off x="4214810" y="2285992"/>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Down Arrow 12"/>
          <p:cNvSpPr/>
          <p:nvPr/>
        </p:nvSpPr>
        <p:spPr>
          <a:xfrm>
            <a:off x="4214810" y="3571876"/>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Down Arrow 13"/>
          <p:cNvSpPr/>
          <p:nvPr/>
        </p:nvSpPr>
        <p:spPr>
          <a:xfrm>
            <a:off x="4286248" y="4857760"/>
            <a:ext cx="357190" cy="857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14" descr="double-helix-break.gif"/>
          <p:cNvPicPr>
            <a:picLocks noChangeAspect="1"/>
          </p:cNvPicPr>
          <p:nvPr/>
        </p:nvPicPr>
        <p:blipFill>
          <a:blip r:embed="rId3" cstate="print"/>
          <a:stretch>
            <a:fillRect/>
          </a:stretch>
        </p:blipFill>
        <p:spPr>
          <a:xfrm>
            <a:off x="0" y="1928802"/>
            <a:ext cx="2571758" cy="25717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heckerboard(across)">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24" grpId="0"/>
      <p:bldP spid="27" grpId="0"/>
      <p:bldP spid="10"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en-US" dirty="0" smtClean="0"/>
              <a:t>problems</a:t>
            </a:r>
            <a:endParaRPr lang="he-IL" dirty="0"/>
          </a:p>
        </p:txBody>
      </p:sp>
      <p:sp>
        <p:nvSpPr>
          <p:cNvPr id="3" name="Content Placeholder 2"/>
          <p:cNvSpPr>
            <a:spLocks noGrp="1"/>
          </p:cNvSpPr>
          <p:nvPr>
            <p:ph idx="1"/>
          </p:nvPr>
        </p:nvSpPr>
        <p:spPr>
          <a:xfrm>
            <a:off x="571472" y="928670"/>
            <a:ext cx="8229600" cy="5429288"/>
          </a:xfrm>
        </p:spPr>
        <p:txBody>
          <a:bodyPr>
            <a:normAutofit/>
          </a:bodyPr>
          <a:lstStyle/>
          <a:p>
            <a:pPr algn="l" rtl="0"/>
            <a:r>
              <a:rPr lang="en-US" dirty="0" smtClean="0"/>
              <a:t>Tumor cells develop resistance to apoptosis.</a:t>
            </a:r>
          </a:p>
          <a:p>
            <a:pPr algn="l" rtl="0"/>
            <a:r>
              <a:rPr lang="en-US" dirty="0" smtClean="0"/>
              <a:t>High radiation doses causes sides effects:</a:t>
            </a:r>
          </a:p>
          <a:p>
            <a:pPr algn="l" rtl="0">
              <a:buNone/>
            </a:pPr>
            <a:r>
              <a:rPr lang="en-US" dirty="0" smtClean="0"/>
              <a:t>        </a:t>
            </a:r>
            <a:r>
              <a:rPr lang="en-US" sz="2600" dirty="0" smtClean="0"/>
              <a:t>-fatigue</a:t>
            </a:r>
          </a:p>
          <a:p>
            <a:pPr algn="l" rtl="0">
              <a:buNone/>
            </a:pPr>
            <a:r>
              <a:rPr lang="en-US" dirty="0" smtClean="0"/>
              <a:t>        - cough</a:t>
            </a:r>
          </a:p>
          <a:p>
            <a:pPr algn="l" rtl="0">
              <a:buNone/>
            </a:pPr>
            <a:r>
              <a:rPr lang="en-US" dirty="0" smtClean="0"/>
              <a:t>         -shortness of breathing</a:t>
            </a:r>
            <a:r>
              <a:rPr lang="en-US" sz="2600" dirty="0" smtClean="0"/>
              <a:t> </a:t>
            </a:r>
          </a:p>
          <a:p>
            <a:pPr algn="l" rtl="0">
              <a:buNone/>
            </a:pPr>
            <a:r>
              <a:rPr lang="en-US" sz="2600" dirty="0"/>
              <a:t> </a:t>
            </a:r>
            <a:r>
              <a:rPr lang="en-US" sz="2600" dirty="0" smtClean="0"/>
              <a:t>       -skin irritations </a:t>
            </a:r>
          </a:p>
          <a:p>
            <a:pPr algn="l" rtl="0">
              <a:buNone/>
            </a:pPr>
            <a:r>
              <a:rPr lang="en-US" dirty="0" smtClean="0"/>
              <a:t>         -</a:t>
            </a:r>
            <a:r>
              <a:rPr lang="en-US" dirty="0" err="1" smtClean="0"/>
              <a:t>esophagitis</a:t>
            </a:r>
            <a:r>
              <a:rPr lang="en-US" dirty="0" smtClean="0"/>
              <a:t> </a:t>
            </a:r>
            <a:endParaRPr lang="en-US" sz="2600" dirty="0" smtClean="0"/>
          </a:p>
          <a:p>
            <a:pPr algn="l" rtl="0">
              <a:buNone/>
            </a:pPr>
            <a:r>
              <a:rPr lang="en-US" sz="2600" dirty="0"/>
              <a:t> </a:t>
            </a:r>
            <a:r>
              <a:rPr lang="en-US" sz="2600" dirty="0" smtClean="0"/>
              <a:t>       -radiation </a:t>
            </a:r>
            <a:r>
              <a:rPr lang="en-US" sz="2600" dirty="0" err="1" smtClean="0"/>
              <a:t>pneumonitis</a:t>
            </a:r>
            <a:endParaRPr lang="en-US" sz="2600" dirty="0" smtClean="0"/>
          </a:p>
          <a:p>
            <a:pPr algn="l" rtl="0">
              <a:buNone/>
            </a:pPr>
            <a:r>
              <a:rPr lang="en-US" sz="2600" dirty="0"/>
              <a:t> </a:t>
            </a:r>
            <a:r>
              <a:rPr lang="en-US" sz="2600" dirty="0" smtClean="0"/>
              <a:t>        -pulmonary fibrosis</a:t>
            </a:r>
          </a:p>
          <a:p>
            <a:pPr algn="l" rtl="0">
              <a:buNone/>
            </a:pPr>
            <a:r>
              <a:rPr lang="en-US" sz="2600" dirty="0"/>
              <a:t> </a:t>
            </a:r>
            <a:r>
              <a:rPr lang="en-US" sz="2600" dirty="0" smtClean="0"/>
              <a:t>        -secondary cancers</a:t>
            </a:r>
          </a:p>
          <a:p>
            <a:pPr algn="l" rtl="0">
              <a:buNone/>
            </a:pPr>
            <a:r>
              <a:rPr lang="en-US" sz="2800" dirty="0"/>
              <a:t> </a:t>
            </a:r>
            <a:r>
              <a:rPr lang="en-US" sz="2800" dirty="0" smtClean="0"/>
              <a:t>          </a:t>
            </a:r>
            <a:endParaRPr lang="he-IL" dirty="0"/>
          </a:p>
        </p:txBody>
      </p:sp>
      <p:pic>
        <p:nvPicPr>
          <p:cNvPr id="4" name="Picture 3" descr="Radiation burn.jpg"/>
          <p:cNvPicPr>
            <a:picLocks noChangeAspect="1"/>
          </p:cNvPicPr>
          <p:nvPr/>
        </p:nvPicPr>
        <p:blipFill>
          <a:blip r:embed="rId3" cstate="print"/>
          <a:stretch>
            <a:fillRect/>
          </a:stretch>
        </p:blipFill>
        <p:spPr>
          <a:xfrm>
            <a:off x="5929322" y="1857364"/>
            <a:ext cx="2357454" cy="1643074"/>
          </a:xfrm>
          <a:prstGeom prst="rect">
            <a:avLst/>
          </a:prstGeom>
        </p:spPr>
      </p:pic>
      <p:pic>
        <p:nvPicPr>
          <p:cNvPr id="5" name="Picture 4" descr="radiation pneomonitis.jpg"/>
          <p:cNvPicPr>
            <a:picLocks noChangeAspect="1"/>
          </p:cNvPicPr>
          <p:nvPr/>
        </p:nvPicPr>
        <p:blipFill>
          <a:blip r:embed="rId4" cstate="print"/>
          <a:stretch>
            <a:fillRect/>
          </a:stretch>
        </p:blipFill>
        <p:spPr>
          <a:xfrm>
            <a:off x="6000760" y="5072050"/>
            <a:ext cx="2308848" cy="1785950"/>
          </a:xfrm>
          <a:prstGeom prst="rect">
            <a:avLst/>
          </a:prstGeom>
        </p:spPr>
      </p:pic>
      <p:pic>
        <p:nvPicPr>
          <p:cNvPr id="6" name="Picture 5" descr="Eosinophilic%20esophagitis.jpg"/>
          <p:cNvPicPr>
            <a:picLocks noChangeAspect="1"/>
          </p:cNvPicPr>
          <p:nvPr/>
        </p:nvPicPr>
        <p:blipFill>
          <a:blip r:embed="rId5" cstate="print"/>
          <a:stretch>
            <a:fillRect/>
          </a:stretch>
        </p:blipFill>
        <p:spPr>
          <a:xfrm>
            <a:off x="5929322" y="3357562"/>
            <a:ext cx="2346682" cy="1625251"/>
          </a:xfrm>
          <a:prstGeom prst="rect">
            <a:avLst/>
          </a:prstGeom>
        </p:spPr>
      </p:pic>
      <p:cxnSp>
        <p:nvCxnSpPr>
          <p:cNvPr id="8" name="Straight Arrow Connector 7"/>
          <p:cNvCxnSpPr/>
          <p:nvPr/>
        </p:nvCxnSpPr>
        <p:spPr>
          <a:xfrm>
            <a:off x="4214810" y="4714884"/>
            <a:ext cx="100013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14810" y="4000504"/>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29058" y="3000372"/>
            <a:ext cx="185738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dirty="0"/>
          </a:p>
        </p:txBody>
      </p:sp>
      <p:sp>
        <p:nvSpPr>
          <p:cNvPr id="3" name="Content Placeholder 2"/>
          <p:cNvSpPr>
            <a:spLocks noGrp="1"/>
          </p:cNvSpPr>
          <p:nvPr>
            <p:ph idx="1"/>
          </p:nvPr>
        </p:nvSpPr>
        <p:spPr/>
        <p:txBody>
          <a:bodyPr/>
          <a:lstStyle/>
          <a:p>
            <a:pPr algn="l" rtl="0">
              <a:buNone/>
            </a:pPr>
            <a:endParaRPr lang="he-IL" dirty="0"/>
          </a:p>
        </p:txBody>
      </p:sp>
      <p:sp>
        <p:nvSpPr>
          <p:cNvPr id="4" name="Rectangle 3"/>
          <p:cNvSpPr/>
          <p:nvPr/>
        </p:nvSpPr>
        <p:spPr>
          <a:xfrm>
            <a:off x="1649986" y="2967335"/>
            <a:ext cx="58440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can be done?</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861</TotalTime>
  <Words>1035</Words>
  <Application>Microsoft Office PowerPoint</Application>
  <PresentationFormat>‫הצגה על המסך (4:3)</PresentationFormat>
  <Paragraphs>235</Paragraphs>
  <Slides>31</Slides>
  <Notes>8</Notes>
  <HiddenSlides>3</HiddenSlides>
  <MMClips>0</MMClips>
  <ScaleCrop>false</ScaleCrop>
  <HeadingPairs>
    <vt:vector size="4" baseType="variant">
      <vt:variant>
        <vt:lpstr>ערכת נושא</vt:lpstr>
      </vt:variant>
      <vt:variant>
        <vt:i4>1</vt:i4>
      </vt:variant>
      <vt:variant>
        <vt:lpstr>כותרות שקופיות</vt:lpstr>
      </vt:variant>
      <vt:variant>
        <vt:i4>31</vt:i4>
      </vt:variant>
    </vt:vector>
  </HeadingPairs>
  <TitlesOfParts>
    <vt:vector size="32" baseType="lpstr">
      <vt:lpstr>Flow</vt:lpstr>
      <vt:lpstr>"Metabolic Modifications and Mitochondrial Activation as a potential therapy in Lung Cancer"</vt:lpstr>
      <vt:lpstr>Lung Cancer</vt:lpstr>
      <vt:lpstr>Lung cancer –risk factors</vt:lpstr>
      <vt:lpstr>Lung cancer- symptoms</vt:lpstr>
      <vt:lpstr>Lung cancer-treatment</vt:lpstr>
      <vt:lpstr>  Radiation Therapy (RT)</vt:lpstr>
      <vt:lpstr>Radiation Therapy (RT) mechanism</vt:lpstr>
      <vt:lpstr>problems</vt:lpstr>
      <vt:lpstr>מצגת של PowerPoint</vt:lpstr>
      <vt:lpstr>מצגת של PowerPoint</vt:lpstr>
      <vt:lpstr>Glycolysis vs Glucose oxidation </vt:lpstr>
      <vt:lpstr>Warburg effect</vt:lpstr>
      <vt:lpstr>Warburg effect- why?</vt:lpstr>
      <vt:lpstr>Warburg effect-resistance to apoptosis</vt:lpstr>
      <vt:lpstr>מצגת של PowerPoint</vt:lpstr>
      <vt:lpstr>Hypothesis-mitochondrial activation=apoptosis </vt:lpstr>
      <vt:lpstr>Dichloroacetate (DCA)</vt:lpstr>
      <vt:lpstr>Dichloroacetate (DCA)</vt:lpstr>
      <vt:lpstr>Goal of study</vt:lpstr>
      <vt:lpstr>Methods </vt:lpstr>
      <vt:lpstr>Methods-Clonogenic assay</vt:lpstr>
      <vt:lpstr>methods</vt:lpstr>
      <vt:lpstr>Results- DCA ,UNIRRADIATED</vt:lpstr>
      <vt:lpstr>Results</vt:lpstr>
      <vt:lpstr>מצגת של PowerPoint</vt:lpstr>
      <vt:lpstr>Results  DCA- before irradiation</vt:lpstr>
      <vt:lpstr>Loewe Additively model</vt:lpstr>
      <vt:lpstr>מצגת של PowerPoint</vt:lpstr>
      <vt:lpstr>Conclusions </vt:lpstr>
      <vt:lpstr>Acknowledgments</vt:lpstr>
      <vt:lpstr> </vt:lpstr>
    </vt:vector>
  </TitlesOfParts>
  <Company>Sheba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Modifications and Mitochondrial Activation as a potential therapy in Lung Cancer"</dc:title>
  <dc:creator>Administrator</dc:creator>
  <cp:lastModifiedBy>user</cp:lastModifiedBy>
  <cp:revision>94</cp:revision>
  <dcterms:created xsi:type="dcterms:W3CDTF">2013-02-04T14:32:09Z</dcterms:created>
  <dcterms:modified xsi:type="dcterms:W3CDTF">2013-03-20T05:02:18Z</dcterms:modified>
</cp:coreProperties>
</file>