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6" r:id="rId4"/>
    <p:sldId id="268" r:id="rId5"/>
    <p:sldId id="260" r:id="rId6"/>
    <p:sldId id="272" r:id="rId7"/>
    <p:sldId id="257" r:id="rId8"/>
    <p:sldId id="271" r:id="rId9"/>
    <p:sldId id="270" r:id="rId10"/>
    <p:sldId id="258" r:id="rId11"/>
    <p:sldId id="259" r:id="rId12"/>
    <p:sldId id="261" r:id="rId13"/>
    <p:sldId id="269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-1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7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59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6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5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9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9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70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7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BF47-D0CC-40B9-AE3A-15E677CBC330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4DFA-8E78-4916-9FEE-A8D491A20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6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538" y="2503488"/>
            <a:ext cx="11046372" cy="2387600"/>
          </a:xfrm>
        </p:spPr>
        <p:txBody>
          <a:bodyPr>
            <a:noAutofit/>
          </a:bodyPr>
          <a:lstStyle/>
          <a:p>
            <a:r>
              <a:rPr lang="en-US" sz="7200" dirty="0"/>
              <a:t>Medical simulation with actors for training students and residents in basic skills in psychiatry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424488"/>
            <a:ext cx="9144000" cy="1655762"/>
          </a:xfrm>
        </p:spPr>
        <p:txBody>
          <a:bodyPr/>
          <a:lstStyle/>
          <a:p>
            <a:r>
              <a:rPr lang="en-US" dirty="0"/>
              <a:t>Doron Amsalem, Raz </a:t>
            </a:r>
            <a:r>
              <a:rPr lang="en-US" dirty="0" smtClean="0"/>
              <a:t>Gross, Alexandra Dorman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Elicit the Patient’s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Eliciting the patient’s understanding of the </a:t>
            </a:r>
            <a:r>
              <a:rPr lang="en-US" sz="4400" dirty="0" smtClean="0"/>
              <a:t>problem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Eliciting the patient's goals for the visit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Attention to Psychosocial Issues</a:t>
            </a:r>
          </a:p>
        </p:txBody>
      </p:sp>
    </p:spTree>
    <p:extLst>
      <p:ext uri="{BB962C8B-B14F-4D97-AF65-F5344CB8AC3E}">
        <p14:creationId xmlns:p14="http://schemas.microsoft.com/office/powerpoint/2010/main" val="402562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Demonstrate </a:t>
            </a:r>
            <a:r>
              <a:rPr lang="en-US" sz="5400" dirty="0" smtClean="0"/>
              <a:t>Empathy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Expression of emotion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Acceptance of </a:t>
            </a:r>
            <a:r>
              <a:rPr lang="en-US" sz="4400" dirty="0" smtClean="0"/>
              <a:t>feelings</a:t>
            </a:r>
            <a:endParaRPr lang="he-IL" sz="4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Identification of feelings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Nonverbal empathy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783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Invest in the </a:t>
            </a:r>
            <a:r>
              <a:rPr lang="en-US" sz="5400" dirty="0" smtClean="0"/>
              <a:t>End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16100"/>
            <a:ext cx="515302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Using patient's concerns as frame of reference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Allowing patients to absorb 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Clarity of 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Explanation of treatment plan and/or tests     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Testing for comprehension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6191250" y="1966436"/>
            <a:ext cx="6096000" cy="370934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Patient involvement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Acceptability of treatment plan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Implementation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Additional questions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dirty="0" smtClean="0"/>
              <a:t>Plans for follow-up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33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Inter-rater reliability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/>
              <a:t>Inter-rater reliability was established by having the </a:t>
            </a:r>
            <a:r>
              <a:rPr lang="en-US" sz="3600" dirty="0" smtClean="0"/>
              <a:t>three coders </a:t>
            </a:r>
            <a:r>
              <a:rPr lang="en-US" sz="3600" dirty="0"/>
              <a:t>independently rate </a:t>
            </a:r>
            <a:r>
              <a:rPr lang="en-US" sz="3600" dirty="0" smtClean="0"/>
              <a:t>randomly </a:t>
            </a:r>
            <a:r>
              <a:rPr lang="en-US" sz="3600" dirty="0"/>
              <a:t>selected </a:t>
            </a:r>
            <a:r>
              <a:rPr lang="en-US" sz="3600" dirty="0" smtClean="0"/>
              <a:t>visits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600" dirty="0" smtClean="0"/>
              <a:t>Their scores </a:t>
            </a:r>
            <a:r>
              <a:rPr lang="en-US" sz="3600" dirty="0"/>
              <a:t>were compared for each individual rating </a:t>
            </a:r>
            <a:r>
              <a:rPr lang="en-US" sz="3600" dirty="0" smtClean="0"/>
              <a:t>within category </a:t>
            </a:r>
            <a:r>
              <a:rPr lang="en-US" sz="3600" dirty="0"/>
              <a:t>and overall </a:t>
            </a:r>
            <a:r>
              <a:rPr lang="en-US" sz="3600" dirty="0" smtClean="0"/>
              <a:t>using Pearson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60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\\sbnetapp54\msr$\Training Unit Docs\training unit basis\תמונות למצגות\אנשים\d-small-people-dart-hit-little-man-holding-isolated-white-background-32853082[2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8198" y="2552701"/>
            <a:ext cx="4436627" cy="327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8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User\Desktop\צליל וגיא\עבודה תתח\תמונות\חשיבה ביקורתית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82160" y="545155"/>
            <a:ext cx="5456250" cy="5456252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1175" y="395287"/>
            <a:ext cx="4010025" cy="1325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Why video? 	</a:t>
            </a:r>
            <a:endParaRPr lang="en-US" sz="5400" dirty="0"/>
          </a:p>
        </p:txBody>
      </p:sp>
      <p:pic>
        <p:nvPicPr>
          <p:cNvPr id="4" name="תמונה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360" y="2229395"/>
            <a:ext cx="5998790" cy="3263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Image result for ‫יו טיוב‬‎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831" y="596403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915150" y="596403"/>
            <a:ext cx="36181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latin typeface="+mj-lt"/>
              </a:rPr>
              <a:t>Why actors?</a:t>
            </a:r>
            <a:endParaRPr lang="en-US" sz="5400" dirty="0">
              <a:latin typeface="+mj-lt"/>
            </a:endParaRPr>
          </a:p>
        </p:txBody>
      </p:sp>
      <p:pic>
        <p:nvPicPr>
          <p:cNvPr id="7" name="Picture 2" descr="\\sbnetapp54\msr$\Training Unit Docs\training unit basis\תמונות למצגות\אנשים\זמן ללמוד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5680" y="2009775"/>
            <a:ext cx="4365105" cy="3676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41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39318" y="895350"/>
            <a:ext cx="5476875" cy="547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4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509587"/>
            <a:ext cx="12001500" cy="583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/>
              <a:t>Four habits model, 23 items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>
                <a:ea typeface="Times New Roman" panose="02020603050405020304" pitchFamily="18" charset="0"/>
              </a:rPr>
              <a:t>Invest in the </a:t>
            </a:r>
            <a:r>
              <a:rPr lang="en-US" sz="4400" dirty="0" smtClean="0">
                <a:ea typeface="Times New Roman" panose="02020603050405020304" pitchFamily="18" charset="0"/>
              </a:rPr>
              <a:t>Beginning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Elicit the Patient’s </a:t>
            </a:r>
            <a:r>
              <a:rPr lang="en-US" sz="4400" dirty="0" smtClean="0"/>
              <a:t>Perspective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Demonstrate </a:t>
            </a:r>
            <a:r>
              <a:rPr lang="en-US" sz="4400" dirty="0" smtClean="0"/>
              <a:t>Empathy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Invest in the End</a:t>
            </a:r>
          </a:p>
          <a:p>
            <a:endParaRPr lang="en-US" dirty="0"/>
          </a:p>
        </p:txBody>
      </p:sp>
      <p:pic>
        <p:nvPicPr>
          <p:cNvPr id="4" name="Picture 2" descr="\\sbnetapp54\msr$\Training Unit Docs\training unit basis\תמונות למצגות\אנשים\איש קטן ממלא משו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70008" y="3670702"/>
            <a:ext cx="2493342" cy="281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79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Familiarity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Greetings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/>
              <a:t>Small talk </a:t>
            </a:r>
            <a:endParaRPr lang="en-US" sz="4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2846235" y="612407"/>
            <a:ext cx="64814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effectLst/>
                <a:latin typeface="+mj-lt"/>
                <a:ea typeface="Times New Roman" panose="02020603050405020304" pitchFamily="18" charset="0"/>
              </a:rPr>
              <a:t>Invest in the Beginning</a:t>
            </a:r>
            <a:endParaRPr lang="en-US" sz="5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2575" y="2000251"/>
            <a:ext cx="74390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Question Style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Expansion of concerns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Eliciting the full agenda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281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Familiarity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Greetings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b="1" dirty="0"/>
              <a:t>Small talk </a:t>
            </a:r>
            <a:endParaRPr lang="en-US" sz="4400" b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2846235" y="612407"/>
            <a:ext cx="64814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 smtClean="0">
                <a:effectLst/>
                <a:latin typeface="+mj-lt"/>
                <a:ea typeface="Times New Roman" panose="02020603050405020304" pitchFamily="18" charset="0"/>
              </a:rPr>
              <a:t>Invest in the Beginning</a:t>
            </a:r>
            <a:endParaRPr lang="en-US" sz="5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62575" y="2000251"/>
            <a:ext cx="743902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Question Style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Expansion of concerns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4400" dirty="0" smtClean="0"/>
              <a:t>Eliciting the full agenda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773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Small talk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5. Clinician makes non-medical comments, using these to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put the patient at ease.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3. Clinician makes cursory attempt at small talk (shows 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great interest, keeps discussion brief before moving on).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1. The clinician gets right down to business without any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600" dirty="0"/>
              <a:t>attempt at small talk (or cuts patient off curtly </a:t>
            </a:r>
            <a:r>
              <a:rPr lang="en-US" sz="3600" dirty="0" smtClean="0"/>
              <a:t>and abruptly</a:t>
            </a:r>
            <a:r>
              <a:rPr lang="en-US" sz="3600" dirty="0"/>
              <a:t>, or if later in visit, shows </a:t>
            </a:r>
            <a:r>
              <a:rPr lang="en-US" sz="3200" dirty="0"/>
              <a:t>only passing interest).</a:t>
            </a:r>
          </a:p>
        </p:txBody>
      </p:sp>
      <p:pic>
        <p:nvPicPr>
          <p:cNvPr id="4" name="Picture 2" descr="\\sbnetapp54\msr$\Training Unit Docs\training unit basis\תמונות למצגות\אנשים\איש קטן ממלא משוב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41608" y="241703"/>
            <a:ext cx="1455118" cy="1640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63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262</Words>
  <Application>Microsoft Office PowerPoint</Application>
  <PresentationFormat>מותאם אישית</PresentationFormat>
  <Paragraphs>53</Paragraphs>
  <Slides>14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15" baseType="lpstr">
      <vt:lpstr>Office Theme</vt:lpstr>
      <vt:lpstr>Medical simulation with actors for training students and residents in basic skills in psychiatry</vt:lpstr>
      <vt:lpstr>מצגת של PowerPoint</vt:lpstr>
      <vt:lpstr>Why video?  </vt:lpstr>
      <vt:lpstr>מצגת של PowerPoint</vt:lpstr>
      <vt:lpstr>מצגת של PowerPoint</vt:lpstr>
      <vt:lpstr>Four habits model, 23 items</vt:lpstr>
      <vt:lpstr>מצגת של PowerPoint</vt:lpstr>
      <vt:lpstr>מצגת של PowerPoint</vt:lpstr>
      <vt:lpstr>Small talk </vt:lpstr>
      <vt:lpstr>Elicit the Patient’s Perspective</vt:lpstr>
      <vt:lpstr>Demonstrate Empathy</vt:lpstr>
      <vt:lpstr>Invest in the End</vt:lpstr>
      <vt:lpstr>Inter-rater reliability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simulation with actors for training students and residents in basic skills in psychiatry</dc:title>
  <dc:creator>doron</dc:creator>
  <cp:lastModifiedBy>Lenovo</cp:lastModifiedBy>
  <cp:revision>12</cp:revision>
  <dcterms:created xsi:type="dcterms:W3CDTF">2018-01-02T11:39:50Z</dcterms:created>
  <dcterms:modified xsi:type="dcterms:W3CDTF">2018-01-05T08:29:13Z</dcterms:modified>
</cp:coreProperties>
</file>