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7"/>
  </p:notesMasterIdLst>
  <p:sldIdLst>
    <p:sldId id="256" r:id="rId2"/>
    <p:sldId id="295" r:id="rId3"/>
    <p:sldId id="268" r:id="rId4"/>
    <p:sldId id="269" r:id="rId5"/>
    <p:sldId id="299" r:id="rId6"/>
    <p:sldId id="270" r:id="rId7"/>
    <p:sldId id="287" r:id="rId8"/>
    <p:sldId id="257" r:id="rId9"/>
    <p:sldId id="262" r:id="rId10"/>
    <p:sldId id="261" r:id="rId11"/>
    <p:sldId id="263" r:id="rId12"/>
    <p:sldId id="259" r:id="rId13"/>
    <p:sldId id="258" r:id="rId14"/>
    <p:sldId id="265" r:id="rId15"/>
    <p:sldId id="266" r:id="rId16"/>
    <p:sldId id="283" r:id="rId17"/>
    <p:sldId id="282" r:id="rId18"/>
    <p:sldId id="275" r:id="rId19"/>
    <p:sldId id="274" r:id="rId20"/>
    <p:sldId id="276" r:id="rId21"/>
    <p:sldId id="273" r:id="rId22"/>
    <p:sldId id="277" r:id="rId23"/>
    <p:sldId id="271" r:id="rId24"/>
    <p:sldId id="280" r:id="rId25"/>
    <p:sldId id="272" r:id="rId26"/>
    <p:sldId id="286" r:id="rId27"/>
    <p:sldId id="291" r:id="rId28"/>
    <p:sldId id="292" r:id="rId29"/>
    <p:sldId id="294" r:id="rId30"/>
    <p:sldId id="293" r:id="rId31"/>
    <p:sldId id="296" r:id="rId32"/>
    <p:sldId id="290" r:id="rId33"/>
    <p:sldId id="297" r:id="rId34"/>
    <p:sldId id="298" r:id="rId35"/>
    <p:sldId id="300" r:id="rId36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77842" autoAdjust="0"/>
  </p:normalViewPr>
  <p:slideViewPr>
    <p:cSldViewPr>
      <p:cViewPr varScale="1">
        <p:scale>
          <a:sx n="90" d="100"/>
          <a:sy n="90" d="100"/>
        </p:scale>
        <p:origin x="165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666666666666666E-2"/>
          <c:y val="0.16932888597258677"/>
          <c:w val="0.93888888888888888"/>
          <c:h val="0.59803113152522602"/>
        </c:manualLayout>
      </c:layout>
      <c:ofPieChart>
        <c:ofPieType val="bar"/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גיליון1!$H$63:$H$72</c:f>
              <c:strCache>
                <c:ptCount val="10"/>
                <c:pt idx="0">
                  <c:v>GEN SURG</c:v>
                </c:pt>
                <c:pt idx="1">
                  <c:v>OBGYN</c:v>
                </c:pt>
                <c:pt idx="2">
                  <c:v>ORTHO</c:v>
                </c:pt>
                <c:pt idx="3">
                  <c:v>MAIXLO</c:v>
                </c:pt>
                <c:pt idx="4">
                  <c:v>PLASTICS</c:v>
                </c:pt>
                <c:pt idx="5">
                  <c:v>URO</c:v>
                </c:pt>
                <c:pt idx="6">
                  <c:v>ENT</c:v>
                </c:pt>
                <c:pt idx="7">
                  <c:v>NEURO</c:v>
                </c:pt>
                <c:pt idx="8">
                  <c:v>VASCULAR</c:v>
                </c:pt>
                <c:pt idx="9">
                  <c:v>THORACIC</c:v>
                </c:pt>
              </c:strCache>
            </c:strRef>
          </c:cat>
          <c:val>
            <c:numRef>
              <c:f>גיליון1!$I$63:$I$72</c:f>
              <c:numCache>
                <c:formatCode>General</c:formatCode>
                <c:ptCount val="10"/>
                <c:pt idx="0">
                  <c:v>28</c:v>
                </c:pt>
                <c:pt idx="1">
                  <c:v>17</c:v>
                </c:pt>
                <c:pt idx="2">
                  <c:v>12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3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gapWidth val="100"/>
        <c:splitType val="pos"/>
        <c:splitPos val="6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302152932442463E-2"/>
          <c:y val="0.2488758169488009"/>
          <c:w val="0.9311668391117035"/>
          <c:h val="0.671939204503627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Stats!$I$42</c:f>
              <c:strCache>
                <c:ptCount val="1"/>
                <c:pt idx="0">
                  <c:v>pre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Stats!$H$43:$H$49</c:f>
              <c:strCache>
                <c:ptCount val="7"/>
                <c:pt idx="0">
                  <c:v>Interrupted Suturing</c:v>
                </c:pt>
                <c:pt idx="1">
                  <c:v>Continues Suturing</c:v>
                </c:pt>
                <c:pt idx="2">
                  <c:v>Washing &amp; Gowning</c:v>
                </c:pt>
                <c:pt idx="3">
                  <c:v>Urinary Catheterization</c:v>
                </c:pt>
                <c:pt idx="4">
                  <c:v>Abdominal Closure</c:v>
                </c:pt>
                <c:pt idx="5">
                  <c:v>Abscess Dranage</c:v>
                </c:pt>
                <c:pt idx="6">
                  <c:v>Instruments ID</c:v>
                </c:pt>
              </c:strCache>
            </c:strRef>
          </c:cat>
          <c:val>
            <c:numRef>
              <c:f>Stats!$I$43:$I$49</c:f>
              <c:numCache>
                <c:formatCode>0.0</c:formatCode>
                <c:ptCount val="7"/>
                <c:pt idx="0">
                  <c:v>68.516666666666666</c:v>
                </c:pt>
                <c:pt idx="1">
                  <c:v>61.666666666666664</c:v>
                </c:pt>
                <c:pt idx="2">
                  <c:v>69.583333333333329</c:v>
                </c:pt>
                <c:pt idx="3">
                  <c:v>71</c:v>
                </c:pt>
                <c:pt idx="4">
                  <c:v>60.75</c:v>
                </c:pt>
                <c:pt idx="5">
                  <c:v>61.166666666666664</c:v>
                </c:pt>
                <c:pt idx="6">
                  <c:v>40.166666666666664</c:v>
                </c:pt>
              </c:numCache>
            </c:numRef>
          </c:val>
        </c:ser>
        <c:ser>
          <c:idx val="1"/>
          <c:order val="1"/>
          <c:tx>
            <c:strRef>
              <c:f>Stats!$J$42</c:f>
              <c:strCache>
                <c:ptCount val="1"/>
                <c:pt idx="0">
                  <c:v>post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Stats!$H$43:$H$49</c:f>
              <c:strCache>
                <c:ptCount val="7"/>
                <c:pt idx="0">
                  <c:v>Interrupted Suturing</c:v>
                </c:pt>
                <c:pt idx="1">
                  <c:v>Continues Suturing</c:v>
                </c:pt>
                <c:pt idx="2">
                  <c:v>Washing &amp; Gowning</c:v>
                </c:pt>
                <c:pt idx="3">
                  <c:v>Urinary Catheterization</c:v>
                </c:pt>
                <c:pt idx="4">
                  <c:v>Abdominal Closure</c:v>
                </c:pt>
                <c:pt idx="5">
                  <c:v>Abscess Dranage</c:v>
                </c:pt>
                <c:pt idx="6">
                  <c:v>Instruments ID</c:v>
                </c:pt>
              </c:strCache>
            </c:strRef>
          </c:cat>
          <c:val>
            <c:numRef>
              <c:f>Stats!$J$43:$J$49</c:f>
              <c:numCache>
                <c:formatCode>0.0</c:formatCode>
                <c:ptCount val="7"/>
                <c:pt idx="0">
                  <c:v>91.916666666666671</c:v>
                </c:pt>
                <c:pt idx="1">
                  <c:v>87.25</c:v>
                </c:pt>
                <c:pt idx="2">
                  <c:v>89.083333333333329</c:v>
                </c:pt>
                <c:pt idx="3">
                  <c:v>87.666666666666671</c:v>
                </c:pt>
                <c:pt idx="4">
                  <c:v>90.25</c:v>
                </c:pt>
                <c:pt idx="5">
                  <c:v>88.083333333333329</c:v>
                </c:pt>
                <c:pt idx="6">
                  <c:v>88.666666666666671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9385360"/>
        <c:axId val="309387320"/>
      </c:barChart>
      <c:catAx>
        <c:axId val="309385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9387320"/>
        <c:crosses val="autoZero"/>
        <c:auto val="1"/>
        <c:lblAlgn val="ctr"/>
        <c:lblOffset val="100"/>
        <c:noMultiLvlLbl val="0"/>
      </c:catAx>
      <c:valAx>
        <c:axId val="309387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9385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3633270785472517"/>
          <c:y val="0.14842136030109501"/>
          <c:w val="8.5760599524168604E-2"/>
          <c:h val="6.65685339323592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Stats!$I$59</c:f>
              <c:strCache>
                <c:ptCount val="1"/>
                <c:pt idx="0">
                  <c:v>pre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Stats!$H$60:$H$66</c:f>
              <c:strCache>
                <c:ptCount val="7"/>
                <c:pt idx="0">
                  <c:v>Interrupted Suturing</c:v>
                </c:pt>
                <c:pt idx="1">
                  <c:v>Continues Suturing</c:v>
                </c:pt>
                <c:pt idx="2">
                  <c:v>Washing &amp; Gowning</c:v>
                </c:pt>
                <c:pt idx="3">
                  <c:v>Urinary Catheterization</c:v>
                </c:pt>
                <c:pt idx="4">
                  <c:v>Abdominal Closure</c:v>
                </c:pt>
                <c:pt idx="5">
                  <c:v>Abscess Dranage</c:v>
                </c:pt>
                <c:pt idx="6">
                  <c:v>Instruments ID</c:v>
                </c:pt>
              </c:strCache>
            </c:strRef>
          </c:cat>
          <c:val>
            <c:numRef>
              <c:f>Stats!$I$60:$I$66</c:f>
              <c:numCache>
                <c:formatCode>0.0</c:formatCode>
                <c:ptCount val="7"/>
                <c:pt idx="0">
                  <c:v>62.333333333333336</c:v>
                </c:pt>
                <c:pt idx="1">
                  <c:v>58.5</c:v>
                </c:pt>
                <c:pt idx="2">
                  <c:v>64.833333333333329</c:v>
                </c:pt>
                <c:pt idx="3">
                  <c:v>60.833333333333336</c:v>
                </c:pt>
                <c:pt idx="4">
                  <c:v>60.333333333333336</c:v>
                </c:pt>
                <c:pt idx="5">
                  <c:v>56.333333333333336</c:v>
                </c:pt>
                <c:pt idx="6">
                  <c:v>52.166666666666664</c:v>
                </c:pt>
              </c:numCache>
            </c:numRef>
          </c:val>
        </c:ser>
        <c:ser>
          <c:idx val="1"/>
          <c:order val="1"/>
          <c:tx>
            <c:strRef>
              <c:f>Stats!$J$59</c:f>
              <c:strCache>
                <c:ptCount val="1"/>
                <c:pt idx="0">
                  <c:v>post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Stats!$H$60:$H$66</c:f>
              <c:strCache>
                <c:ptCount val="7"/>
                <c:pt idx="0">
                  <c:v>Interrupted Suturing</c:v>
                </c:pt>
                <c:pt idx="1">
                  <c:v>Continues Suturing</c:v>
                </c:pt>
                <c:pt idx="2">
                  <c:v>Washing &amp; Gowning</c:v>
                </c:pt>
                <c:pt idx="3">
                  <c:v>Urinary Catheterization</c:v>
                </c:pt>
                <c:pt idx="4">
                  <c:v>Abdominal Closure</c:v>
                </c:pt>
                <c:pt idx="5">
                  <c:v>Abscess Dranage</c:v>
                </c:pt>
                <c:pt idx="6">
                  <c:v>Instruments ID</c:v>
                </c:pt>
              </c:strCache>
            </c:strRef>
          </c:cat>
          <c:val>
            <c:numRef>
              <c:f>Stats!$J$60:$J$66</c:f>
              <c:numCache>
                <c:formatCode>0.0</c:formatCode>
                <c:ptCount val="7"/>
                <c:pt idx="0">
                  <c:v>88</c:v>
                </c:pt>
                <c:pt idx="1">
                  <c:v>87</c:v>
                </c:pt>
                <c:pt idx="2">
                  <c:v>88.833333333333329</c:v>
                </c:pt>
                <c:pt idx="3">
                  <c:v>93.333333333333329</c:v>
                </c:pt>
                <c:pt idx="4">
                  <c:v>94</c:v>
                </c:pt>
                <c:pt idx="5">
                  <c:v>79.833333333333329</c:v>
                </c:pt>
                <c:pt idx="6">
                  <c:v>84.5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9383792"/>
        <c:axId val="309386144"/>
      </c:barChart>
      <c:catAx>
        <c:axId val="30938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9386144"/>
        <c:crossesAt val="0"/>
        <c:auto val="1"/>
        <c:lblAlgn val="ctr"/>
        <c:lblOffset val="100"/>
        <c:noMultiLvlLbl val="0"/>
      </c:catAx>
      <c:valAx>
        <c:axId val="30938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9383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141024506768109E-2"/>
          <c:y val="0.21067460317460318"/>
          <c:w val="0.93737957474416822"/>
          <c:h val="0.669986564179477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Stats!$I$77</c:f>
              <c:strCache>
                <c:ptCount val="1"/>
                <c:pt idx="0">
                  <c:v>post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strRef>
              <c:f>Stats!$H$78:$H$83</c:f>
              <c:strCache>
                <c:ptCount val="6"/>
                <c:pt idx="0">
                  <c:v>Interrupted Suturing</c:v>
                </c:pt>
                <c:pt idx="1">
                  <c:v>Continues Suturing</c:v>
                </c:pt>
                <c:pt idx="2">
                  <c:v>Washing &amp; Gowning</c:v>
                </c:pt>
                <c:pt idx="3">
                  <c:v>Urinary Catheterization</c:v>
                </c:pt>
                <c:pt idx="4">
                  <c:v>Abscess Dranage</c:v>
                </c:pt>
                <c:pt idx="5">
                  <c:v>Instruments ID</c:v>
                </c:pt>
              </c:strCache>
            </c:strRef>
          </c:cat>
          <c:val>
            <c:numRef>
              <c:f>Stats!$I$78:$I$83</c:f>
              <c:numCache>
                <c:formatCode>0.0</c:formatCode>
                <c:ptCount val="6"/>
                <c:pt idx="0">
                  <c:v>91.916666666666671</c:v>
                </c:pt>
                <c:pt idx="1">
                  <c:v>87.25</c:v>
                </c:pt>
                <c:pt idx="2">
                  <c:v>89.083333333333329</c:v>
                </c:pt>
                <c:pt idx="3">
                  <c:v>87.666666666666671</c:v>
                </c:pt>
                <c:pt idx="4">
                  <c:v>88.083333333333329</c:v>
                </c:pt>
                <c:pt idx="5">
                  <c:v>88.666666666666671</c:v>
                </c:pt>
              </c:numCache>
            </c:numRef>
          </c:val>
        </c:ser>
        <c:ser>
          <c:idx val="1"/>
          <c:order val="1"/>
          <c:tx>
            <c:strRef>
              <c:f>Stats!$J$77</c:f>
              <c:strCache>
                <c:ptCount val="1"/>
                <c:pt idx="0">
                  <c:v>ret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Stats!$H$78:$H$83</c:f>
              <c:strCache>
                <c:ptCount val="6"/>
                <c:pt idx="0">
                  <c:v>Interrupted Suturing</c:v>
                </c:pt>
                <c:pt idx="1">
                  <c:v>Continues Suturing</c:v>
                </c:pt>
                <c:pt idx="2">
                  <c:v>Washing &amp; Gowning</c:v>
                </c:pt>
                <c:pt idx="3">
                  <c:v>Urinary Catheterization</c:v>
                </c:pt>
                <c:pt idx="4">
                  <c:v>Abscess Dranage</c:v>
                </c:pt>
                <c:pt idx="5">
                  <c:v>Instruments ID</c:v>
                </c:pt>
              </c:strCache>
            </c:strRef>
          </c:cat>
          <c:val>
            <c:numRef>
              <c:f>Stats!$J$78:$J$83</c:f>
              <c:numCache>
                <c:formatCode>0.0</c:formatCode>
                <c:ptCount val="6"/>
                <c:pt idx="0">
                  <c:v>89.3</c:v>
                </c:pt>
                <c:pt idx="1">
                  <c:v>88.1</c:v>
                </c:pt>
                <c:pt idx="2">
                  <c:v>89.3</c:v>
                </c:pt>
                <c:pt idx="3">
                  <c:v>83</c:v>
                </c:pt>
                <c:pt idx="4">
                  <c:v>84</c:v>
                </c:pt>
                <c:pt idx="5">
                  <c:v>79.8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6971584"/>
        <c:axId val="346966096"/>
      </c:barChart>
      <c:catAx>
        <c:axId val="34697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66096"/>
        <c:crosses val="autoZero"/>
        <c:auto val="1"/>
        <c:lblAlgn val="ctr"/>
        <c:lblOffset val="100"/>
        <c:noMultiLvlLbl val="0"/>
      </c:catAx>
      <c:valAx>
        <c:axId val="34696609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71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426824736795541"/>
          <c:y val="0.11954318210223722"/>
          <c:w val="8.4588930939441226E-2"/>
          <c:h val="6.69647544056992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061912240429276E-2"/>
          <c:y val="0.23104601443831696"/>
          <c:w val="0.93043086682524789"/>
          <c:h val="0.674825370748492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Stats!$I$95</c:f>
              <c:strCache>
                <c:ptCount val="1"/>
                <c:pt idx="0">
                  <c:v>post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Stats!$H$96:$H$101</c:f>
              <c:strCache>
                <c:ptCount val="6"/>
                <c:pt idx="0">
                  <c:v>Interrupted Suturing</c:v>
                </c:pt>
                <c:pt idx="1">
                  <c:v>Continues Suturing</c:v>
                </c:pt>
                <c:pt idx="2">
                  <c:v>Washing &amp; Gowning</c:v>
                </c:pt>
                <c:pt idx="3">
                  <c:v>Urinary Catheterization</c:v>
                </c:pt>
                <c:pt idx="4">
                  <c:v>Abscess Dranage</c:v>
                </c:pt>
                <c:pt idx="5">
                  <c:v>Instruments ID</c:v>
                </c:pt>
              </c:strCache>
            </c:strRef>
          </c:cat>
          <c:val>
            <c:numRef>
              <c:f>Stats!$I$96:$I$101</c:f>
              <c:numCache>
                <c:formatCode>0.0</c:formatCode>
                <c:ptCount val="6"/>
                <c:pt idx="0">
                  <c:v>88</c:v>
                </c:pt>
                <c:pt idx="1">
                  <c:v>87</c:v>
                </c:pt>
                <c:pt idx="2">
                  <c:v>88.833333333333329</c:v>
                </c:pt>
                <c:pt idx="3">
                  <c:v>93.333333333333329</c:v>
                </c:pt>
                <c:pt idx="4">
                  <c:v>79.833333333333329</c:v>
                </c:pt>
                <c:pt idx="5">
                  <c:v>84.5</c:v>
                </c:pt>
              </c:numCache>
            </c:numRef>
          </c:val>
        </c:ser>
        <c:ser>
          <c:idx val="1"/>
          <c:order val="1"/>
          <c:tx>
            <c:strRef>
              <c:f>Stats!$J$95</c:f>
              <c:strCache>
                <c:ptCount val="1"/>
                <c:pt idx="0">
                  <c:v>ret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Stats!$H$96:$H$101</c:f>
              <c:strCache>
                <c:ptCount val="6"/>
                <c:pt idx="0">
                  <c:v>Interrupted Suturing</c:v>
                </c:pt>
                <c:pt idx="1">
                  <c:v>Continues Suturing</c:v>
                </c:pt>
                <c:pt idx="2">
                  <c:v>Washing &amp; Gowning</c:v>
                </c:pt>
                <c:pt idx="3">
                  <c:v>Urinary Catheterization</c:v>
                </c:pt>
                <c:pt idx="4">
                  <c:v>Abscess Dranage</c:v>
                </c:pt>
                <c:pt idx="5">
                  <c:v>Instruments ID</c:v>
                </c:pt>
              </c:strCache>
            </c:strRef>
          </c:cat>
          <c:val>
            <c:numRef>
              <c:f>Stats!$J$96:$J$101</c:f>
              <c:numCache>
                <c:formatCode>0.0</c:formatCode>
                <c:ptCount val="6"/>
                <c:pt idx="0">
                  <c:v>90.8</c:v>
                </c:pt>
                <c:pt idx="1">
                  <c:v>89.8</c:v>
                </c:pt>
                <c:pt idx="2">
                  <c:v>92</c:v>
                </c:pt>
                <c:pt idx="3">
                  <c:v>77.400000000000006</c:v>
                </c:pt>
                <c:pt idx="4">
                  <c:v>84.6</c:v>
                </c:pt>
                <c:pt idx="5">
                  <c:v>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6972760"/>
        <c:axId val="346972368"/>
      </c:barChart>
      <c:catAx>
        <c:axId val="346972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72368"/>
        <c:crosses val="autoZero"/>
        <c:auto val="1"/>
        <c:lblAlgn val="ctr"/>
        <c:lblOffset val="100"/>
        <c:noMultiLvlLbl val="0"/>
      </c:catAx>
      <c:valAx>
        <c:axId val="346972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72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7321192353080122"/>
          <c:y val="0.12854276938840356"/>
          <c:w val="8.4348742852427938E-2"/>
          <c:h val="6.59828868259594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879BBB2-6CE8-49A2-AAB4-46D1F29EA8EF}" type="datetimeFigureOut">
              <a:rPr lang="he-IL" smtClean="0"/>
              <a:t>י"ח/טבת/תשע"ח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73ED850-3009-4DD9-AA8B-F32B4F768CA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55078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ED850-3009-4DD9-AA8B-F32B4F768CA7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78695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ED850-3009-4DD9-AA8B-F32B4F768CA7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8898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ED850-3009-4DD9-AA8B-F32B4F768CA7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82453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ED850-3009-4DD9-AA8B-F32B4F768CA7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40599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ED850-3009-4DD9-AA8B-F32B4F768CA7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1980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ED850-3009-4DD9-AA8B-F32B4F768CA7}" type="slidenum">
              <a:rPr lang="he-IL" smtClean="0"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58653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ED850-3009-4DD9-AA8B-F32B4F768CA7}" type="slidenum">
              <a:rPr lang="he-IL" smtClean="0"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02163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ED850-3009-4DD9-AA8B-F32B4F768CA7}" type="slidenum">
              <a:rPr lang="he-IL" smtClean="0"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04133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ED850-3009-4DD9-AA8B-F32B4F768CA7}" type="slidenum">
              <a:rPr lang="he-IL" smtClean="0"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8729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ED850-3009-4DD9-AA8B-F32B4F768CA7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6400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ED850-3009-4DD9-AA8B-F32B4F768CA7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38346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ED850-3009-4DD9-AA8B-F32B4F768CA7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18019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ED850-3009-4DD9-AA8B-F32B4F768CA7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1500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ED850-3009-4DD9-AA8B-F32B4F768CA7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28596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ED850-3009-4DD9-AA8B-F32B4F768CA7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29089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ED850-3009-4DD9-AA8B-F32B4F768CA7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3514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ED850-3009-4DD9-AA8B-F32B4F768CA7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9081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9E07-CFE4-4ADE-B78E-B7565292CA39}" type="datetimeFigureOut">
              <a:rPr lang="he-IL" smtClean="0"/>
              <a:t>י"ח/טבת/תשע"ח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5B2A-6A9E-4E6D-8E1A-F5A43716E9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60486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9E07-CFE4-4ADE-B78E-B7565292CA39}" type="datetimeFigureOut">
              <a:rPr lang="he-IL" smtClean="0"/>
              <a:t>י"ח/טבת/תשע"ח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5B2A-6A9E-4E6D-8E1A-F5A43716E9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1569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9E07-CFE4-4ADE-B78E-B7565292CA39}" type="datetimeFigureOut">
              <a:rPr lang="he-IL" smtClean="0"/>
              <a:t>י"ח/טבת/תשע"ח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5B2A-6A9E-4E6D-8E1A-F5A43716E9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5997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9E07-CFE4-4ADE-B78E-B7565292CA39}" type="datetimeFigureOut">
              <a:rPr lang="he-IL" smtClean="0"/>
              <a:t>י"ח/טבת/תשע"ח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5B2A-6A9E-4E6D-8E1A-F5A43716E9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71265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9E07-CFE4-4ADE-B78E-B7565292CA39}" type="datetimeFigureOut">
              <a:rPr lang="he-IL" smtClean="0"/>
              <a:t>י"ח/טבת/תשע"ח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5B2A-6A9E-4E6D-8E1A-F5A43716E9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2009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9E07-CFE4-4ADE-B78E-B7565292CA39}" type="datetimeFigureOut">
              <a:rPr lang="he-IL" smtClean="0"/>
              <a:t>י"ח/טבת/תשע"ח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5B2A-6A9E-4E6D-8E1A-F5A43716E9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10773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9E07-CFE4-4ADE-B78E-B7565292CA39}" type="datetimeFigureOut">
              <a:rPr lang="he-IL" smtClean="0"/>
              <a:t>י"ח/טבת/תשע"ח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5B2A-6A9E-4E6D-8E1A-F5A43716E9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0456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9E07-CFE4-4ADE-B78E-B7565292CA39}" type="datetimeFigureOut">
              <a:rPr lang="he-IL" smtClean="0"/>
              <a:t>י"ח/טבת/תשע"ח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5B2A-6A9E-4E6D-8E1A-F5A43716E9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847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9E07-CFE4-4ADE-B78E-B7565292CA39}" type="datetimeFigureOut">
              <a:rPr lang="he-IL" smtClean="0"/>
              <a:t>י"ח/טבת/תשע"ח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5B2A-6A9E-4E6D-8E1A-F5A43716E9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7907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9E07-CFE4-4ADE-B78E-B7565292CA39}" type="datetimeFigureOut">
              <a:rPr lang="he-IL" smtClean="0"/>
              <a:t>י"ח/טבת/תשע"ח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5B2A-6A9E-4E6D-8E1A-F5A43716E9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98950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9E07-CFE4-4ADE-B78E-B7565292CA39}" type="datetimeFigureOut">
              <a:rPr lang="he-IL" smtClean="0"/>
              <a:t>י"ח/טבת/תשע"ח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5B2A-6A9E-4E6D-8E1A-F5A43716E9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8750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49E07-CFE4-4ADE-B78E-B7565292CA39}" type="datetimeFigureOut">
              <a:rPr lang="he-IL" smtClean="0"/>
              <a:t>י"ח/טבת/תשע"ח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C5B2A-6A9E-4E6D-8E1A-F5A43716E94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3294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sr-surgery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0635" y="5373216"/>
            <a:ext cx="6400800" cy="1224136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 smtClean="0"/>
              <a:t>Dr. </a:t>
            </a:r>
            <a:r>
              <a:rPr lang="en-US" sz="2000" dirty="0" err="1" smtClean="0"/>
              <a:t>Imri</a:t>
            </a:r>
            <a:r>
              <a:rPr lang="en-US" sz="2000" dirty="0" smtClean="0"/>
              <a:t> </a:t>
            </a:r>
            <a:r>
              <a:rPr lang="en-US" sz="2000" dirty="0" err="1" smtClean="0"/>
              <a:t>Amiel</a:t>
            </a:r>
            <a:r>
              <a:rPr lang="en-US" sz="2000" dirty="0" smtClean="0"/>
              <a:t> M.D</a:t>
            </a:r>
            <a:endParaRPr lang="he-IL" sz="2000" dirty="0" smtClean="0"/>
          </a:p>
          <a:p>
            <a:r>
              <a:rPr lang="en-US" sz="2000" dirty="0"/>
              <a:t>MSR, the Israel Center for Medical Simulation</a:t>
            </a:r>
          </a:p>
          <a:p>
            <a:r>
              <a:rPr lang="en-US" sz="2000" dirty="0"/>
              <a:t>Department of General Surgery B, The </a:t>
            </a:r>
            <a:r>
              <a:rPr lang="en-US" sz="2000" dirty="0" err="1"/>
              <a:t>Chaim</a:t>
            </a:r>
            <a:r>
              <a:rPr lang="en-US" sz="2000" dirty="0"/>
              <a:t> Sheba Medical Center</a:t>
            </a:r>
          </a:p>
          <a:p>
            <a:r>
              <a:rPr lang="en-US" sz="2000" dirty="0"/>
              <a:t>The </a:t>
            </a:r>
            <a:r>
              <a:rPr lang="en-US" sz="2000" dirty="0" err="1"/>
              <a:t>Talpiot</a:t>
            </a:r>
            <a:r>
              <a:rPr lang="en-US" sz="2000" dirty="0"/>
              <a:t> Medical Leadership Program</a:t>
            </a:r>
          </a:p>
          <a:p>
            <a:endParaRPr lang="he-IL" sz="200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9512" y="620688"/>
            <a:ext cx="8784976" cy="943995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Surgical </a:t>
            </a:r>
            <a:r>
              <a:rPr lang="en-US" sz="72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Education</a:t>
            </a:r>
          </a:p>
          <a:p>
            <a:r>
              <a:rPr lang="en-US" sz="36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Arrow project meeting 5.1.18 </a:t>
            </a:r>
            <a:endParaRPr lang="he-I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462" y="1988840"/>
            <a:ext cx="4848263" cy="332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11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Scrubbing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94663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Gowning and Gloving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33002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 Preparation &amp; Positioning 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469360" y="2276872"/>
            <a:ext cx="2674640" cy="3096345"/>
          </a:xfrm>
          <a:prstGeom prst="rect">
            <a:avLst/>
          </a:prstGeom>
        </p:spPr>
        <p:txBody>
          <a:bodyPr vert="horz" lIns="91440" tIns="45720" rIns="91440" bIns="45720" rtlCol="1">
            <a:normAutofit fontScale="85000" lnSpcReduction="2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 smtClean="0"/>
              <a:t>Supine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Prone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Lateral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Lithotomy</a:t>
            </a:r>
          </a:p>
          <a:p>
            <a:pPr algn="l" rtl="0"/>
            <a:endParaRPr lang="he-IL" dirty="0"/>
          </a:p>
        </p:txBody>
      </p:sp>
      <p:pic>
        <p:nvPicPr>
          <p:cNvPr id="5122" name="Picture 2" descr="\\172.21.200.54\msr$\Surgery\Surgical Boot Camp\צילומים מכלל הסדנאות\Boot Camp 06.2015\Pictures\Day 1\S110005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5683470" cy="31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15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Instruments Identification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628801"/>
            <a:ext cx="5076563" cy="3384375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2714" y="1628800"/>
            <a:ext cx="2705783" cy="338437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39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DAY 2: Suturing &amp; Knot tying skills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372172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All materials</a:t>
            </a:r>
          </a:p>
          <a:p>
            <a:pPr algn="l" rtl="0"/>
            <a:r>
              <a:rPr lang="en-US" dirty="0" smtClean="0"/>
              <a:t>All </a:t>
            </a:r>
            <a:r>
              <a:rPr lang="en-US" dirty="0" smtClean="0"/>
              <a:t>techniques</a:t>
            </a:r>
            <a:endParaRPr lang="en-US" dirty="0" smtClean="0"/>
          </a:p>
          <a:p>
            <a:pPr algn="l" rtl="0"/>
            <a:r>
              <a:rPr lang="en-US" dirty="0" smtClean="0"/>
              <a:t>Animal </a:t>
            </a:r>
            <a:r>
              <a:rPr lang="en-US" dirty="0" smtClean="0"/>
              <a:t>tissues</a:t>
            </a:r>
            <a:endParaRPr lang="en-US" dirty="0" smtClean="0"/>
          </a:p>
          <a:p>
            <a:pPr algn="l" rtl="0"/>
            <a:r>
              <a:rPr lang="en-US" dirty="0" smtClean="0"/>
              <a:t>Small groups</a:t>
            </a:r>
          </a:p>
          <a:p>
            <a:pPr algn="l" rtl="0"/>
            <a:r>
              <a:rPr lang="en-US" dirty="0" smtClean="0"/>
              <a:t>Personal tutoring</a:t>
            </a:r>
          </a:p>
          <a:p>
            <a:pPr algn="l" rtl="0"/>
            <a:r>
              <a:rPr lang="en-US" dirty="0" smtClean="0"/>
              <a:t>Repetitions</a:t>
            </a:r>
          </a:p>
          <a:p>
            <a:pPr algn="l" rtl="0"/>
            <a:r>
              <a:rPr lang="en-US" dirty="0" smtClean="0"/>
              <a:t>Final exam</a:t>
            </a:r>
          </a:p>
          <a:p>
            <a:pPr algn="l" rtl="0"/>
            <a:r>
              <a:rPr lang="en-US" dirty="0" smtClean="0"/>
              <a:t>Personal suturing kit</a:t>
            </a:r>
          </a:p>
          <a:p>
            <a:pPr algn="l" rtl="0"/>
            <a:endParaRPr lang="en-US" dirty="0" smtClean="0"/>
          </a:p>
          <a:p>
            <a:pPr algn="l" rtl="0"/>
            <a:endParaRPr lang="he-I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236" y="3927397"/>
            <a:ext cx="4104456" cy="285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3767046" cy="2514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01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3: Surgical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Procedures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 smtClean="0"/>
              <a:t>Abdominal wall closure</a:t>
            </a:r>
          </a:p>
          <a:p>
            <a:pPr algn="l" rtl="0"/>
            <a:r>
              <a:rPr lang="en-US" dirty="0" smtClean="0"/>
              <a:t>Vessel ligation</a:t>
            </a:r>
          </a:p>
          <a:p>
            <a:pPr algn="l" rtl="0"/>
            <a:r>
              <a:rPr lang="en-US" dirty="0" smtClean="0"/>
              <a:t>Central line insertion – US guided</a:t>
            </a:r>
          </a:p>
          <a:p>
            <a:pPr algn="l" rtl="0"/>
            <a:r>
              <a:rPr lang="en-US" dirty="0" smtClean="0"/>
              <a:t>Abscess I&amp;D</a:t>
            </a:r>
          </a:p>
          <a:p>
            <a:pPr algn="l" rtl="0"/>
            <a:r>
              <a:rPr lang="en-US" dirty="0" err="1" smtClean="0"/>
              <a:t>Lipoma</a:t>
            </a:r>
            <a:r>
              <a:rPr lang="en-US" dirty="0" smtClean="0"/>
              <a:t> excision – Basics of soft tissue dissection </a:t>
            </a:r>
          </a:p>
          <a:p>
            <a:pPr algn="l" rtl="0"/>
            <a:r>
              <a:rPr lang="en-US" dirty="0" smtClean="0"/>
              <a:t>Tracheostomy</a:t>
            </a:r>
          </a:p>
          <a:p>
            <a:pPr algn="l" rtl="0"/>
            <a:r>
              <a:rPr lang="en-US" dirty="0" smtClean="0"/>
              <a:t>Chest Drain insertion</a:t>
            </a:r>
          </a:p>
          <a:p>
            <a:pPr algn="l" rtl="0"/>
            <a:r>
              <a:rPr lang="en-US" dirty="0" smtClean="0"/>
              <a:t>Sterile technique of urinary catheter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8271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Abdominal wall closure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560442"/>
            <a:ext cx="6840760" cy="460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62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Vessel ligation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00592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 rtl="0">
              <a:spcBef>
                <a:spcPct val="20000"/>
              </a:spcBef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Central line insertion – US 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guided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984" y="1556792"/>
            <a:ext cx="3395663" cy="2188840"/>
          </a:xfr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3818979"/>
            <a:ext cx="3395663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301148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4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Abscess I&amp;D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556792"/>
            <a:ext cx="4176462" cy="278430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9039"/>
            <a:ext cx="3456384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58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Surgical Residency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064" y="1600200"/>
            <a:ext cx="3538736" cy="4525963"/>
          </a:xfrm>
        </p:spPr>
        <p:txBody>
          <a:bodyPr>
            <a:normAutofit/>
          </a:bodyPr>
          <a:lstStyle/>
          <a:p>
            <a:pPr marL="0" indent="0" algn="l" rtl="0">
              <a:lnSpc>
                <a:spcPct val="160000"/>
              </a:lnSpc>
              <a:buNone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one,</a:t>
            </a:r>
          </a:p>
          <a:p>
            <a:pPr marL="0" indent="0" algn="l" rtl="0">
              <a:lnSpc>
                <a:spcPct val="160000"/>
              </a:lnSpc>
              <a:buNone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one,</a:t>
            </a:r>
          </a:p>
          <a:p>
            <a:pPr marL="0" indent="0" algn="l" rtl="0">
              <a:lnSpc>
                <a:spcPct val="160000"/>
              </a:lnSpc>
              <a:buNone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 one….</a:t>
            </a:r>
          </a:p>
          <a:p>
            <a:pPr marL="0" indent="0" algn="l" rtl="0">
              <a:lnSpc>
                <a:spcPct val="160000"/>
              </a:lnSpc>
              <a:buNone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Kill one!!!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577021"/>
            <a:ext cx="2996034" cy="4034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8341" y="5611049"/>
            <a:ext cx="3322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William Stewart Halsted, M.D. </a:t>
            </a:r>
            <a:r>
              <a:rPr lang="en-US" dirty="0" smtClean="0"/>
              <a:t>(1852 –1922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5899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 rtl="0">
              <a:spcBef>
                <a:spcPct val="20000"/>
              </a:spcBef>
            </a:pPr>
            <a:r>
              <a:rPr lang="en-US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Lipoma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excision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880" y="1412776"/>
            <a:ext cx="4879287" cy="3672407"/>
          </a:xfr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2646363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67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Tracheostomy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291" y="1601369"/>
            <a:ext cx="8047417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8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 rtl="0">
              <a:spcBef>
                <a:spcPct val="20000"/>
              </a:spcBef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Chest Drain 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insertion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475393"/>
            <a:ext cx="3146435" cy="2097623"/>
          </a:xfr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4321" y="1988840"/>
            <a:ext cx="3672408" cy="2445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3789040"/>
            <a:ext cx="2968625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85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4: Basic Laparoscopic Surgery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555204"/>
            <a:ext cx="2545854" cy="4525963"/>
          </a:xfr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1556312"/>
            <a:ext cx="254793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710" y="1556312"/>
            <a:ext cx="254793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65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Basics of electro-cautery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298917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05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5: Practical Final Exam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63" r="20515"/>
          <a:stretch/>
        </p:blipFill>
        <p:spPr bwMode="auto">
          <a:xfrm>
            <a:off x="3707904" y="1594453"/>
            <a:ext cx="4906591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מציין מיקום תוכן 2"/>
          <p:cNvSpPr>
            <a:spLocks noGrp="1"/>
          </p:cNvSpPr>
          <p:nvPr>
            <p:ph idx="1"/>
          </p:nvPr>
        </p:nvSpPr>
        <p:spPr>
          <a:xfrm>
            <a:off x="323529" y="1567333"/>
            <a:ext cx="3240359" cy="4525963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7 skills station</a:t>
            </a:r>
          </a:p>
          <a:p>
            <a:pPr algn="l" rtl="0"/>
            <a:r>
              <a:rPr lang="en-US" dirty="0" smtClean="0"/>
              <a:t>15 min. each</a:t>
            </a:r>
          </a:p>
          <a:p>
            <a:pPr algn="l" rtl="0"/>
            <a:r>
              <a:rPr lang="en-US" dirty="0" smtClean="0"/>
              <a:t>3 min. personal feedback</a:t>
            </a:r>
          </a:p>
          <a:p>
            <a:pPr algn="l" rtl="0"/>
            <a:r>
              <a:rPr lang="en-US" dirty="0" smtClean="0"/>
              <a:t>Video recording</a:t>
            </a:r>
          </a:p>
          <a:p>
            <a:pPr algn="l" rtl="0"/>
            <a:r>
              <a:rPr lang="en-US" dirty="0" smtClean="0"/>
              <a:t>OSATS assessment tool</a:t>
            </a:r>
            <a:endParaRPr lang="en-US" dirty="0"/>
          </a:p>
          <a:p>
            <a:pPr algn="l" rtl="0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39506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54" y="188640"/>
            <a:ext cx="8734942" cy="1368152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OSATS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Structured Assessment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Skill</a:t>
            </a:r>
            <a:endParaRPr lang="he-I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מציין מיקום תוכן 2"/>
          <p:cNvSpPr>
            <a:spLocks noGrp="1"/>
          </p:cNvSpPr>
          <p:nvPr>
            <p:ph idx="1"/>
          </p:nvPr>
        </p:nvSpPr>
        <p:spPr>
          <a:xfrm>
            <a:off x="323528" y="1700808"/>
            <a:ext cx="4282685" cy="5157192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Validated assessment tool</a:t>
            </a:r>
          </a:p>
          <a:p>
            <a:pPr algn="l" rtl="0"/>
            <a:r>
              <a:rPr lang="en-US" dirty="0" smtClean="0"/>
              <a:t>In use for 2 decades</a:t>
            </a:r>
          </a:p>
          <a:p>
            <a:pPr algn="l" rtl="0"/>
            <a:r>
              <a:rPr lang="en-US" dirty="0" err="1"/>
              <a:t>Reznick</a:t>
            </a:r>
            <a:r>
              <a:rPr lang="en-US" dirty="0"/>
              <a:t> et </a:t>
            </a:r>
            <a:r>
              <a:rPr lang="en-US" dirty="0" smtClean="0"/>
              <a:t>al. – </a:t>
            </a:r>
            <a:r>
              <a:rPr lang="en-US" dirty="0"/>
              <a:t>1997</a:t>
            </a:r>
          </a:p>
          <a:p>
            <a:pPr algn="l" rtl="0"/>
            <a:r>
              <a:rPr lang="en-US" dirty="0" smtClean="0"/>
              <a:t>University of Toronto Part A: </a:t>
            </a:r>
            <a:r>
              <a:rPr lang="en-US" b="1" dirty="0" smtClean="0"/>
              <a:t>Global </a:t>
            </a:r>
            <a:r>
              <a:rPr lang="en-US" b="1" dirty="0"/>
              <a:t>rating scores </a:t>
            </a:r>
          </a:p>
          <a:p>
            <a:pPr algn="l" rtl="0"/>
            <a:r>
              <a:rPr lang="en-US" dirty="0" smtClean="0"/>
              <a:t>Part B: Procedure </a:t>
            </a:r>
            <a:r>
              <a:rPr lang="en-US" dirty="0"/>
              <a:t>specific </a:t>
            </a:r>
            <a:r>
              <a:rPr lang="en-US" b="1" dirty="0"/>
              <a:t>check lists</a:t>
            </a:r>
          </a:p>
          <a:p>
            <a:pPr algn="l" rtl="0"/>
            <a:endParaRPr lang="he-IL" dirty="0"/>
          </a:p>
        </p:txBody>
      </p:sp>
      <p:pic>
        <p:nvPicPr>
          <p:cNvPr id="1026" name="Picture 2" descr="\\sbnetapp54\msr$\MSR-Docs\imriam\My Documents\My Pictures\Untitled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3741207" cy="524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otched Right Arrow 2"/>
          <p:cNvSpPr/>
          <p:nvPr/>
        </p:nvSpPr>
        <p:spPr>
          <a:xfrm>
            <a:off x="3964448" y="6112139"/>
            <a:ext cx="648072" cy="36004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5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OSATS Pre-test and Post-test scores – </a:t>
            </a:r>
            <a:br>
              <a:rPr lang="en-US" sz="3600" dirty="0" smtClean="0"/>
            </a:br>
            <a:r>
              <a:rPr lang="en-US" sz="3600" dirty="0" smtClean="0"/>
              <a:t>Checklist (N=30, P-value&lt;0.05)</a:t>
            </a:r>
            <a:endParaRPr lang="he-IL" sz="36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09272" y="4797152"/>
            <a:ext cx="8655216" cy="1872208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Marked difference was found between the pre-test and the post-test results in all skill stations</a:t>
            </a:r>
          </a:p>
          <a:p>
            <a:pPr algn="l" rtl="0"/>
            <a:r>
              <a:rPr lang="en-US" dirty="0" smtClean="0"/>
              <a:t>All differences were statistically significant</a:t>
            </a:r>
            <a:endParaRPr lang="he-IL" dirty="0"/>
          </a:p>
        </p:txBody>
      </p:sp>
      <p:graphicFrame>
        <p:nvGraphicFramePr>
          <p:cNvPr id="4" name="תרשים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3920011"/>
              </p:ext>
            </p:extLst>
          </p:nvPr>
        </p:nvGraphicFramePr>
        <p:xfrm>
          <a:off x="309272" y="1340768"/>
          <a:ext cx="8525456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1627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Autofit/>
          </a:bodyPr>
          <a:lstStyle/>
          <a:p>
            <a:r>
              <a:rPr lang="en-US" sz="3600" dirty="0"/>
              <a:t>OSATS Pre-test and Post-test scores –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Global </a:t>
            </a:r>
            <a:r>
              <a:rPr lang="en-US" sz="3600" dirty="0"/>
              <a:t>Rating Score  </a:t>
            </a:r>
            <a:r>
              <a:rPr lang="en-US" sz="3600" dirty="0" smtClean="0"/>
              <a:t>(N=30</a:t>
            </a:r>
            <a:r>
              <a:rPr lang="en-US" sz="3600" dirty="0"/>
              <a:t>, </a:t>
            </a:r>
            <a:r>
              <a:rPr lang="en-US" sz="3600" dirty="0" smtClean="0"/>
              <a:t>P-value&lt;0.05)</a:t>
            </a:r>
            <a:endParaRPr lang="he-IL" sz="36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21194" y="5157192"/>
            <a:ext cx="8471286" cy="1329011"/>
          </a:xfrm>
        </p:spPr>
        <p:txBody>
          <a:bodyPr>
            <a:normAutofit fontScale="92500"/>
          </a:bodyPr>
          <a:lstStyle/>
          <a:p>
            <a:pPr marL="0" indent="0" algn="l" rtl="0">
              <a:buNone/>
            </a:pPr>
            <a:r>
              <a:rPr lang="en-US" dirty="0" smtClean="0"/>
              <a:t>Statistical significance was seen in both assessment tools (Checklist and Global Rating Score) </a:t>
            </a:r>
            <a:endParaRPr lang="he-IL" dirty="0"/>
          </a:p>
        </p:txBody>
      </p:sp>
      <p:graphicFrame>
        <p:nvGraphicFramePr>
          <p:cNvPr id="4" name="תרשים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1332938"/>
              </p:ext>
            </p:extLst>
          </p:nvPr>
        </p:nvGraphicFramePr>
        <p:xfrm>
          <a:off x="37814" y="1844824"/>
          <a:ext cx="8996363" cy="3063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7045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OSATS </a:t>
            </a:r>
            <a:r>
              <a:rPr lang="en-US" sz="3600" dirty="0" smtClean="0"/>
              <a:t>Post-test </a:t>
            </a:r>
            <a:r>
              <a:rPr lang="en-US" sz="3600" dirty="0"/>
              <a:t>and </a:t>
            </a:r>
            <a:r>
              <a:rPr lang="en-US" sz="3600" dirty="0" smtClean="0"/>
              <a:t>Retention test </a:t>
            </a:r>
            <a:r>
              <a:rPr lang="en-US" sz="3600" dirty="0"/>
              <a:t>scores – </a:t>
            </a:r>
            <a:r>
              <a:rPr lang="en-US" sz="3600" dirty="0" smtClean="0"/>
              <a:t>Checklist (N=30</a:t>
            </a:r>
            <a:r>
              <a:rPr lang="en-US" sz="3600" dirty="0"/>
              <a:t>, </a:t>
            </a:r>
            <a:r>
              <a:rPr lang="en-US" sz="3600" dirty="0" smtClean="0"/>
              <a:t>P-value&gt;0.05</a:t>
            </a:r>
            <a:r>
              <a:rPr lang="en-US" sz="36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524" y="5041300"/>
            <a:ext cx="8580955" cy="1700068"/>
          </a:xfrm>
        </p:spPr>
        <p:txBody>
          <a:bodyPr>
            <a:normAutofit/>
          </a:bodyPr>
          <a:lstStyle/>
          <a:p>
            <a:pPr algn="l" rtl="0"/>
            <a:r>
              <a:rPr lang="en-US" sz="2800" dirty="0" smtClean="0"/>
              <a:t>Retention test was performed 3 months after the Bootcamp</a:t>
            </a:r>
          </a:p>
          <a:p>
            <a:pPr algn="l" rtl="0"/>
            <a:r>
              <a:rPr lang="en-US" sz="2800" dirty="0" smtClean="0"/>
              <a:t>No statistical difference was found in terms of skills</a:t>
            </a:r>
            <a:endParaRPr lang="en-US" sz="28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3864670"/>
              </p:ext>
            </p:extLst>
          </p:nvPr>
        </p:nvGraphicFramePr>
        <p:xfrm>
          <a:off x="311524" y="1484784"/>
          <a:ext cx="8784975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623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Statement on surgical pre-residency preparatory courses – Nov 2014 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48100"/>
            <a:ext cx="8507288" cy="2478063"/>
          </a:xfrm>
        </p:spPr>
        <p:txBody>
          <a:bodyPr/>
          <a:lstStyle/>
          <a:p>
            <a:pPr algn="l" rtl="0"/>
            <a:r>
              <a:rPr lang="en-US" dirty="0"/>
              <a:t>39 US medical schools reported implementation of this course in </a:t>
            </a:r>
            <a:r>
              <a:rPr lang="en-US" dirty="0" smtClean="0"/>
              <a:t>2014. </a:t>
            </a:r>
          </a:p>
          <a:p>
            <a:pPr algn="l" rtl="0"/>
            <a:r>
              <a:rPr lang="en-US" dirty="0" smtClean="0"/>
              <a:t>55 </a:t>
            </a:r>
            <a:r>
              <a:rPr lang="en-US" dirty="0"/>
              <a:t>institutions have committed to deliver this course in </a:t>
            </a:r>
            <a:r>
              <a:rPr lang="en-US" dirty="0" smtClean="0"/>
              <a:t>2015. </a:t>
            </a:r>
            <a:endParaRPr lang="he-I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776" y="1628800"/>
            <a:ext cx="8429625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03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OSATS </a:t>
            </a:r>
            <a:r>
              <a:rPr lang="en-US" sz="3600" dirty="0" smtClean="0"/>
              <a:t>Post-test </a:t>
            </a:r>
            <a:r>
              <a:rPr lang="en-US" sz="3600" dirty="0"/>
              <a:t>and Retention test scores – Global Rating Score (N=30, P-value&gt;0.05)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444" y="5157192"/>
            <a:ext cx="8229600" cy="1531943"/>
          </a:xfrm>
        </p:spPr>
        <p:txBody>
          <a:bodyPr/>
          <a:lstStyle/>
          <a:p>
            <a:pPr marL="0" indent="0" algn="l" rtl="0">
              <a:buNone/>
            </a:pPr>
            <a:r>
              <a:rPr lang="en-US" dirty="0" smtClean="0"/>
              <a:t>The residents all well-preserved their surgical skills 3 months after the end of the Bootcamp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3854549"/>
              </p:ext>
            </p:extLst>
          </p:nvPr>
        </p:nvGraphicFramePr>
        <p:xfrm>
          <a:off x="0" y="1340522"/>
          <a:ext cx="8964488" cy="3672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740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Future…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Turning the “Surgical Bootcamp” a mandatory course in the surgical residency in Israel.</a:t>
            </a:r>
            <a:br>
              <a:rPr lang="en-US" dirty="0" smtClean="0"/>
            </a:br>
            <a:r>
              <a:rPr lang="en-US" dirty="0" smtClean="0"/>
              <a:t>  </a:t>
            </a:r>
          </a:p>
          <a:p>
            <a:pPr algn="l" rtl="0"/>
            <a:r>
              <a:rPr lang="en-US" dirty="0" smtClean="0"/>
              <a:t>Research in basic surgical skills.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3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Suture Trainer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\\172.21.200.54\msr$\Surgery\MSR Suture Kit\ערכות תפירה\IMG_3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8" y="3005466"/>
            <a:ext cx="4326934" cy="323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172.21.200.54\msr$\Surgery\MSR Suture Kit\ערכות תפירה\IMG_37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262" y="3005466"/>
            <a:ext cx="4451987" cy="333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219949"/>
            <a:ext cx="6881974" cy="181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8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Knotting Trainer – “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Knotti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69616"/>
            <a:ext cx="2962672" cy="4256547"/>
          </a:xfrm>
        </p:spPr>
        <p:txBody>
          <a:bodyPr>
            <a:normAutofit fontScale="85000" lnSpcReduction="10000"/>
          </a:bodyPr>
          <a:lstStyle/>
          <a:p>
            <a:pPr algn="l" rtl="0"/>
            <a:r>
              <a:rPr lang="en-US" dirty="0"/>
              <a:t>A hook on which the knot is tied</a:t>
            </a:r>
            <a:r>
              <a:rPr lang="en-US" dirty="0" smtClean="0"/>
              <a:t>.</a:t>
            </a:r>
            <a:endParaRPr lang="en-US" dirty="0"/>
          </a:p>
          <a:p>
            <a:pPr algn="l" rtl="0"/>
            <a:r>
              <a:rPr lang="en-US" dirty="0"/>
              <a:t>A sensor that measures vertical forces</a:t>
            </a:r>
            <a:r>
              <a:rPr lang="en-US" dirty="0" smtClean="0"/>
              <a:t>.</a:t>
            </a:r>
            <a:endParaRPr lang="en-US" dirty="0"/>
          </a:p>
          <a:p>
            <a:pPr algn="l" rtl="0"/>
            <a:r>
              <a:rPr lang="en-US" dirty="0"/>
              <a:t>A plastic tube that simulates “deep” tying</a:t>
            </a:r>
            <a:r>
              <a:rPr lang="en-US" dirty="0" smtClean="0"/>
              <a:t>.</a:t>
            </a:r>
            <a:endParaRPr lang="en-US" dirty="0"/>
          </a:p>
          <a:p>
            <a:pPr algn="l" rtl="0"/>
            <a:r>
              <a:rPr lang="en-US" dirty="0"/>
              <a:t>A webcam (not shown)</a:t>
            </a:r>
          </a:p>
          <a:p>
            <a:pPr algn="l" rtl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2004324"/>
            <a:ext cx="5316173" cy="39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1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Validating the simulator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525963"/>
          </a:xfrm>
        </p:spPr>
        <p:txBody>
          <a:bodyPr/>
          <a:lstStyle/>
          <a:p>
            <a:pPr algn="l" rtl="0"/>
            <a:r>
              <a:rPr lang="en-US" dirty="0"/>
              <a:t>Maximal pushing and pulling forces that are being applied.</a:t>
            </a:r>
          </a:p>
          <a:p>
            <a:pPr algn="l" rtl="0"/>
            <a:r>
              <a:rPr lang="en-US" dirty="0"/>
              <a:t>The total force applied – area under the curve.</a:t>
            </a:r>
          </a:p>
          <a:p>
            <a:pPr algn="l" rtl="0"/>
            <a:r>
              <a:rPr lang="en-US" dirty="0"/>
              <a:t>The average force.</a:t>
            </a:r>
          </a:p>
          <a:p>
            <a:pPr algn="l" rtl="0"/>
            <a:r>
              <a:rPr lang="en-US" dirty="0"/>
              <a:t>Duration of tying time.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772816"/>
            <a:ext cx="3161398" cy="473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listening…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600200"/>
            <a:ext cx="7560840" cy="473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5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center comprehensive 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multi-disciplinary pre-residency course</a:t>
            </a:r>
            <a:endParaRPr lang="he-I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653136"/>
            <a:ext cx="8579296" cy="1833067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dirty="0"/>
              <a:t>Built by surgical resident from different </a:t>
            </a:r>
            <a:r>
              <a:rPr lang="en-US" dirty="0" smtClean="0"/>
              <a:t>specialties in the Sheba Medical Center – November 2013</a:t>
            </a:r>
            <a:endParaRPr lang="en-US" dirty="0"/>
          </a:p>
          <a:p>
            <a:pPr algn="l" rtl="0"/>
            <a:r>
              <a:rPr lang="en-US" dirty="0"/>
              <a:t>Generic course – for all specialties</a:t>
            </a:r>
          </a:p>
          <a:p>
            <a:pPr algn="l" rtl="0"/>
            <a:r>
              <a:rPr lang="en-US" dirty="0"/>
              <a:t>On the basis of the American/Canadian model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0597" y="1920297"/>
            <a:ext cx="3762945" cy="2325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64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Surgical Bootcamp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2276872"/>
            <a:ext cx="69437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5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far… 2014-2017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979" y="1196752"/>
            <a:ext cx="8291264" cy="1224136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6 courses (ever 6 months)</a:t>
            </a:r>
          </a:p>
          <a:p>
            <a:pPr algn="l" rtl="0"/>
            <a:r>
              <a:rPr lang="en-US" dirty="0" smtClean="0"/>
              <a:t>73 </a:t>
            </a:r>
            <a:r>
              <a:rPr lang="en-US" dirty="0"/>
              <a:t>residents </a:t>
            </a:r>
            <a:r>
              <a:rPr lang="en-US" dirty="0" smtClean="0"/>
              <a:t>(22 </a:t>
            </a:r>
            <a:r>
              <a:rPr lang="en-US" dirty="0"/>
              <a:t>females and </a:t>
            </a:r>
            <a:r>
              <a:rPr lang="en-US" dirty="0" smtClean="0"/>
              <a:t>51 males)</a:t>
            </a:r>
          </a:p>
          <a:p>
            <a:pPr algn="l" rtl="0"/>
            <a:endParaRPr lang="en-US" dirty="0"/>
          </a:p>
          <a:p>
            <a:pPr algn="l" rtl="0"/>
            <a:endParaRPr lang="en-US" dirty="0" smtClean="0"/>
          </a:p>
          <a:p>
            <a:pPr algn="l" rtl="0"/>
            <a:endParaRPr lang="he-IL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3930679"/>
              </p:ext>
            </p:extLst>
          </p:nvPr>
        </p:nvGraphicFramePr>
        <p:xfrm>
          <a:off x="-1044624" y="1417638"/>
          <a:ext cx="10009112" cy="6525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4259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MSR Surgical Bootcamp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712968" cy="5141168"/>
          </a:xfrm>
        </p:spPr>
        <p:txBody>
          <a:bodyPr>
            <a:normAutofit/>
          </a:bodyPr>
          <a:lstStyle/>
          <a:p>
            <a:pPr algn="l" rtl="0"/>
            <a:r>
              <a:rPr lang="en-US" b="1" dirty="0" smtClean="0"/>
              <a:t>5 </a:t>
            </a:r>
            <a:r>
              <a:rPr lang="en-US" b="1" dirty="0"/>
              <a:t>days long</a:t>
            </a:r>
          </a:p>
          <a:p>
            <a:pPr algn="l" rtl="0"/>
            <a:r>
              <a:rPr lang="en-US" b="1" dirty="0" smtClean="0"/>
              <a:t>Website</a:t>
            </a:r>
            <a:r>
              <a:rPr lang="en-US" dirty="0" smtClean="0"/>
              <a:t> with pre-requisite materials </a:t>
            </a:r>
            <a:br>
              <a:rPr lang="en-US" dirty="0" smtClean="0"/>
            </a:br>
            <a:r>
              <a:rPr lang="en-US" dirty="0" smtClean="0">
                <a:hlinkClick r:id="rId3"/>
              </a:rPr>
              <a:t>www.msr-surgery.com</a:t>
            </a:r>
            <a:endParaRPr lang="en-US" dirty="0" smtClean="0"/>
          </a:p>
          <a:p>
            <a:pPr algn="l" rtl="0"/>
            <a:r>
              <a:rPr lang="en-US" b="1" dirty="0" smtClean="0"/>
              <a:t>Hands-on</a:t>
            </a:r>
            <a:r>
              <a:rPr lang="en-US" dirty="0" smtClean="0"/>
              <a:t> only!!!</a:t>
            </a:r>
          </a:p>
          <a:p>
            <a:pPr algn="l" rtl="0"/>
            <a:r>
              <a:rPr lang="en-US" dirty="0" smtClean="0"/>
              <a:t>Basic principals of open and laparoscopic surgery</a:t>
            </a:r>
          </a:p>
          <a:p>
            <a:pPr algn="l" rtl="0"/>
            <a:r>
              <a:rPr lang="en-US" dirty="0" smtClean="0"/>
              <a:t>Exercise on </a:t>
            </a:r>
            <a:r>
              <a:rPr lang="en-US" b="1" dirty="0" smtClean="0"/>
              <a:t>animal tissue </a:t>
            </a:r>
            <a:r>
              <a:rPr lang="en-US" dirty="0" smtClean="0"/>
              <a:t>and models</a:t>
            </a:r>
          </a:p>
          <a:p>
            <a:pPr algn="l" rtl="0"/>
            <a:r>
              <a:rPr lang="en-US" dirty="0" smtClean="0"/>
              <a:t>Practical </a:t>
            </a:r>
            <a:r>
              <a:rPr lang="en-US" b="1" dirty="0" smtClean="0"/>
              <a:t>final exam </a:t>
            </a:r>
            <a:r>
              <a:rPr lang="en-US" dirty="0" smtClean="0"/>
              <a:t>- OSATS</a:t>
            </a:r>
          </a:p>
          <a:p>
            <a:pPr algn="l" rtl="0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4103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1: OR conduct – topic list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OR Orientation</a:t>
            </a:r>
          </a:p>
          <a:p>
            <a:pPr algn="l" rtl="0"/>
            <a:r>
              <a:rPr lang="en-US" dirty="0" smtClean="0"/>
              <a:t>Surgical Checklist</a:t>
            </a:r>
          </a:p>
          <a:p>
            <a:pPr algn="l" rtl="0"/>
            <a:r>
              <a:rPr lang="en-US" dirty="0" smtClean="0"/>
              <a:t>Scrubbing</a:t>
            </a:r>
          </a:p>
          <a:p>
            <a:pPr algn="l" rtl="0"/>
            <a:r>
              <a:rPr lang="en-US" dirty="0" smtClean="0"/>
              <a:t>Gowning and Gloving</a:t>
            </a:r>
          </a:p>
          <a:p>
            <a:pPr algn="l" rtl="0"/>
            <a:r>
              <a:rPr lang="en-US" dirty="0" smtClean="0"/>
              <a:t>Patient Positioning</a:t>
            </a:r>
          </a:p>
          <a:p>
            <a:pPr algn="l" rtl="0"/>
            <a:r>
              <a:rPr lang="en-US" dirty="0" smtClean="0"/>
              <a:t>Patient Prepping &amp; Draping</a:t>
            </a:r>
          </a:p>
          <a:p>
            <a:pPr algn="l" rtl="0"/>
            <a:r>
              <a:rPr lang="en-US" dirty="0" smtClean="0"/>
              <a:t>Instruments Identification &amp; handling (catalog)</a:t>
            </a:r>
          </a:p>
        </p:txBody>
      </p:sp>
    </p:spTree>
    <p:extLst>
      <p:ext uri="{BB962C8B-B14F-4D97-AF65-F5344CB8AC3E}">
        <p14:creationId xmlns:p14="http://schemas.microsoft.com/office/powerpoint/2010/main" val="55193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Orientation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32141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566</Words>
  <Application>Microsoft Office PowerPoint</Application>
  <PresentationFormat>On-screen Show (4:3)</PresentationFormat>
  <Paragraphs>132</Paragraphs>
  <Slides>35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Times New Roman</vt:lpstr>
      <vt:lpstr>Office Theme</vt:lpstr>
      <vt:lpstr>PowerPoint Presentation</vt:lpstr>
      <vt:lpstr>The Surgical Residency</vt:lpstr>
      <vt:lpstr>Statement on surgical pre-residency preparatory courses – Nov 2014 </vt:lpstr>
      <vt:lpstr>Single center comprehensive  multi-disciplinary pre-residency course</vt:lpstr>
      <vt:lpstr>Surgical Bootcamp</vt:lpstr>
      <vt:lpstr> So far… 2014-2017</vt:lpstr>
      <vt:lpstr>The MSR Surgical Bootcamp</vt:lpstr>
      <vt:lpstr>DAY 1: OR conduct – topic list</vt:lpstr>
      <vt:lpstr>OR Orientation</vt:lpstr>
      <vt:lpstr>Scrubbing</vt:lpstr>
      <vt:lpstr>Gowning and Gloving</vt:lpstr>
      <vt:lpstr>Patient Preparation &amp; Positioning </vt:lpstr>
      <vt:lpstr>Instruments Identification</vt:lpstr>
      <vt:lpstr> DAY 2: Suturing &amp; Knot tying skills</vt:lpstr>
      <vt:lpstr>DAY 3: Surgical Procedures</vt:lpstr>
      <vt:lpstr>Abdominal wall closure</vt:lpstr>
      <vt:lpstr>Vessel ligation</vt:lpstr>
      <vt:lpstr>Central line insertion – US guided</vt:lpstr>
      <vt:lpstr>Abscess I&amp;D</vt:lpstr>
      <vt:lpstr>Lipoma excision</vt:lpstr>
      <vt:lpstr>Tracheostomy</vt:lpstr>
      <vt:lpstr>Chest Drain insertion</vt:lpstr>
      <vt:lpstr>DAY 4: Basic Laparoscopic Surgery</vt:lpstr>
      <vt:lpstr>Basics of electro-cautery</vt:lpstr>
      <vt:lpstr>DAY 5: Practical Final Exam</vt:lpstr>
      <vt:lpstr>OSATS  Objective Structured Assessment of Technical Skill</vt:lpstr>
      <vt:lpstr>OSATS Pre-test and Post-test scores –  Checklist (N=30, P-value&lt;0.05)</vt:lpstr>
      <vt:lpstr>OSATS Pre-test and Post-test scores –  Global Rating Score  (N=30, P-value&lt;0.05)</vt:lpstr>
      <vt:lpstr>OSATS Post-test and Retention test scores – Checklist (N=30, P-value&gt;0.05)</vt:lpstr>
      <vt:lpstr>OSATS Post-test and Retention test scores – Global Rating Score (N=30, P-value&gt;0.05)</vt:lpstr>
      <vt:lpstr>The Future…</vt:lpstr>
      <vt:lpstr>Suture Trainer</vt:lpstr>
      <vt:lpstr>Knotting Trainer – “Knotti”</vt:lpstr>
      <vt:lpstr>Validating the simulator</vt:lpstr>
      <vt:lpstr>Thank you for listening…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עמיאל אמרי, דר</dc:creator>
  <cp:lastModifiedBy>imri amiel</cp:lastModifiedBy>
  <cp:revision>57</cp:revision>
  <dcterms:created xsi:type="dcterms:W3CDTF">2015-05-10T14:29:05Z</dcterms:created>
  <dcterms:modified xsi:type="dcterms:W3CDTF">2018-01-05T06:02:28Z</dcterms:modified>
</cp:coreProperties>
</file>