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3" r:id="rId11"/>
    <p:sldId id="274" r:id="rId12"/>
    <p:sldId id="272" r:id="rId13"/>
    <p:sldId id="267" r:id="rId14"/>
    <p:sldId id="265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86469"/>
  </p:normalViewPr>
  <p:slideViewPr>
    <p:cSldViewPr snapToGrid="0" snapToObjects="1">
      <p:cViewPr varScale="1">
        <p:scale>
          <a:sx n="89" d="100"/>
          <a:sy n="89" d="100"/>
        </p:scale>
        <p:origin x="-132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440" y="728313"/>
            <a:ext cx="8933691" cy="175588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The Effect of Rapid Pacing on Outcomes Following </a:t>
            </a:r>
            <a:r>
              <a:rPr lang="en-US" sz="4000" b="1" dirty="0" err="1" smtClean="0">
                <a:solidFill>
                  <a:schemeClr val="accent1"/>
                </a:solidFill>
              </a:rPr>
              <a:t>T</a:t>
            </a:r>
            <a:r>
              <a:rPr lang="en-US" sz="4000" dirty="0" err="1" smtClean="0">
                <a:solidFill>
                  <a:schemeClr val="accent1"/>
                </a:solidFill>
              </a:rPr>
              <a:t>ranscatheter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A</a:t>
            </a:r>
            <a:r>
              <a:rPr lang="en-US" sz="4000" dirty="0" smtClean="0">
                <a:solidFill>
                  <a:schemeClr val="accent1"/>
                </a:solidFill>
              </a:rPr>
              <a:t>ortic </a:t>
            </a:r>
            <a:r>
              <a:rPr lang="en-US" sz="4000" b="1" dirty="0" smtClean="0">
                <a:solidFill>
                  <a:schemeClr val="accent1"/>
                </a:solidFill>
              </a:rPr>
              <a:t>V</a:t>
            </a:r>
            <a:r>
              <a:rPr lang="en-US" sz="4000" dirty="0" smtClean="0">
                <a:solidFill>
                  <a:schemeClr val="accent1"/>
                </a:solidFill>
              </a:rPr>
              <a:t>alve </a:t>
            </a:r>
            <a:r>
              <a:rPr lang="en-US" sz="4000" b="1" dirty="0" smtClean="0">
                <a:solidFill>
                  <a:schemeClr val="accent1"/>
                </a:solidFill>
              </a:rPr>
              <a:t>I</a:t>
            </a:r>
            <a:r>
              <a:rPr lang="en-US" sz="4000" dirty="0" smtClean="0">
                <a:solidFill>
                  <a:schemeClr val="accent1"/>
                </a:solidFill>
              </a:rPr>
              <a:t>mplantation </a:t>
            </a:r>
            <a:r>
              <a:rPr lang="en-US" sz="4000" b="1" dirty="0" smtClean="0">
                <a:solidFill>
                  <a:schemeClr val="accent1"/>
                </a:solidFill>
              </a:rPr>
              <a:t>[TAVI]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814" y="6016646"/>
            <a:ext cx="8907186" cy="137163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Tutor: Dr. Paul </a:t>
            </a:r>
            <a:r>
              <a:rPr lang="en-US" sz="2000" b="1" dirty="0" err="1" smtClean="0">
                <a:solidFill>
                  <a:schemeClr val="accent1"/>
                </a:solidFill>
              </a:rPr>
              <a:t>Fefer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Student: Scott Kohen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4100" name="Picture 4" descr="http://img.medscape.com/thumbnail_library/dt_160129_mechanical_heart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3" y="3073037"/>
            <a:ext cx="5046617" cy="37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eartvascularcentre.com/wp-content/uploads/2014/07/tavi-core-val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1" y="3073037"/>
            <a:ext cx="4413902" cy="25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70" y="329142"/>
            <a:ext cx="8911687" cy="1280890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Core Valve Pivotal Trial: High Risk Study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2770" y="1610032"/>
            <a:ext cx="10469230" cy="5247968"/>
          </a:xfrm>
        </p:spPr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uperior survival after two years demonstrated</a:t>
            </a:r>
          </a:p>
          <a:p>
            <a:endParaRPr lang="en-US" sz="2800" dirty="0"/>
          </a:p>
          <a:p>
            <a:r>
              <a:rPr lang="en-US" sz="2800" dirty="0" smtClean="0"/>
              <a:t>Lower stroke rate</a:t>
            </a:r>
          </a:p>
          <a:p>
            <a:endParaRPr lang="en-US" sz="2800" dirty="0"/>
          </a:p>
          <a:p>
            <a:r>
              <a:rPr lang="en-US" sz="2800" dirty="0" smtClean="0"/>
              <a:t>Superior Hemodynamics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7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perior Survival at 2 Years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92066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perior Hemodynamics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1" y="2950243"/>
            <a:ext cx="6575659" cy="39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wer Stroke Rate 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" y="3471862"/>
            <a:ext cx="5567915" cy="33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99" y="0"/>
            <a:ext cx="8911687" cy="1280890"/>
          </a:xfrm>
        </p:spPr>
        <p:txBody>
          <a:bodyPr>
            <a:normAutofit/>
          </a:bodyPr>
          <a:lstStyle/>
          <a:p>
            <a:pPr algn="l" defTabSz="457200" rtl="0" eaLnBrk="1" latinLnBrk="0" hangingPunct="1">
              <a:spcBef>
                <a:spcPct val="0"/>
              </a:spcBef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Rapid Pacing?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626" y="1179443"/>
            <a:ext cx="9899374" cy="56785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Reduces cardiac output (systolic BP &lt; 40 mmHg)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Balloon movement is minimized, so stented valve can be placed accurately, and trauma to the aorta/ventricle is prevented more effectively  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Decrease the afterload, minimizing risk of damage to the myocardium, which has a higher chance of occurring if the heart is not paced</a:t>
            </a: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588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Issues with Rapid Pacing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668" y="1280890"/>
            <a:ext cx="10598331" cy="557711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Sustained low blood pressure after pacing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Ensuing Tachyarrhythmia's (VF)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Asystole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Microcirculatory arrest and then delayed recovery of </a:t>
            </a:r>
            <a:r>
              <a:rPr lang="en-US" sz="2400" dirty="0" err="1" smtClean="0">
                <a:solidFill>
                  <a:schemeClr val="accent1"/>
                </a:solidFill>
              </a:rPr>
              <a:t>microvascular</a:t>
            </a:r>
            <a:r>
              <a:rPr lang="en-US" sz="2400" dirty="0" smtClean="0">
                <a:solidFill>
                  <a:schemeClr val="accent1"/>
                </a:solidFill>
              </a:rPr>
              <a:t> flow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05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Study Aim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297" y="1436914"/>
            <a:ext cx="10467703" cy="542108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Assess the effect of rapid pacing in conjunction with TAVI, </a:t>
            </a:r>
            <a:r>
              <a:rPr lang="en-US" sz="2400" dirty="0">
                <a:solidFill>
                  <a:schemeClr val="accent1"/>
                </a:solidFill>
              </a:rPr>
              <a:t>on real-world clinical </a:t>
            </a:r>
            <a:r>
              <a:rPr lang="en-US" sz="2400" dirty="0" smtClean="0">
                <a:solidFill>
                  <a:schemeClr val="accent1"/>
                </a:solidFill>
              </a:rPr>
              <a:t>cohorts for adverse clinical outcomes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Data is in the process of being obtained and analyzed on over 400 patients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462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What is Being Measured?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462" y="940526"/>
            <a:ext cx="10526538" cy="5917475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 smtClean="0">
              <a:solidFill>
                <a:schemeClr val="accent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Pacing Parameters: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500" dirty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FontTx/>
              <a:buAutoNum type="arabicPeriod"/>
            </a:pPr>
            <a:r>
              <a:rPr lang="en-US" sz="2600" dirty="0" smtClean="0">
                <a:solidFill>
                  <a:schemeClr val="accent1"/>
                </a:solidFill>
              </a:rPr>
              <a:t>Number of pacing episodes</a:t>
            </a:r>
          </a:p>
          <a:p>
            <a:pPr marL="857250" lvl="1" indent="-457200" defTabSz="914400">
              <a:spcBef>
                <a:spcPts val="0"/>
              </a:spcBef>
              <a:buClrTx/>
              <a:buFontTx/>
              <a:buAutoNum type="arabicPeriod"/>
            </a:pPr>
            <a:endParaRPr lang="en-US" sz="2600" dirty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FontTx/>
              <a:buAutoNum type="arabicPeriod"/>
            </a:pPr>
            <a:r>
              <a:rPr lang="en-US" sz="2600" dirty="0" smtClean="0">
                <a:solidFill>
                  <a:schemeClr val="accent1"/>
                </a:solidFill>
              </a:rPr>
              <a:t>Duration of longest pacing episode</a:t>
            </a:r>
          </a:p>
          <a:p>
            <a:pPr marL="857250" lvl="1" indent="-457200" defTabSz="914400">
              <a:spcBef>
                <a:spcPts val="0"/>
              </a:spcBef>
              <a:buClrTx/>
              <a:buFontTx/>
              <a:buAutoNum type="arabicPeriod"/>
            </a:pPr>
            <a:endParaRPr lang="en-US" sz="2600" dirty="0" smtClean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FontTx/>
              <a:buAutoNum type="arabicPeriod"/>
            </a:pPr>
            <a:r>
              <a:rPr lang="en-US" sz="2600" dirty="0" smtClean="0">
                <a:solidFill>
                  <a:schemeClr val="accent1"/>
                </a:solidFill>
              </a:rPr>
              <a:t>Sum duration of all pacing episodes</a:t>
            </a:r>
            <a:endParaRPr lang="en-US" sz="2600" dirty="0"/>
          </a:p>
          <a:p>
            <a:pPr marL="400050" lvl="1" indent="0" defTabSz="914400">
              <a:spcBef>
                <a:spcPts val="0"/>
              </a:spcBef>
              <a:buClrTx/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marL="400050" lvl="1" indent="0" defTabSz="914400">
              <a:spcBef>
                <a:spcPts val="0"/>
              </a:spcBef>
              <a:buClrTx/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sz="3200" dirty="0">
                <a:solidFill>
                  <a:schemeClr val="accent1"/>
                </a:solidFill>
              </a:rPr>
              <a:t>Outcome </a:t>
            </a:r>
            <a:r>
              <a:rPr lang="en-US" sz="3200" dirty="0" smtClean="0">
                <a:solidFill>
                  <a:schemeClr val="accent1"/>
                </a:solidFill>
              </a:rPr>
              <a:t>Measures: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en-US" sz="2600" dirty="0">
                <a:solidFill>
                  <a:schemeClr val="accent1"/>
                </a:solidFill>
              </a:rPr>
              <a:t>	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AutoNum type="arabicPeriod"/>
            </a:pPr>
            <a:r>
              <a:rPr lang="en-US" sz="2600" dirty="0" smtClean="0">
                <a:solidFill>
                  <a:schemeClr val="accent1"/>
                </a:solidFill>
              </a:rPr>
              <a:t>Death:</a:t>
            </a:r>
          </a:p>
          <a:p>
            <a:pPr marL="457200" indent="-457200" defTabSz="914400">
              <a:spcBef>
                <a:spcPts val="0"/>
              </a:spcBef>
              <a:buClrTx/>
              <a:buAutoNum type="arabicPeriod"/>
            </a:pPr>
            <a:endParaRPr lang="en-US" sz="2600" dirty="0" smtClean="0">
              <a:solidFill>
                <a:schemeClr val="accent1"/>
              </a:solidFill>
            </a:endParaRPr>
          </a:p>
          <a:p>
            <a:pPr marL="400050" lvl="1" indent="0" defTabSz="914400">
              <a:spcBef>
                <a:spcPts val="0"/>
              </a:spcBef>
              <a:buClrTx/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 		-In Hospital</a:t>
            </a:r>
          </a:p>
          <a:p>
            <a:pPr marL="400050" lvl="1" indent="0" defTabSz="914400">
              <a:spcBef>
                <a:spcPts val="0"/>
              </a:spcBef>
              <a:buClrTx/>
              <a:buNone/>
            </a:pPr>
            <a:r>
              <a:rPr lang="en-US" sz="2600" dirty="0">
                <a:solidFill>
                  <a:schemeClr val="accent1"/>
                </a:solidFill>
              </a:rPr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	-Long-Term</a:t>
            </a:r>
          </a:p>
          <a:p>
            <a:pPr marL="400050" lvl="1" indent="0" defTabSz="914400">
              <a:spcBef>
                <a:spcPts val="0"/>
              </a:spcBef>
              <a:buClrTx/>
              <a:buNone/>
            </a:pPr>
            <a:endParaRPr lang="en-US" sz="2600" dirty="0" smtClean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AutoNum type="arabicPeriod" startAt="2"/>
            </a:pPr>
            <a:r>
              <a:rPr lang="en-US" sz="2600" dirty="0" smtClean="0">
                <a:solidFill>
                  <a:schemeClr val="accent1"/>
                </a:solidFill>
              </a:rPr>
              <a:t>Prolonged Hypotension</a:t>
            </a:r>
          </a:p>
          <a:p>
            <a:pPr marL="857250" lvl="1" indent="-457200" defTabSz="914400">
              <a:spcBef>
                <a:spcPts val="0"/>
              </a:spcBef>
              <a:buClrTx/>
              <a:buAutoNum type="arabicPeriod" startAt="2"/>
            </a:pPr>
            <a:endParaRPr lang="en-US" sz="2600" dirty="0" smtClean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AutoNum type="arabicPeriod" startAt="2"/>
            </a:pPr>
            <a:r>
              <a:rPr lang="en-US" sz="2600" dirty="0" smtClean="0">
                <a:solidFill>
                  <a:schemeClr val="accent1"/>
                </a:solidFill>
              </a:rPr>
              <a:t>Brady/</a:t>
            </a:r>
            <a:r>
              <a:rPr lang="en-US" sz="2600" dirty="0" err="1" smtClean="0">
                <a:solidFill>
                  <a:schemeClr val="accent1"/>
                </a:solidFill>
              </a:rPr>
              <a:t>Tachyarrythmias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AutoNum type="arabicPeriod" startAt="2"/>
            </a:pPr>
            <a:endParaRPr lang="en-US" sz="2600" dirty="0" smtClean="0">
              <a:solidFill>
                <a:schemeClr val="accent1"/>
              </a:solidFill>
            </a:endParaRPr>
          </a:p>
          <a:p>
            <a:pPr marL="857250" lvl="1" indent="-457200" defTabSz="914400">
              <a:spcBef>
                <a:spcPts val="0"/>
              </a:spcBef>
              <a:buClrTx/>
              <a:buAutoNum type="arabicPeriod" startAt="2"/>
            </a:pPr>
            <a:r>
              <a:rPr lang="en-US" sz="2600" dirty="0" smtClean="0">
                <a:solidFill>
                  <a:schemeClr val="accent1"/>
                </a:solidFill>
              </a:rPr>
              <a:t>Need for prolonged pacing</a:t>
            </a:r>
          </a:p>
          <a:p>
            <a:pPr marL="857250" lvl="1" indent="-457200" defTabSz="914400">
              <a:spcBef>
                <a:spcPts val="0"/>
              </a:spcBef>
              <a:buClrTx/>
              <a:buAutoNum type="arabicPeriod" startAt="2"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845" y="15384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Method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2" y="1434736"/>
            <a:ext cx="10242868" cy="54232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Manual Review of ECG data and Hemodynamic measures (i.e. blood pressure)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Combining above data with existing procedural and outcome data from ongoing Sheba TAVI registry 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342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Significance?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109" y="1280890"/>
            <a:ext cx="9819503" cy="557711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 smtClean="0">
                <a:solidFill>
                  <a:schemeClr val="accent1"/>
                </a:solidFill>
              </a:rPr>
              <a:t>Understanding the clinical significance of rapid pacing</a:t>
            </a:r>
          </a:p>
          <a:p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000" dirty="0" smtClean="0">
                <a:solidFill>
                  <a:schemeClr val="accent1"/>
                </a:solidFill>
              </a:rPr>
              <a:t>Guiding future TAVI procedures re rapid pacing</a:t>
            </a:r>
          </a:p>
          <a:p>
            <a:pPr lvl="1"/>
            <a:endParaRPr lang="en-US" sz="3000" dirty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Should it be avoided if possible?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If done:</a:t>
            </a:r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i</a:t>
            </a:r>
            <a:r>
              <a:rPr lang="en-US" sz="2200" dirty="0" smtClean="0">
                <a:solidFill>
                  <a:schemeClr val="accent1"/>
                </a:solidFill>
              </a:rPr>
              <a:t>s there an upper limit to the length of a pacing episode?</a:t>
            </a:r>
          </a:p>
          <a:p>
            <a:pPr lvl="2"/>
            <a:r>
              <a:rPr lang="en-US" sz="2200" i="1" dirty="0" smtClean="0">
                <a:solidFill>
                  <a:schemeClr val="accent1"/>
                </a:solidFill>
              </a:rPr>
              <a:t>How many pacing episodes can be performed safely?</a:t>
            </a: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78" y="128804"/>
            <a:ext cx="9009606" cy="380311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1"/>
                </a:solidFill>
              </a:rPr>
              <a:t>Thank You</a:t>
            </a:r>
            <a:br>
              <a:rPr lang="en-US" sz="9600" dirty="0">
                <a:solidFill>
                  <a:schemeClr val="accent1"/>
                </a:solidFill>
              </a:rPr>
            </a:br>
            <a:r>
              <a:rPr lang="en-US" sz="9600" dirty="0" smtClean="0">
                <a:solidFill>
                  <a:schemeClr val="accent1"/>
                </a:solidFill>
              </a:rPr>
              <a:t/>
            </a:r>
            <a:br>
              <a:rPr lang="en-US" sz="9600" dirty="0" smtClean="0">
                <a:solidFill>
                  <a:schemeClr val="accent1"/>
                </a:solidFill>
              </a:rPr>
            </a:br>
            <a:endParaRPr lang="en-US" sz="96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premiercardiology.net/mobile_site/images/amishmparikh%20cardiology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22" y="1631764"/>
            <a:ext cx="5564778" cy="5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655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TAVI: What is It?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874" y="1489166"/>
            <a:ext cx="9244738" cy="5368834"/>
          </a:xfrm>
        </p:spPr>
        <p:txBody>
          <a:bodyPr>
            <a:normAutofit fontScale="77500" lnSpcReduction="20000"/>
          </a:bodyPr>
          <a:lstStyle/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An alternative procedure to conventional/standard open heart surgery for valve replacement, via catheter</a:t>
            </a:r>
          </a:p>
          <a:p>
            <a:endParaRPr lang="en-US" sz="3200" dirty="0" smtClean="0">
              <a:solidFill>
                <a:schemeClr val="accent1"/>
              </a:solidFill>
            </a:endParaRP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Main indication: Aortic stenosis</a:t>
            </a:r>
          </a:p>
          <a:p>
            <a:pPr lvl="2"/>
            <a:r>
              <a:rPr lang="en-US" sz="2800" b="1" dirty="0" smtClean="0">
                <a:solidFill>
                  <a:schemeClr val="accent1"/>
                </a:solidFill>
              </a:rPr>
              <a:t>Off label indications: Aortic regurgitation/ degenerated </a:t>
            </a:r>
            <a:r>
              <a:rPr lang="en-US" sz="2800" b="1" dirty="0" err="1" smtClean="0">
                <a:solidFill>
                  <a:schemeClr val="accent1"/>
                </a:solidFill>
              </a:rPr>
              <a:t>bioprosthesis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U</a:t>
            </a:r>
            <a:r>
              <a:rPr lang="en-US" sz="3200" dirty="0" smtClean="0">
                <a:solidFill>
                  <a:schemeClr val="accent1"/>
                </a:solidFill>
              </a:rPr>
              <a:t>sed as an alternative procedure when the patient is stratified </a:t>
            </a:r>
            <a:r>
              <a:rPr lang="en-US" sz="3200" dirty="0">
                <a:solidFill>
                  <a:schemeClr val="accent1"/>
                </a:solidFill>
              </a:rPr>
              <a:t>by a cardiologist and cardiothoracic </a:t>
            </a:r>
            <a:r>
              <a:rPr lang="en-US" sz="3200" dirty="0" smtClean="0">
                <a:solidFill>
                  <a:schemeClr val="accent1"/>
                </a:solidFill>
              </a:rPr>
              <a:t>surgeon as high risk:</a:t>
            </a:r>
          </a:p>
          <a:p>
            <a:endParaRPr lang="en-US" sz="3200" dirty="0" smtClean="0">
              <a:solidFill>
                <a:schemeClr val="accent1"/>
              </a:solidFill>
            </a:endParaRPr>
          </a:p>
          <a:p>
            <a:pPr lvl="2"/>
            <a:r>
              <a:rPr lang="en-US" sz="2800" dirty="0" smtClean="0">
                <a:solidFill>
                  <a:schemeClr val="accent1"/>
                </a:solidFill>
              </a:rPr>
              <a:t> ≥ 1 in 5 (20%) chance of death with an open heart surgery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5" y="0"/>
            <a:ext cx="9187546" cy="6855503"/>
          </a:xfrm>
        </p:spPr>
      </p:pic>
      <p:sp>
        <p:nvSpPr>
          <p:cNvPr id="5" name="TextBox 4"/>
          <p:cNvSpPr txBox="1"/>
          <p:nvPr/>
        </p:nvSpPr>
        <p:spPr>
          <a:xfrm>
            <a:off x="182880" y="-1"/>
            <a:ext cx="28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Indications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121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Absolute Contraindications </a:t>
            </a:r>
            <a:br>
              <a:rPr lang="en-US" sz="5400" dirty="0" smtClean="0">
                <a:solidFill>
                  <a:schemeClr val="accent1"/>
                </a:solidFill>
              </a:rPr>
            </a:b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446" y="1454331"/>
            <a:ext cx="9605554" cy="520772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Absence of a Heart Team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No Cardiac Surgery on-site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Appropriateness of TAVI not confirmed by the Heart Team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Estimated </a:t>
            </a:r>
            <a:r>
              <a:rPr lang="en-US" sz="2800" dirty="0">
                <a:solidFill>
                  <a:schemeClr val="accent1"/>
                </a:solidFill>
              </a:rPr>
              <a:t>l</a:t>
            </a:r>
            <a:r>
              <a:rPr lang="en-US" sz="2800" dirty="0" smtClean="0">
                <a:solidFill>
                  <a:schemeClr val="accent1"/>
                </a:solidFill>
              </a:rPr>
              <a:t>ife expectancy &lt; 1 year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Comorbidity that suggests a lack of improvement in quality of life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Inadequate annulus size &lt; 18 mm, &gt;29 mm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Active Endocarditis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Symmetric valve calcification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Short distance between the annulus and coronary ostium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Plaques with mobile thrombi in the ascending aorta</a:t>
            </a:r>
          </a:p>
        </p:txBody>
      </p:sp>
    </p:spTree>
    <p:extLst>
      <p:ext uri="{BB962C8B-B14F-4D97-AF65-F5344CB8AC3E}">
        <p14:creationId xmlns:p14="http://schemas.microsoft.com/office/powerpoint/2010/main" val="11876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66" y="0"/>
            <a:ext cx="8911687" cy="128089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Relative Contraindications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2909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Inadequate vascular access for </a:t>
            </a:r>
            <a:r>
              <a:rPr lang="en-US" sz="2800" dirty="0" err="1" smtClean="0"/>
              <a:t>transfemoral</a:t>
            </a:r>
            <a:r>
              <a:rPr lang="en-US" sz="2800" dirty="0" smtClean="0"/>
              <a:t> or subclavian approach (</a:t>
            </a:r>
            <a:r>
              <a:rPr lang="en-US" sz="2800" dirty="0" err="1" smtClean="0"/>
              <a:t>transapical</a:t>
            </a:r>
            <a:r>
              <a:rPr lang="en-US" sz="2800" dirty="0" smtClean="0"/>
              <a:t> approach an alternative)</a:t>
            </a:r>
          </a:p>
          <a:p>
            <a:r>
              <a:rPr lang="en-US" sz="2800" dirty="0" smtClean="0"/>
              <a:t>Hemodynamic instability </a:t>
            </a:r>
          </a:p>
          <a:p>
            <a:r>
              <a:rPr lang="en-US" sz="2800" dirty="0" smtClean="0"/>
              <a:t>Severe LV dysfunction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36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34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How is it Done?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89" y="1402080"/>
            <a:ext cx="9866811" cy="545592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Cannula is inserted into an artery in the wrist in order to monitor Blood Pressure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Drip is inserted into a vein in the neck so fluids and medications can be infused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Special X-rays with contrast dye and echocardiography are used to guide the new valve into the correct position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Heart Rate is sped up (paced) to a very high rate with a pacing wire placed temporarily in the heart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lvl="2"/>
            <a:r>
              <a:rPr lang="en-US" sz="2400" dirty="0" smtClean="0">
                <a:solidFill>
                  <a:schemeClr val="accent1"/>
                </a:solidFill>
              </a:rPr>
              <a:t>Reduces blood pressure and motion of the heart facilitating the procedure in a more fluid manner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diachealth.org/sites/default/files/images/stories/Valves/tav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6" y="2"/>
            <a:ext cx="6226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79.170.44.118/miot-test.com/wp-content/uploads/2014/12/TAV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2"/>
            <a:ext cx="5987143" cy="35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nnalscts.com/article/viewFile/503/924/26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3575910"/>
            <a:ext cx="5987144" cy="32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6" y="0"/>
            <a:ext cx="8931229" cy="164592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What Research Has Shown so Far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(Partner Trial)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17" y="2133600"/>
            <a:ext cx="9505995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TAVI was demonstrated to be superior to medical therapy in the treatment of inoperable patients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TAVI was demonstrated to have similar outcomes for mortality in the period of 1-5 years after the procedure, in high risk patients with aortic stenosis, to those who have surgical aortic valve replacement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ntent.onlinejacc.org/data/Journals/JAC/24716/01071_g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46" y="13063"/>
            <a:ext cx="8691154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1764</TotalTime>
  <Words>578</Words>
  <Application>Microsoft Office PowerPoint</Application>
  <PresentationFormat>מותאם אישית</PresentationFormat>
  <Paragraphs>109</Paragraphs>
  <Slides>18</Slides>
  <Notes>0</Notes>
  <HiddenSlides>3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Wisp</vt:lpstr>
      <vt:lpstr>The Effect of Rapid Pacing on Outcomes Following Transcatheter Aortic Valve Implantation [TAVI]</vt:lpstr>
      <vt:lpstr>TAVI: What is It?</vt:lpstr>
      <vt:lpstr>מצגת של PowerPoint</vt:lpstr>
      <vt:lpstr>Absolute Contraindications  </vt:lpstr>
      <vt:lpstr>Relative Contraindications</vt:lpstr>
      <vt:lpstr>How is it Done?</vt:lpstr>
      <vt:lpstr>מצגת של PowerPoint</vt:lpstr>
      <vt:lpstr>What Research Has Shown so Far (Partner Trial)</vt:lpstr>
      <vt:lpstr>מצגת של PowerPoint</vt:lpstr>
      <vt:lpstr>Core Valve Pivotal Trial: High Risk Study</vt:lpstr>
      <vt:lpstr>מצגת של PowerPoint</vt:lpstr>
      <vt:lpstr>Rapid Pacing?</vt:lpstr>
      <vt:lpstr>Issues with Rapid Pacing</vt:lpstr>
      <vt:lpstr>Study Aim</vt:lpstr>
      <vt:lpstr>What is Being Measured?</vt:lpstr>
      <vt:lpstr>Method</vt:lpstr>
      <vt:lpstr>Significance?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</cp:lastModifiedBy>
  <cp:revision>41</cp:revision>
  <dcterms:created xsi:type="dcterms:W3CDTF">2016-06-12T03:42:15Z</dcterms:created>
  <dcterms:modified xsi:type="dcterms:W3CDTF">2016-07-10T04:27:05Z</dcterms:modified>
</cp:coreProperties>
</file>