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6" r:id="rId2"/>
  </p:sldMasterIdLst>
  <p:notesMasterIdLst>
    <p:notesMasterId r:id="rId27"/>
  </p:notesMasterIdLst>
  <p:sldIdLst>
    <p:sldId id="256" r:id="rId3"/>
    <p:sldId id="257" r:id="rId4"/>
    <p:sldId id="274" r:id="rId5"/>
    <p:sldId id="353" r:id="rId6"/>
    <p:sldId id="354" r:id="rId7"/>
    <p:sldId id="338" r:id="rId8"/>
    <p:sldId id="276" r:id="rId9"/>
    <p:sldId id="278" r:id="rId10"/>
    <p:sldId id="302" r:id="rId11"/>
    <p:sldId id="303" r:id="rId12"/>
    <p:sldId id="304" r:id="rId13"/>
    <p:sldId id="352" r:id="rId14"/>
    <p:sldId id="343" r:id="rId15"/>
    <p:sldId id="344" r:id="rId16"/>
    <p:sldId id="347" r:id="rId17"/>
    <p:sldId id="348" r:id="rId18"/>
    <p:sldId id="345" r:id="rId19"/>
    <p:sldId id="349" r:id="rId20"/>
    <p:sldId id="310" r:id="rId21"/>
    <p:sldId id="314" r:id="rId22"/>
    <p:sldId id="315" r:id="rId23"/>
    <p:sldId id="313" r:id="rId24"/>
    <p:sldId id="350" r:id="rId25"/>
    <p:sldId id="3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4" d="100"/>
          <a:sy n="64" d="100"/>
        </p:scale>
        <p:origin x="-108" y="-222"/>
      </p:cViewPr>
      <p:guideLst>
        <p:guide orient="horz" pos="2160"/>
        <p:guide pos="3840"/>
      </p:guideLst>
    </p:cSldViewPr>
  </p:slideViewPr>
  <p:outlineViewPr>
    <p:cViewPr>
      <p:scale>
        <a:sx n="33" d="100"/>
        <a:sy n="33" d="100"/>
      </p:scale>
      <p:origin x="0" y="-127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ella\Documents\&#1489;&#1500;&#1492;\gastro\remi%20hum%20retro%20article\gain%20analysis%20ifx%20ada%2030404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lla\Documents\&#1489;&#1500;&#1492;\gastro\remi%20hum%20retro%20article\gain%20analysis%20ifx%20ada%203040415.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Bella\Documents\&#1489;&#1500;&#1492;\gastro\VEDO\vedo%20miri%20bella%20120716.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Bella\Documents\&#1489;&#1500;&#1492;\gastro\VEDO\vedo%20miri%20bella%20120716.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ri\Google%20Drive\stelara%20levels%20study\chart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ri\Google%20Drive\stelara%20levels%20study\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ri\Google%20Drive\stelara%20levels%20study\UTK%20levels%20joint%20V3%20+V2%20if%20no%20V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ri\Google%20Drive\stelara%20levels%20study\UTK%20levels%20joint%20V3%20+V2%20if%20no%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29E2-49D7-8B3D-F6E12BB45543}"/>
              </c:ext>
            </c:extLst>
          </c:dPt>
          <c:dPt>
            <c:idx val="2"/>
            <c:invertIfNegative val="0"/>
            <c:bubble3D val="0"/>
            <c:spPr>
              <a:solidFill>
                <a:schemeClr val="accent4"/>
              </a:solidFill>
            </c:spPr>
            <c:extLst xmlns:c16r2="http://schemas.microsoft.com/office/drawing/2015/06/chart">
              <c:ext xmlns:c16="http://schemas.microsoft.com/office/drawing/2014/chart" uri="{C3380CC4-5D6E-409C-BE32-E72D297353CC}">
                <c16:uniqueId val="{00000003-29E2-49D7-8B3D-F6E12BB45543}"/>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05-29E2-49D7-8B3D-F6E12BB45543}"/>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Placebo SC*
(N=131)</c:v>
                </c:pt>
                <c:pt idx="1">
                  <c:v>90 mg SC q12w
(N=129)</c:v>
                </c:pt>
                <c:pt idx="2">
                  <c:v>90 mg SC q8w      (N=128)</c:v>
                </c:pt>
              </c:strCache>
            </c:strRef>
          </c:cat>
          <c:val>
            <c:numRef>
              <c:f>Sheet1!$B$2:$B$4</c:f>
              <c:numCache>
                <c:formatCode>General</c:formatCode>
                <c:ptCount val="3"/>
                <c:pt idx="0">
                  <c:v>35.9</c:v>
                </c:pt>
                <c:pt idx="1">
                  <c:v>48.8</c:v>
                </c:pt>
                <c:pt idx="2">
                  <c:v>53.1</c:v>
                </c:pt>
              </c:numCache>
            </c:numRef>
          </c:val>
          <c:extLst xmlns:c16r2="http://schemas.microsoft.com/office/drawing/2015/06/chart">
            <c:ext xmlns:c16="http://schemas.microsoft.com/office/drawing/2014/chart" uri="{C3380CC4-5D6E-409C-BE32-E72D297353CC}">
              <c16:uniqueId val="{00000006-29E2-49D7-8B3D-F6E12BB45543}"/>
            </c:ext>
          </c:extLst>
        </c:ser>
        <c:dLbls>
          <c:showLegendKey val="0"/>
          <c:showVal val="0"/>
          <c:showCatName val="0"/>
          <c:showSerName val="0"/>
          <c:showPercent val="0"/>
          <c:showBubbleSize val="0"/>
        </c:dLbls>
        <c:gapWidth val="80"/>
        <c:axId val="94837376"/>
        <c:axId val="94847360"/>
      </c:barChart>
      <c:catAx>
        <c:axId val="94837376"/>
        <c:scaling>
          <c:orientation val="minMax"/>
        </c:scaling>
        <c:delete val="0"/>
        <c:axPos val="b"/>
        <c:numFmt formatCode="General" sourceLinked="0"/>
        <c:majorTickMark val="out"/>
        <c:minorTickMark val="none"/>
        <c:tickLblPos val="nextTo"/>
        <c:crossAx val="94847360"/>
        <c:crosses val="autoZero"/>
        <c:auto val="1"/>
        <c:lblAlgn val="ctr"/>
        <c:lblOffset val="100"/>
        <c:noMultiLvlLbl val="0"/>
      </c:catAx>
      <c:valAx>
        <c:axId val="94847360"/>
        <c:scaling>
          <c:orientation val="minMax"/>
          <c:max val="100"/>
        </c:scaling>
        <c:delete val="0"/>
        <c:axPos val="l"/>
        <c:numFmt formatCode="General" sourceLinked="1"/>
        <c:majorTickMark val="out"/>
        <c:minorTickMark val="none"/>
        <c:tickLblPos val="nextTo"/>
        <c:crossAx val="94837376"/>
        <c:crosses val="autoZero"/>
        <c:crossBetween val="between"/>
        <c:majorUnit val="20"/>
      </c:valAx>
    </c:plotArea>
    <c:plotVisOnly val="1"/>
    <c:dispBlanksAs val="gap"/>
    <c:showDLblsOverMax val="0"/>
  </c:chart>
  <c:txPr>
    <a:bodyPr/>
    <a:lstStyle/>
    <a:p>
      <a:pPr>
        <a:defRPr sz="1600" b="1" i="0" baseline="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6.8164964259336422E-2"/>
          <c:y val="1.9421164011882965E-2"/>
          <c:w val="0.87928937007874064"/>
          <c:h val="0.91900856889762006"/>
        </c:manualLayout>
      </c:layout>
      <c:barChart>
        <c:barDir val="col"/>
        <c:grouping val="clustered"/>
        <c:varyColors val="0"/>
        <c:ser>
          <c:idx val="0"/>
          <c:order val="0"/>
          <c:spPr>
            <a:solidFill>
              <a:srgbClr val="FF0000"/>
            </a:solidFill>
          </c:spPr>
          <c:invertIfNegative val="0"/>
          <c:trendline>
            <c:trendlineType val="poly"/>
            <c:order val="6"/>
            <c:dispRSqr val="0"/>
            <c:dispEq val="0"/>
          </c:trendline>
          <c:cat>
            <c:strRef>
              <c:f>Sheet3!$E$3:$E$11</c:f>
              <c:strCache>
                <c:ptCount val="9"/>
                <c:pt idx="0">
                  <c:v>2-&lt;0</c:v>
                </c:pt>
                <c:pt idx="1">
                  <c:v>4-&lt;2</c:v>
                </c:pt>
                <c:pt idx="2">
                  <c:v>6-&lt;4</c:v>
                </c:pt>
                <c:pt idx="3">
                  <c:v>8-&lt;6</c:v>
                </c:pt>
                <c:pt idx="4">
                  <c:v>10-&lt;8</c:v>
                </c:pt>
                <c:pt idx="5">
                  <c:v>12-&lt;10</c:v>
                </c:pt>
                <c:pt idx="6">
                  <c:v>14-&lt;12</c:v>
                </c:pt>
                <c:pt idx="7">
                  <c:v>16-&lt;14</c:v>
                </c:pt>
                <c:pt idx="8">
                  <c:v>16&lt; </c:v>
                </c:pt>
              </c:strCache>
            </c:strRef>
          </c:cat>
          <c:val>
            <c:numRef>
              <c:f>Sheet3!$G$3:$G$11</c:f>
              <c:numCache>
                <c:formatCode>General</c:formatCode>
                <c:ptCount val="9"/>
                <c:pt idx="0">
                  <c:v>13.636363636363635</c:v>
                </c:pt>
                <c:pt idx="1">
                  <c:v>27.272727272727202</c:v>
                </c:pt>
                <c:pt idx="2">
                  <c:v>45.454545454545389</c:v>
                </c:pt>
                <c:pt idx="3">
                  <c:v>72.727272727272734</c:v>
                </c:pt>
                <c:pt idx="4">
                  <c:v>81.818181818181642</c:v>
                </c:pt>
                <c:pt idx="5">
                  <c:v>90.909090909090907</c:v>
                </c:pt>
                <c:pt idx="6">
                  <c:v>90.909090909090907</c:v>
                </c:pt>
                <c:pt idx="7">
                  <c:v>95.454545454545467</c:v>
                </c:pt>
                <c:pt idx="8">
                  <c:v>100</c:v>
                </c:pt>
              </c:numCache>
            </c:numRef>
          </c:val>
          <c:extLst xmlns:c16r2="http://schemas.microsoft.com/office/drawing/2015/06/chart">
            <c:ext xmlns:c16="http://schemas.microsoft.com/office/drawing/2014/chart" uri="{C3380CC4-5D6E-409C-BE32-E72D297353CC}">
              <c16:uniqueId val="{00000001-E702-458D-A247-9B00E20F369E}"/>
            </c:ext>
          </c:extLst>
        </c:ser>
        <c:dLbls>
          <c:showLegendKey val="0"/>
          <c:showVal val="0"/>
          <c:showCatName val="0"/>
          <c:showSerName val="0"/>
          <c:showPercent val="0"/>
          <c:showBubbleSize val="0"/>
        </c:dLbls>
        <c:gapWidth val="150"/>
        <c:axId val="75849728"/>
        <c:axId val="75851264"/>
      </c:barChart>
      <c:catAx>
        <c:axId val="75849728"/>
        <c:scaling>
          <c:orientation val="minMax"/>
        </c:scaling>
        <c:delete val="0"/>
        <c:axPos val="b"/>
        <c:numFmt formatCode="General" sourceLinked="0"/>
        <c:majorTickMark val="out"/>
        <c:minorTickMark val="none"/>
        <c:tickLblPos val="nextTo"/>
        <c:crossAx val="75851264"/>
        <c:crosses val="autoZero"/>
        <c:auto val="1"/>
        <c:lblAlgn val="ctr"/>
        <c:lblOffset val="100"/>
        <c:noMultiLvlLbl val="0"/>
      </c:catAx>
      <c:valAx>
        <c:axId val="75851264"/>
        <c:scaling>
          <c:orientation val="minMax"/>
          <c:max val="100"/>
        </c:scaling>
        <c:delete val="0"/>
        <c:axPos val="l"/>
        <c:majorGridlines/>
        <c:numFmt formatCode="General" sourceLinked="1"/>
        <c:majorTickMark val="out"/>
        <c:minorTickMark val="none"/>
        <c:tickLblPos val="nextTo"/>
        <c:txPr>
          <a:bodyPr/>
          <a:lstStyle/>
          <a:p>
            <a:pPr>
              <a:defRPr>
                <a:solidFill>
                  <a:schemeClr val="accent3"/>
                </a:solidFill>
              </a:defRPr>
            </a:pPr>
            <a:endParaRPr lang="he-IL"/>
          </a:p>
        </c:txPr>
        <c:crossAx val="75849728"/>
        <c:crosses val="autoZero"/>
        <c:crossBetween val="between"/>
        <c:majorUnit val="1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trendline>
            <c:trendlineType val="poly"/>
            <c:order val="6"/>
            <c:dispRSqr val="0"/>
            <c:dispEq val="0"/>
          </c:trendline>
          <c:cat>
            <c:strRef>
              <c:f>Sheet3!$E$15:$E$23</c:f>
              <c:strCache>
                <c:ptCount val="9"/>
                <c:pt idx="0">
                  <c:v>2-&lt;0</c:v>
                </c:pt>
                <c:pt idx="1">
                  <c:v>4-&lt;2</c:v>
                </c:pt>
                <c:pt idx="2">
                  <c:v>6-&lt;4</c:v>
                </c:pt>
                <c:pt idx="3">
                  <c:v>8-&lt;6</c:v>
                </c:pt>
                <c:pt idx="4">
                  <c:v>10-&lt;8</c:v>
                </c:pt>
                <c:pt idx="5">
                  <c:v>12-&lt;10</c:v>
                </c:pt>
                <c:pt idx="6">
                  <c:v>14-&lt;12</c:v>
                </c:pt>
                <c:pt idx="7">
                  <c:v>16-&lt;14</c:v>
                </c:pt>
                <c:pt idx="8">
                  <c:v>16&lt; </c:v>
                </c:pt>
              </c:strCache>
            </c:strRef>
          </c:cat>
          <c:val>
            <c:numRef>
              <c:f>Sheet3!$G$15:$G$23</c:f>
              <c:numCache>
                <c:formatCode>General</c:formatCode>
                <c:ptCount val="9"/>
                <c:pt idx="0">
                  <c:v>18.91891891891893</c:v>
                </c:pt>
                <c:pt idx="1">
                  <c:v>40.54054054054054</c:v>
                </c:pt>
                <c:pt idx="2">
                  <c:v>67.567567567567565</c:v>
                </c:pt>
                <c:pt idx="3">
                  <c:v>86.486486486486385</c:v>
                </c:pt>
                <c:pt idx="4">
                  <c:v>89.189189189189179</c:v>
                </c:pt>
                <c:pt idx="5">
                  <c:v>89.189189189189179</c:v>
                </c:pt>
                <c:pt idx="6">
                  <c:v>91.891891891891888</c:v>
                </c:pt>
                <c:pt idx="7">
                  <c:v>91.891891891891888</c:v>
                </c:pt>
                <c:pt idx="8">
                  <c:v>100</c:v>
                </c:pt>
              </c:numCache>
            </c:numRef>
          </c:val>
          <c:extLst xmlns:c16r2="http://schemas.microsoft.com/office/drawing/2015/06/chart">
            <c:ext xmlns:c16="http://schemas.microsoft.com/office/drawing/2014/chart" uri="{C3380CC4-5D6E-409C-BE32-E72D297353CC}">
              <c16:uniqueId val="{00000001-B0A1-4412-B9B3-1F6BC4A53569}"/>
            </c:ext>
          </c:extLst>
        </c:ser>
        <c:dLbls>
          <c:showLegendKey val="0"/>
          <c:showVal val="0"/>
          <c:showCatName val="0"/>
          <c:showSerName val="0"/>
          <c:showPercent val="0"/>
          <c:showBubbleSize val="0"/>
        </c:dLbls>
        <c:gapWidth val="150"/>
        <c:axId val="75884416"/>
        <c:axId val="75885952"/>
      </c:barChart>
      <c:catAx>
        <c:axId val="75884416"/>
        <c:scaling>
          <c:orientation val="minMax"/>
        </c:scaling>
        <c:delete val="0"/>
        <c:axPos val="b"/>
        <c:numFmt formatCode="General" sourceLinked="0"/>
        <c:majorTickMark val="out"/>
        <c:minorTickMark val="none"/>
        <c:tickLblPos val="nextTo"/>
        <c:crossAx val="75885952"/>
        <c:crosses val="autoZero"/>
        <c:auto val="1"/>
        <c:lblAlgn val="ctr"/>
        <c:lblOffset val="100"/>
        <c:noMultiLvlLbl val="0"/>
      </c:catAx>
      <c:valAx>
        <c:axId val="75885952"/>
        <c:scaling>
          <c:orientation val="minMax"/>
          <c:max val="100"/>
        </c:scaling>
        <c:delete val="0"/>
        <c:axPos val="l"/>
        <c:majorGridlines/>
        <c:numFmt formatCode="General" sourceLinked="1"/>
        <c:majorTickMark val="out"/>
        <c:minorTickMark val="none"/>
        <c:tickLblPos val="nextTo"/>
        <c:txPr>
          <a:bodyPr/>
          <a:lstStyle/>
          <a:p>
            <a:pPr>
              <a:defRPr>
                <a:solidFill>
                  <a:schemeClr val="bg1"/>
                </a:solidFill>
              </a:defRPr>
            </a:pPr>
            <a:endParaRPr lang="he-IL"/>
          </a:p>
        </c:txPr>
        <c:crossAx val="75884416"/>
        <c:crosses val="autoZero"/>
        <c:crossBetween val="between"/>
        <c:majorUnit val="1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194914240298093"/>
          <c:y val="6.6896892932369903E-2"/>
          <c:w val="0.84378338304290956"/>
          <c:h val="0.74785098097147151"/>
        </c:manualLayout>
      </c:layout>
      <c:barChart>
        <c:barDir val="col"/>
        <c:grouping val="clustered"/>
        <c:varyColors val="0"/>
        <c:ser>
          <c:idx val="0"/>
          <c:order val="0"/>
          <c:tx>
            <c:v>Patients in clinical remission (%)</c:v>
          </c:tx>
          <c:spPr>
            <a:solidFill>
              <a:srgbClr val="FFFF00"/>
            </a:solidFill>
          </c:spPr>
          <c:invertIfNegative val="0"/>
          <c:cat>
            <c:strRef>
              <c:f>figures!$A$7:$B$10</c:f>
              <c:strCache>
                <c:ptCount val="4"/>
                <c:pt idx="0">
                  <c:v>Q1</c:v>
                </c:pt>
                <c:pt idx="1">
                  <c:v>Q2</c:v>
                </c:pt>
                <c:pt idx="2">
                  <c:v>Q3</c:v>
                </c:pt>
                <c:pt idx="3">
                  <c:v>Q4</c:v>
                </c:pt>
              </c:strCache>
            </c:strRef>
          </c:cat>
          <c:val>
            <c:numRef>
              <c:f>figures!$C$7:$C$10</c:f>
              <c:numCache>
                <c:formatCode>General</c:formatCode>
                <c:ptCount val="4"/>
                <c:pt idx="0">
                  <c:v>47.368421052631547</c:v>
                </c:pt>
                <c:pt idx="1">
                  <c:v>27.777777777777779</c:v>
                </c:pt>
                <c:pt idx="2">
                  <c:v>44.4444444444444</c:v>
                </c:pt>
                <c:pt idx="3">
                  <c:v>44.4444444444444</c:v>
                </c:pt>
              </c:numCache>
            </c:numRef>
          </c:val>
          <c:extLst xmlns:c16r2="http://schemas.microsoft.com/office/drawing/2015/06/chart">
            <c:ext xmlns:c16="http://schemas.microsoft.com/office/drawing/2014/chart" uri="{C3380CC4-5D6E-409C-BE32-E72D297353CC}">
              <c16:uniqueId val="{00000000-4C6F-4137-AAAC-AFCDD5D6B1B3}"/>
            </c:ext>
          </c:extLst>
        </c:ser>
        <c:dLbls>
          <c:showLegendKey val="0"/>
          <c:showVal val="0"/>
          <c:showCatName val="0"/>
          <c:showSerName val="0"/>
          <c:showPercent val="0"/>
          <c:showBubbleSize val="0"/>
        </c:dLbls>
        <c:gapWidth val="150"/>
        <c:axId val="101358208"/>
        <c:axId val="78217600"/>
      </c:barChart>
      <c:catAx>
        <c:axId val="101358208"/>
        <c:scaling>
          <c:orientation val="minMax"/>
        </c:scaling>
        <c:delete val="0"/>
        <c:axPos val="b"/>
        <c:numFmt formatCode="General" sourceLinked="0"/>
        <c:majorTickMark val="out"/>
        <c:minorTickMark val="none"/>
        <c:tickLblPos val="nextTo"/>
        <c:spPr>
          <a:ln>
            <a:noFill/>
          </a:ln>
        </c:spPr>
        <c:txPr>
          <a:bodyPr/>
          <a:lstStyle/>
          <a:p>
            <a:pPr>
              <a:defRPr sz="1400"/>
            </a:pPr>
            <a:endParaRPr lang="he-IL"/>
          </a:p>
        </c:txPr>
        <c:crossAx val="78217600"/>
        <c:crosses val="autoZero"/>
        <c:auto val="1"/>
        <c:lblAlgn val="ctr"/>
        <c:lblOffset val="100"/>
        <c:noMultiLvlLbl val="1"/>
      </c:catAx>
      <c:valAx>
        <c:axId val="78217600"/>
        <c:scaling>
          <c:orientation val="minMax"/>
        </c:scaling>
        <c:delete val="0"/>
        <c:axPos val="l"/>
        <c:majorGridlines/>
        <c:numFmt formatCode="General" sourceLinked="1"/>
        <c:majorTickMark val="out"/>
        <c:minorTickMark val="none"/>
        <c:tickLblPos val="nextTo"/>
        <c:txPr>
          <a:bodyPr/>
          <a:lstStyle/>
          <a:p>
            <a:pPr>
              <a:defRPr sz="1400"/>
            </a:pPr>
            <a:endParaRPr lang="he-IL"/>
          </a:p>
        </c:txPr>
        <c:crossAx val="101358208"/>
        <c:crosses val="autoZero"/>
        <c:crossBetween val="between"/>
        <c:majorUnit val="10"/>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v>Patients in clinical remission (%)</c:v>
          </c:tx>
          <c:spPr>
            <a:solidFill>
              <a:srgbClr val="00FFFF"/>
            </a:solidFill>
          </c:spPr>
          <c:invertIfNegative val="0"/>
          <c:cat>
            <c:strRef>
              <c:f>figures!$A$53:$A$56</c:f>
              <c:strCache>
                <c:ptCount val="4"/>
                <c:pt idx="0">
                  <c:v>Q1</c:v>
                </c:pt>
                <c:pt idx="1">
                  <c:v>Q2</c:v>
                </c:pt>
                <c:pt idx="2">
                  <c:v>Q3</c:v>
                </c:pt>
                <c:pt idx="3">
                  <c:v>Q4</c:v>
                </c:pt>
              </c:strCache>
            </c:strRef>
          </c:cat>
          <c:val>
            <c:numRef>
              <c:f>figures!$B$53:$B$56</c:f>
              <c:numCache>
                <c:formatCode>General</c:formatCode>
                <c:ptCount val="4"/>
                <c:pt idx="0">
                  <c:v>35</c:v>
                </c:pt>
                <c:pt idx="1">
                  <c:v>26.315789473684209</c:v>
                </c:pt>
                <c:pt idx="2">
                  <c:v>50</c:v>
                </c:pt>
                <c:pt idx="3">
                  <c:v>45</c:v>
                </c:pt>
              </c:numCache>
            </c:numRef>
          </c:val>
          <c:extLst xmlns:c16r2="http://schemas.microsoft.com/office/drawing/2015/06/chart">
            <c:ext xmlns:c16="http://schemas.microsoft.com/office/drawing/2014/chart" uri="{C3380CC4-5D6E-409C-BE32-E72D297353CC}">
              <c16:uniqueId val="{00000000-4CCE-45EB-AF3F-5175477F6812}"/>
            </c:ext>
          </c:extLst>
        </c:ser>
        <c:dLbls>
          <c:showLegendKey val="0"/>
          <c:showVal val="0"/>
          <c:showCatName val="0"/>
          <c:showSerName val="0"/>
          <c:showPercent val="0"/>
          <c:showBubbleSize val="0"/>
        </c:dLbls>
        <c:gapWidth val="150"/>
        <c:axId val="87310336"/>
        <c:axId val="87311872"/>
      </c:barChart>
      <c:catAx>
        <c:axId val="87310336"/>
        <c:scaling>
          <c:orientation val="minMax"/>
        </c:scaling>
        <c:delete val="0"/>
        <c:axPos val="b"/>
        <c:numFmt formatCode="General" sourceLinked="0"/>
        <c:majorTickMark val="out"/>
        <c:minorTickMark val="none"/>
        <c:tickLblPos val="nextTo"/>
        <c:txPr>
          <a:bodyPr/>
          <a:lstStyle/>
          <a:p>
            <a:pPr>
              <a:defRPr sz="1400"/>
            </a:pPr>
            <a:endParaRPr lang="he-IL"/>
          </a:p>
        </c:txPr>
        <c:crossAx val="87311872"/>
        <c:crosses val="autoZero"/>
        <c:auto val="1"/>
        <c:lblAlgn val="ctr"/>
        <c:lblOffset val="100"/>
        <c:noMultiLvlLbl val="0"/>
      </c:catAx>
      <c:valAx>
        <c:axId val="87311872"/>
        <c:scaling>
          <c:orientation val="minMax"/>
        </c:scaling>
        <c:delete val="0"/>
        <c:axPos val="l"/>
        <c:majorGridlines/>
        <c:numFmt formatCode="General" sourceLinked="1"/>
        <c:majorTickMark val="out"/>
        <c:minorTickMark val="none"/>
        <c:tickLblPos val="nextTo"/>
        <c:txPr>
          <a:bodyPr/>
          <a:lstStyle/>
          <a:p>
            <a:pPr>
              <a:defRPr sz="1400"/>
            </a:pPr>
            <a:endParaRPr lang="he-IL"/>
          </a:p>
        </c:txPr>
        <c:crossAx val="8731033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'Clinical Data'!$T$44:$T$45</c:f>
              <c:strCache>
                <c:ptCount val="2"/>
                <c:pt idx="0">
                  <c:v>&lt;4.49 (n=20)</c:v>
                </c:pt>
                <c:pt idx="1">
                  <c:v>&gt;4.5 (n=16)</c:v>
                </c:pt>
              </c:strCache>
            </c:strRef>
          </c:cat>
          <c:val>
            <c:numRef>
              <c:f>'Clinical Data'!$U$44:$U$45</c:f>
              <c:numCache>
                <c:formatCode>General</c:formatCode>
                <c:ptCount val="2"/>
                <c:pt idx="0">
                  <c:v>25</c:v>
                </c:pt>
                <c:pt idx="1">
                  <c:v>81</c:v>
                </c:pt>
              </c:numCache>
            </c:numRef>
          </c:val>
          <c:extLst xmlns:c16r2="http://schemas.microsoft.com/office/drawing/2015/06/chart">
            <c:ext xmlns:c16="http://schemas.microsoft.com/office/drawing/2014/chart" uri="{C3380CC4-5D6E-409C-BE32-E72D297353CC}">
              <c16:uniqueId val="{00000000-26F0-40FB-83F3-843E18A66375}"/>
            </c:ext>
          </c:extLst>
        </c:ser>
        <c:dLbls>
          <c:showLegendKey val="0"/>
          <c:showVal val="0"/>
          <c:showCatName val="0"/>
          <c:showSerName val="0"/>
          <c:showPercent val="0"/>
          <c:showBubbleSize val="0"/>
        </c:dLbls>
        <c:gapWidth val="150"/>
        <c:axId val="78724096"/>
        <c:axId val="78730368"/>
      </c:barChart>
      <c:catAx>
        <c:axId val="78724096"/>
        <c:scaling>
          <c:orientation val="minMax"/>
        </c:scaling>
        <c:delete val="0"/>
        <c:axPos val="b"/>
        <c:title>
          <c:tx>
            <c:rich>
              <a:bodyPr/>
              <a:lstStyle/>
              <a:p>
                <a:pPr>
                  <a:defRPr/>
                </a:pPr>
                <a:r>
                  <a:rPr lang="en-US"/>
                  <a:t>UST Trough Level (ug/ml)</a:t>
                </a:r>
              </a:p>
            </c:rich>
          </c:tx>
          <c:overlay val="0"/>
        </c:title>
        <c:numFmt formatCode="General" sourceLinked="0"/>
        <c:majorTickMark val="out"/>
        <c:minorTickMark val="none"/>
        <c:tickLblPos val="nextTo"/>
        <c:txPr>
          <a:bodyPr/>
          <a:lstStyle/>
          <a:p>
            <a:pPr>
              <a:defRPr sz="1200"/>
            </a:pPr>
            <a:endParaRPr lang="he-IL"/>
          </a:p>
        </c:txPr>
        <c:crossAx val="78730368"/>
        <c:crosses val="autoZero"/>
        <c:auto val="1"/>
        <c:lblAlgn val="ctr"/>
        <c:lblOffset val="100"/>
        <c:noMultiLvlLbl val="0"/>
      </c:catAx>
      <c:valAx>
        <c:axId val="78730368"/>
        <c:scaling>
          <c:orientation val="minMax"/>
        </c:scaling>
        <c:delete val="0"/>
        <c:axPos val="l"/>
        <c:numFmt formatCode="General" sourceLinked="1"/>
        <c:majorTickMark val="out"/>
        <c:minorTickMark val="none"/>
        <c:tickLblPos val="nextTo"/>
        <c:crossAx val="78724096"/>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'Clinical Data'!$T$44:$T$45</c:f>
              <c:strCache>
                <c:ptCount val="2"/>
                <c:pt idx="0">
                  <c:v>&lt;4.49 (n=20)</c:v>
                </c:pt>
                <c:pt idx="1">
                  <c:v>&gt;4.5 (n=16)</c:v>
                </c:pt>
              </c:strCache>
            </c:strRef>
          </c:cat>
          <c:val>
            <c:numRef>
              <c:f>'Clinical Data'!$U$44:$U$45</c:f>
              <c:numCache>
                <c:formatCode>General</c:formatCode>
                <c:ptCount val="2"/>
                <c:pt idx="0">
                  <c:v>25</c:v>
                </c:pt>
                <c:pt idx="1">
                  <c:v>81</c:v>
                </c:pt>
              </c:numCache>
            </c:numRef>
          </c:val>
          <c:extLst xmlns:c16r2="http://schemas.microsoft.com/office/drawing/2015/06/chart">
            <c:ext xmlns:c16="http://schemas.microsoft.com/office/drawing/2014/chart" uri="{C3380CC4-5D6E-409C-BE32-E72D297353CC}">
              <c16:uniqueId val="{00000000-8D1C-4AD2-9840-86381157DDBB}"/>
            </c:ext>
          </c:extLst>
        </c:ser>
        <c:dLbls>
          <c:showLegendKey val="0"/>
          <c:showVal val="0"/>
          <c:showCatName val="0"/>
          <c:showSerName val="0"/>
          <c:showPercent val="0"/>
          <c:showBubbleSize val="0"/>
        </c:dLbls>
        <c:gapWidth val="150"/>
        <c:axId val="78760192"/>
        <c:axId val="78762368"/>
      </c:barChart>
      <c:catAx>
        <c:axId val="78760192"/>
        <c:scaling>
          <c:orientation val="minMax"/>
        </c:scaling>
        <c:delete val="0"/>
        <c:axPos val="b"/>
        <c:title>
          <c:tx>
            <c:rich>
              <a:bodyPr/>
              <a:lstStyle/>
              <a:p>
                <a:pPr>
                  <a:defRPr/>
                </a:pPr>
                <a:r>
                  <a:rPr lang="en-US"/>
                  <a:t>UST Trough Level (ug/ml)</a:t>
                </a:r>
              </a:p>
            </c:rich>
          </c:tx>
          <c:overlay val="0"/>
        </c:title>
        <c:numFmt formatCode="General" sourceLinked="0"/>
        <c:majorTickMark val="out"/>
        <c:minorTickMark val="none"/>
        <c:tickLblPos val="nextTo"/>
        <c:txPr>
          <a:bodyPr/>
          <a:lstStyle/>
          <a:p>
            <a:pPr>
              <a:defRPr sz="1200"/>
            </a:pPr>
            <a:endParaRPr lang="he-IL"/>
          </a:p>
        </c:txPr>
        <c:crossAx val="78762368"/>
        <c:crosses val="autoZero"/>
        <c:auto val="1"/>
        <c:lblAlgn val="ctr"/>
        <c:lblOffset val="100"/>
        <c:noMultiLvlLbl val="0"/>
      </c:catAx>
      <c:valAx>
        <c:axId val="78762368"/>
        <c:scaling>
          <c:orientation val="minMax"/>
        </c:scaling>
        <c:delete val="0"/>
        <c:axPos val="l"/>
        <c:numFmt formatCode="General" sourceLinked="1"/>
        <c:majorTickMark val="out"/>
        <c:minorTickMark val="none"/>
        <c:tickLblPos val="nextTo"/>
        <c:crossAx val="78760192"/>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615288133231134"/>
          <c:y val="4.4169779872406452E-2"/>
          <c:w val="0.87614800362344092"/>
          <c:h val="0.79065980803494451"/>
        </c:manualLayout>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'Clinical Data'!$T$4:$T$5</c:f>
              <c:strCache>
                <c:ptCount val="2"/>
                <c:pt idx="0">
                  <c:v>&lt;5(n=30)</c:v>
                </c:pt>
                <c:pt idx="1">
                  <c:v>&gt;5 (n=22)</c:v>
                </c:pt>
              </c:strCache>
            </c:strRef>
          </c:cat>
          <c:val>
            <c:numRef>
              <c:f>'Clinical Data'!$U$4:$U$5</c:f>
              <c:numCache>
                <c:formatCode>General</c:formatCode>
                <c:ptCount val="2"/>
                <c:pt idx="0">
                  <c:v>44</c:v>
                </c:pt>
                <c:pt idx="1">
                  <c:v>55</c:v>
                </c:pt>
              </c:numCache>
            </c:numRef>
          </c:val>
          <c:extLst xmlns:c16r2="http://schemas.microsoft.com/office/drawing/2015/06/chart">
            <c:ext xmlns:c16="http://schemas.microsoft.com/office/drawing/2014/chart" uri="{C3380CC4-5D6E-409C-BE32-E72D297353CC}">
              <c16:uniqueId val="{00000000-B8E8-40A1-9A3A-70969388874E}"/>
            </c:ext>
          </c:extLst>
        </c:ser>
        <c:dLbls>
          <c:showLegendKey val="0"/>
          <c:showVal val="0"/>
          <c:showCatName val="0"/>
          <c:showSerName val="0"/>
          <c:showPercent val="0"/>
          <c:showBubbleSize val="0"/>
        </c:dLbls>
        <c:gapWidth val="150"/>
        <c:axId val="78457472"/>
        <c:axId val="78496512"/>
      </c:barChart>
      <c:catAx>
        <c:axId val="78457472"/>
        <c:scaling>
          <c:orientation val="minMax"/>
        </c:scaling>
        <c:delete val="0"/>
        <c:axPos val="b"/>
        <c:title>
          <c:tx>
            <c:rich>
              <a:bodyPr/>
              <a:lstStyle/>
              <a:p>
                <a:pPr>
                  <a:defRPr/>
                </a:pPr>
                <a:r>
                  <a:rPr lang="en-US"/>
                  <a:t>UST Trough Level</a:t>
                </a:r>
                <a:r>
                  <a:rPr lang="en-US" baseline="0"/>
                  <a:t>s (ug/ml)</a:t>
                </a:r>
                <a:endParaRPr lang="en-US"/>
              </a:p>
            </c:rich>
          </c:tx>
          <c:overlay val="0"/>
        </c:title>
        <c:numFmt formatCode="General" sourceLinked="0"/>
        <c:majorTickMark val="out"/>
        <c:minorTickMark val="none"/>
        <c:tickLblPos val="nextTo"/>
        <c:txPr>
          <a:bodyPr/>
          <a:lstStyle/>
          <a:p>
            <a:pPr>
              <a:defRPr sz="1400"/>
            </a:pPr>
            <a:endParaRPr lang="he-IL"/>
          </a:p>
        </c:txPr>
        <c:crossAx val="78496512"/>
        <c:crosses val="autoZero"/>
        <c:auto val="1"/>
        <c:lblAlgn val="ctr"/>
        <c:lblOffset val="100"/>
        <c:noMultiLvlLbl val="0"/>
      </c:catAx>
      <c:valAx>
        <c:axId val="78496512"/>
        <c:scaling>
          <c:orientation val="minMax"/>
          <c:max val="100"/>
          <c:min val="0"/>
        </c:scaling>
        <c:delete val="0"/>
        <c:axPos val="l"/>
        <c:numFmt formatCode="General" sourceLinked="1"/>
        <c:majorTickMark val="out"/>
        <c:minorTickMark val="none"/>
        <c:tickLblPos val="nextTo"/>
        <c:crossAx val="78457472"/>
        <c:crosses val="autoZero"/>
        <c:crossBetween val="between"/>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5072876528731786E-2"/>
          <c:y val="5.9799019877760026E-2"/>
          <c:w val="0.90074272630814767"/>
          <c:h val="0.7994433125929189"/>
        </c:manualLayout>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'Clinical Data'!$U$20:$U$21</c:f>
              <c:strCache>
                <c:ptCount val="2"/>
                <c:pt idx="0">
                  <c:v>&lt;5(n=36)</c:v>
                </c:pt>
                <c:pt idx="1">
                  <c:v>&gt;5 (n=22)</c:v>
                </c:pt>
              </c:strCache>
            </c:strRef>
          </c:cat>
          <c:val>
            <c:numRef>
              <c:f>'Clinical Data'!$V$20:$V$21</c:f>
              <c:numCache>
                <c:formatCode>General</c:formatCode>
                <c:ptCount val="2"/>
                <c:pt idx="0">
                  <c:v>33.6</c:v>
                </c:pt>
                <c:pt idx="1">
                  <c:v>63.6</c:v>
                </c:pt>
              </c:numCache>
            </c:numRef>
          </c:val>
          <c:extLst xmlns:c16r2="http://schemas.microsoft.com/office/drawing/2015/06/chart">
            <c:ext xmlns:c16="http://schemas.microsoft.com/office/drawing/2014/chart" uri="{C3380CC4-5D6E-409C-BE32-E72D297353CC}">
              <c16:uniqueId val="{00000000-B0BB-4A0B-97F7-04D03081C4BE}"/>
            </c:ext>
          </c:extLst>
        </c:ser>
        <c:dLbls>
          <c:showLegendKey val="0"/>
          <c:showVal val="0"/>
          <c:showCatName val="0"/>
          <c:showSerName val="0"/>
          <c:showPercent val="0"/>
          <c:showBubbleSize val="0"/>
        </c:dLbls>
        <c:gapWidth val="150"/>
        <c:axId val="78516992"/>
        <c:axId val="78518912"/>
      </c:barChart>
      <c:catAx>
        <c:axId val="78516992"/>
        <c:scaling>
          <c:orientation val="minMax"/>
        </c:scaling>
        <c:delete val="0"/>
        <c:axPos val="b"/>
        <c:title>
          <c:tx>
            <c:rich>
              <a:bodyPr/>
              <a:lstStyle/>
              <a:p>
                <a:pPr>
                  <a:defRPr/>
                </a:pPr>
                <a:r>
                  <a:rPr lang="en-US"/>
                  <a:t>UST Trough Level</a:t>
                </a:r>
                <a:r>
                  <a:rPr lang="en-US" baseline="0"/>
                  <a:t>s (ug/ml)</a:t>
                </a:r>
                <a:endParaRPr lang="en-US"/>
              </a:p>
            </c:rich>
          </c:tx>
          <c:overlay val="0"/>
        </c:title>
        <c:numFmt formatCode="General" sourceLinked="0"/>
        <c:majorTickMark val="out"/>
        <c:minorTickMark val="none"/>
        <c:tickLblPos val="nextTo"/>
        <c:txPr>
          <a:bodyPr/>
          <a:lstStyle/>
          <a:p>
            <a:pPr>
              <a:defRPr sz="1200"/>
            </a:pPr>
            <a:endParaRPr lang="he-IL"/>
          </a:p>
        </c:txPr>
        <c:crossAx val="78518912"/>
        <c:crosses val="autoZero"/>
        <c:auto val="1"/>
        <c:lblAlgn val="ctr"/>
        <c:lblOffset val="100"/>
        <c:noMultiLvlLbl val="0"/>
      </c:catAx>
      <c:valAx>
        <c:axId val="78518912"/>
        <c:scaling>
          <c:orientation val="minMax"/>
          <c:max val="100"/>
          <c:min val="0"/>
        </c:scaling>
        <c:delete val="0"/>
        <c:axPos val="l"/>
        <c:numFmt formatCode="General" sourceLinked="1"/>
        <c:majorTickMark val="out"/>
        <c:minorTickMark val="none"/>
        <c:tickLblPos val="nextTo"/>
        <c:crossAx val="78516992"/>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0.13555</cdr:x>
      <cdr:y>0.33668</cdr:y>
    </cdr:from>
    <cdr:to>
      <cdr:x>0.6269</cdr:x>
      <cdr:y>0.43311</cdr:y>
    </cdr:to>
    <cdr:sp macro="" textlink="">
      <cdr:nvSpPr>
        <cdr:cNvPr id="2" name="TextBox 11"/>
        <cdr:cNvSpPr txBox="1"/>
      </cdr:nvSpPr>
      <cdr:spPr>
        <a:xfrm xmlns:a="http://schemas.openxmlformats.org/drawingml/2006/main">
          <a:off x="609600" y="1330325"/>
          <a:ext cx="2209800" cy="3810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p=0.006</a:t>
          </a:r>
        </a:p>
      </cdr:txBody>
    </cdr:sp>
  </cdr:relSizeAnchor>
</c:userShapes>
</file>

<file path=ppt/drawings/drawing2.xml><?xml version="1.0" encoding="utf-8"?>
<c:userShapes xmlns:c="http://schemas.openxmlformats.org/drawingml/2006/chart">
  <cdr:relSizeAnchor xmlns:cdr="http://schemas.openxmlformats.org/drawingml/2006/chartDrawing">
    <cdr:from>
      <cdr:x>0.16438</cdr:x>
      <cdr:y>0.13245</cdr:y>
    </cdr:from>
    <cdr:to>
      <cdr:x>0.6411</cdr:x>
      <cdr:y>0.26084</cdr:y>
    </cdr:to>
    <cdr:sp macro="" textlink="">
      <cdr:nvSpPr>
        <cdr:cNvPr id="2" name="TextBox 11"/>
        <cdr:cNvSpPr txBox="1"/>
      </cdr:nvSpPr>
      <cdr:spPr>
        <a:xfrm xmlns:a="http://schemas.openxmlformats.org/drawingml/2006/main">
          <a:off x="762000" y="381000"/>
          <a:ext cx="2209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p=0.02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D2714-0043-4CBC-B852-2FFD52D71791}" type="datetimeFigureOut">
              <a:rPr lang="en-US" smtClean="0"/>
              <a:t>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EDD46-90F3-45A4-A7EA-699A48479352}" type="slidenum">
              <a:rPr lang="en-US" smtClean="0"/>
              <a:t>‹#›</a:t>
            </a:fld>
            <a:endParaRPr lang="en-US"/>
          </a:p>
        </p:txBody>
      </p:sp>
    </p:spTree>
    <p:extLst>
      <p:ext uri="{BB962C8B-B14F-4D97-AF65-F5344CB8AC3E}">
        <p14:creationId xmlns:p14="http://schemas.microsoft.com/office/powerpoint/2010/main" val="110414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73607-EAE0-4F78-90AA-3F2025A9A6A4}" type="slidenum">
              <a:rPr lang="en-US" smtClean="0">
                <a:latin typeface="Times" pitchFamily="18" charset="0"/>
              </a:rPr>
              <a:pPr fontAlgn="base">
                <a:spcBef>
                  <a:spcPct val="0"/>
                </a:spcBef>
                <a:spcAft>
                  <a:spcPct val="0"/>
                </a:spcAft>
              </a:pPr>
              <a:t>2</a:t>
            </a:fld>
            <a:endParaRPr lang="en-US" dirty="0">
              <a:latin typeface="Times" pitchFamily="18"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800" dirty="0"/>
              <a:t>	</a:t>
            </a:r>
          </a:p>
        </p:txBody>
      </p:sp>
    </p:spTree>
    <p:extLst>
      <p:ext uri="{BB962C8B-B14F-4D97-AF65-F5344CB8AC3E}">
        <p14:creationId xmlns:p14="http://schemas.microsoft.com/office/powerpoint/2010/main" val="235350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3" y="322263"/>
            <a:ext cx="6759575" cy="3803650"/>
          </a:xfrm>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BA5990F7-F6EF-D24A-A5C8-E7F93A7706A1}"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28822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76089-1646-417F-BCED-87673DCF5D63}" type="slidenum">
              <a:rPr lang="en-US">
                <a:solidFill>
                  <a:prstClr val="black"/>
                </a:solidFill>
              </a:rPr>
              <a:pPr/>
              <a:t>7</a:t>
            </a:fld>
            <a:endParaRPr lang="en-US">
              <a:solidFill>
                <a:prstClr val="black"/>
              </a:solidFill>
            </a:endParaRPr>
          </a:p>
        </p:txBody>
      </p:sp>
      <p:sp>
        <p:nvSpPr>
          <p:cNvPr id="327682" name="Rectangle 2"/>
          <p:cNvSpPr>
            <a:spLocks noGrp="1" noRot="1" noChangeAspect="1" noChangeArrowheads="1" noTextEdit="1"/>
          </p:cNvSpPr>
          <p:nvPr>
            <p:ph type="sldImg"/>
          </p:nvPr>
        </p:nvSpPr>
        <p:spPr>
          <a:xfrm>
            <a:off x="404813" y="696913"/>
            <a:ext cx="6197600" cy="3486150"/>
          </a:xfrm>
          <a:ln/>
        </p:spPr>
      </p:sp>
      <p:sp>
        <p:nvSpPr>
          <p:cNvPr id="327683" name="Rectangle 3"/>
          <p:cNvSpPr>
            <a:spLocks noGrp="1" noChangeArrowheads="1"/>
          </p:cNvSpPr>
          <p:nvPr>
            <p:ph type="body" idx="1"/>
          </p:nvPr>
        </p:nvSpPr>
        <p:spPr>
          <a:xfrm>
            <a:off x="935146" y="4414521"/>
            <a:ext cx="5140111" cy="4185605"/>
          </a:xfrm>
        </p:spPr>
        <p:txBody>
          <a:bodyPr/>
          <a:lstStyle/>
          <a:p>
            <a:r>
              <a:rPr lang="en-US" dirty="0"/>
              <a:t>TEFCREM02 visits Weeks 3, 6, 8</a:t>
            </a:r>
          </a:p>
        </p:txBody>
      </p:sp>
    </p:spTree>
    <p:extLst>
      <p:ext uri="{BB962C8B-B14F-4D97-AF65-F5344CB8AC3E}">
        <p14:creationId xmlns:p14="http://schemas.microsoft.com/office/powerpoint/2010/main" val="401657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76089-1646-417F-BCED-87673DCF5D63}" type="slidenum">
              <a:rPr lang="en-US">
                <a:solidFill>
                  <a:prstClr val="black"/>
                </a:solidFill>
              </a:rPr>
              <a:pPr/>
              <a:t>8</a:t>
            </a:fld>
            <a:endParaRPr lang="en-US">
              <a:solidFill>
                <a:prstClr val="black"/>
              </a:solidFill>
            </a:endParaRPr>
          </a:p>
        </p:txBody>
      </p:sp>
      <p:sp>
        <p:nvSpPr>
          <p:cNvPr id="327682" name="Rectangle 2"/>
          <p:cNvSpPr>
            <a:spLocks noGrp="1" noRot="1" noChangeAspect="1" noChangeArrowheads="1" noTextEdit="1"/>
          </p:cNvSpPr>
          <p:nvPr>
            <p:ph type="sldImg"/>
          </p:nvPr>
        </p:nvSpPr>
        <p:spPr>
          <a:xfrm>
            <a:off x="404813" y="696913"/>
            <a:ext cx="6197600" cy="3486150"/>
          </a:xfrm>
          <a:ln/>
        </p:spPr>
      </p:sp>
      <p:sp>
        <p:nvSpPr>
          <p:cNvPr id="327683" name="Rectangle 3"/>
          <p:cNvSpPr>
            <a:spLocks noGrp="1" noChangeArrowheads="1"/>
          </p:cNvSpPr>
          <p:nvPr>
            <p:ph type="body" idx="1"/>
          </p:nvPr>
        </p:nvSpPr>
        <p:spPr>
          <a:xfrm>
            <a:off x="935147" y="4414523"/>
            <a:ext cx="5140111" cy="4185605"/>
          </a:xfrm>
        </p:spPr>
        <p:txBody>
          <a:bodyPr/>
          <a:lstStyle/>
          <a:p>
            <a:r>
              <a:rPr lang="en-US" dirty="0"/>
              <a:t>TEFCREM01a:</a:t>
            </a:r>
            <a:r>
              <a:rPr lang="en-US" baseline="0" dirty="0"/>
              <a:t> </a:t>
            </a:r>
            <a:r>
              <a:rPr lang="en-US" dirty="0"/>
              <a:t>Number of subjects in clinical remission at Week 44</a:t>
            </a:r>
          </a:p>
        </p:txBody>
      </p:sp>
    </p:spTree>
    <p:extLst>
      <p:ext uri="{BB962C8B-B14F-4D97-AF65-F5344CB8AC3E}">
        <p14:creationId xmlns:p14="http://schemas.microsoft.com/office/powerpoint/2010/main" val="194082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Rectangle 2"/>
          <p:cNvSpPr>
            <a:spLocks noGrp="1" noRot="1" noChangeAspect="1" noChangeArrowheads="1" noTextEdit="1"/>
          </p:cNvSpPr>
          <p:nvPr>
            <p:ph type="sldImg"/>
          </p:nvPr>
        </p:nvSpPr>
        <p:spPr>
          <a:xfrm>
            <a:off x="1938338" y="468313"/>
            <a:ext cx="3109912" cy="1751012"/>
          </a:xfrm>
          <a:ln/>
        </p:spPr>
      </p:sp>
      <p:sp>
        <p:nvSpPr>
          <p:cNvPr id="552962" name="Rectangle 3"/>
          <p:cNvSpPr>
            <a:spLocks noGrp="1" noChangeArrowheads="1"/>
          </p:cNvSpPr>
          <p:nvPr>
            <p:ph type="body" idx="1"/>
          </p:nvPr>
        </p:nvSpPr>
        <p:spPr>
          <a:xfrm>
            <a:off x="228600" y="2352675"/>
            <a:ext cx="6553200" cy="6678613"/>
          </a:xfrm>
          <a:noFill/>
          <a:ln/>
        </p:spPr>
        <p:txBody>
          <a:bodyPr/>
          <a:lstStyle/>
          <a:p>
            <a:endParaRPr lang="en-GB"/>
          </a:p>
        </p:txBody>
      </p:sp>
    </p:spTree>
    <p:extLst>
      <p:ext uri="{BB962C8B-B14F-4D97-AF65-F5344CB8AC3E}">
        <p14:creationId xmlns:p14="http://schemas.microsoft.com/office/powerpoint/2010/main" val="379508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7DE85A-B248-4B85-A747-1E8DC572B181}" type="slidenum">
              <a:rPr lang="he-IL" smtClean="0"/>
              <a:pPr>
                <a:defRPr/>
              </a:pPr>
              <a:t>16</a:t>
            </a:fld>
            <a:endParaRPr lang="es-ES"/>
          </a:p>
        </p:txBody>
      </p:sp>
    </p:spTree>
    <p:extLst>
      <p:ext uri="{BB962C8B-B14F-4D97-AF65-F5344CB8AC3E}">
        <p14:creationId xmlns:p14="http://schemas.microsoft.com/office/powerpoint/2010/main" val="68970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altLang="en-US">
                <a:cs typeface="Arial" panose="020B0604020202020204" pitchFamily="34" charset="0"/>
              </a:rPr>
              <a:t>We next examined the association between vedolizumab trough serum levels and clinical endpoints during induction </a:t>
            </a:r>
          </a:p>
          <a:p>
            <a:pPr algn="l" rtl="0"/>
            <a:r>
              <a:rPr lang="en-US" altLang="en-US">
                <a:cs typeface="Arial" panose="020B0604020202020204" pitchFamily="34" charset="0"/>
              </a:rPr>
              <a:t>Neither week 2 or 6 vedolizumab levels were associated with clinical remission at week 6 or 14 . Week 2 or 6 levels were also not associated with primary non response by week 14 or steroid free remission.</a:t>
            </a:r>
          </a:p>
          <a:p>
            <a:pPr algn="l" rtl="0"/>
            <a:endParaRPr lang="en-US" altLang="en-US">
              <a:cs typeface="Arial" panose="020B0604020202020204" pitchFamily="34" charset="0"/>
            </a:endParaRPr>
          </a:p>
          <a:p>
            <a:pPr algn="l" rtl="0"/>
            <a:r>
              <a:rPr lang="en-US" altLang="en-US">
                <a:cs typeface="Arial" panose="020B0604020202020204" pitchFamily="34" charset="0"/>
              </a:rPr>
              <a:t>Furthermore, clinical remission rates at week 6 or 14 were also not associated with drug level quartiles at week 2 and 6 </a:t>
            </a:r>
            <a:endParaRPr lang="he-IL" altLang="en-US"/>
          </a:p>
        </p:txBody>
      </p:sp>
      <p:sp>
        <p:nvSpPr>
          <p:cNvPr id="3379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45E68E-9A0A-4A0D-A879-17293C5EFFD4}" type="slidenum">
              <a:rPr lang="he-IL" altLang="en-US">
                <a:solidFill>
                  <a:srgbClr val="000000"/>
                </a:solidFill>
                <a:latin typeface="Calibri" panose="020F0502020204030204" pitchFamily="34" charset="0"/>
              </a:rPr>
              <a:pPr/>
              <a:t>17</a:t>
            </a:fld>
            <a:endParaRPr lang="he-IL"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8240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54083" y="617228"/>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09A30-80DD-454C-8852-0FFAA1DC47D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69923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09A30-80DD-454C-8852-0FFAA1DC47D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99629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09A30-80DD-454C-8852-0FFAA1DC47D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118002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noChangeArrowheads="1"/>
          </p:cNvSpPr>
          <p:nvPr>
            <p:ph type="sldNum" sz="quarter" idx="10"/>
          </p:nvPr>
        </p:nvSpPr>
        <p:spPr>
          <a:xfrm>
            <a:off x="104939" y="6246159"/>
            <a:ext cx="409309" cy="646331"/>
          </a:xfrm>
          <a:prstGeom prst="rect">
            <a:avLst/>
          </a:prstGeom>
          <a:ln>
            <a:miter lim="800000"/>
            <a:headEnd/>
            <a:tailEnd/>
          </a:ln>
        </p:spPr>
        <p:txBody>
          <a:bodyPr anchor="ctr">
            <a:spAutoFit/>
          </a:bodyPr>
          <a:lstStyle>
            <a:lvl1pPr>
              <a:defRPr/>
            </a:lvl1pPr>
          </a:lstStyle>
          <a:p>
            <a:fld id="{B1E7FC84-9B1F-A046-AD61-576EBEDE336D}" type="slidenum">
              <a:rPr lang="en-US">
                <a:solidFill>
                  <a:srgbClr val="004982"/>
                </a:solidFill>
              </a:rPr>
              <a:pPr/>
              <a:t>‹#›</a:t>
            </a:fld>
            <a:endParaRPr lang="en-US">
              <a:solidFill>
                <a:srgbClr val="004982"/>
              </a:solidFill>
            </a:endParaRPr>
          </a:p>
        </p:txBody>
      </p:sp>
      <p:sp>
        <p:nvSpPr>
          <p:cNvPr id="5" name="Date Placeholder 4"/>
          <p:cNvSpPr>
            <a:spLocks noGrp="1" noChangeArrowheads="1"/>
          </p:cNvSpPr>
          <p:nvPr>
            <p:ph type="dt" sz="half" idx="11"/>
          </p:nvPr>
        </p:nvSpPr>
        <p:spPr/>
        <p:txBody>
          <a:bodyPr/>
          <a:lstStyle>
            <a:lvl1pPr algn="ctr">
              <a:defRPr sz="700">
                <a:solidFill>
                  <a:schemeClr val="bg1"/>
                </a:solidFill>
              </a:defRPr>
            </a:lvl1pPr>
          </a:lstStyle>
          <a:p>
            <a:pPr>
              <a:defRPr/>
            </a:pPr>
            <a:endParaRPr lang="en-US" dirty="0">
              <a:solidFill>
                <a:srgbClr val="FFFFFF"/>
              </a:solidFill>
            </a:endParaRPr>
          </a:p>
        </p:txBody>
      </p:sp>
      <p:sp>
        <p:nvSpPr>
          <p:cNvPr id="6" name="Footer Placeholder 7"/>
          <p:cNvSpPr>
            <a:spLocks noGrp="1"/>
          </p:cNvSpPr>
          <p:nvPr>
            <p:ph type="ftr" sz="quarter" idx="12"/>
          </p:nvPr>
        </p:nvSpPr>
        <p:spPr>
          <a:xfrm>
            <a:off x="700025" y="6481843"/>
            <a:ext cx="7293455" cy="271807"/>
          </a:xfrm>
          <a:prstGeom prst="rect">
            <a:avLst/>
          </a:prstGeom>
        </p:spPr>
        <p:txBody>
          <a:bodyPr/>
          <a:lstStyle>
            <a:lvl1pPr>
              <a:defRPr/>
            </a:lvl1pPr>
          </a:lstStyle>
          <a:p>
            <a:pPr>
              <a:defRPr/>
            </a:pPr>
            <a:endParaRPr dirty="0">
              <a:solidFill>
                <a:srgbClr val="004982"/>
              </a:solidFill>
            </a:endParaRPr>
          </a:p>
        </p:txBody>
      </p:sp>
    </p:spTree>
    <p:extLst>
      <p:ext uri="{BB962C8B-B14F-4D97-AF65-F5344CB8AC3E}">
        <p14:creationId xmlns:p14="http://schemas.microsoft.com/office/powerpoint/2010/main" val="27759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ine Header_No Subhead">
    <p:spTree>
      <p:nvGrpSpPr>
        <p:cNvPr id="1" name=""/>
        <p:cNvGrpSpPr/>
        <p:nvPr/>
      </p:nvGrpSpPr>
      <p:grpSpPr>
        <a:xfrm>
          <a:off x="0" y="0"/>
          <a:ext cx="0" cy="0"/>
          <a:chOff x="0" y="0"/>
          <a:chExt cx="0" cy="0"/>
        </a:xfrm>
      </p:grpSpPr>
      <p:sp>
        <p:nvSpPr>
          <p:cNvPr id="2" name="Title 1"/>
          <p:cNvSpPr>
            <a:spLocks noGrp="1"/>
          </p:cNvSpPr>
          <p:nvPr>
            <p:ph type="title"/>
          </p:nvPr>
        </p:nvSpPr>
        <p:spPr>
          <a:xfrm>
            <a:off x="390144" y="91440"/>
            <a:ext cx="10515600" cy="118872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90144" y="1417320"/>
            <a:ext cx="11314176" cy="50977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90144" y="6540142"/>
            <a:ext cx="5486400" cy="251007"/>
          </a:xfrm>
          <a:prstGeom prst="rect">
            <a:avLst/>
          </a:prstGeom>
        </p:spPr>
        <p:txBody>
          <a:bodyPr wrap="square"/>
          <a:lstStyle/>
          <a:p>
            <a:endParaRPr lang="en-US">
              <a:solidFill>
                <a:srgbClr val="004982"/>
              </a:solidFill>
            </a:endParaRPr>
          </a:p>
        </p:txBody>
      </p:sp>
      <p:sp>
        <p:nvSpPr>
          <p:cNvPr id="6" name="Slide Number Placeholder 5"/>
          <p:cNvSpPr>
            <a:spLocks noGrp="1"/>
          </p:cNvSpPr>
          <p:nvPr>
            <p:ph type="sldNum" sz="quarter" idx="12"/>
          </p:nvPr>
        </p:nvSpPr>
        <p:spPr>
          <a:xfrm>
            <a:off x="11664477" y="106830"/>
            <a:ext cx="455680" cy="246221"/>
          </a:xfrm>
          <a:prstGeom prst="rect">
            <a:avLst/>
          </a:prstGeom>
        </p:spPr>
        <p:txBody>
          <a:bodyPr/>
          <a:lstStyle/>
          <a:p>
            <a:fld id="{5B95DB96-AE7B-4558-BDF9-07F995808D1F}" type="slidenum">
              <a:rPr lang="en-US">
                <a:solidFill>
                  <a:srgbClr val="004982"/>
                </a:solidFill>
              </a:rPr>
              <a:pPr/>
              <a:t>‹#›</a:t>
            </a:fld>
            <a:endParaRPr lang="en-US">
              <a:solidFill>
                <a:srgbClr val="004982"/>
              </a:solidFill>
            </a:endParaRPr>
          </a:p>
        </p:txBody>
      </p:sp>
      <p:sp>
        <p:nvSpPr>
          <p:cNvPr id="8" name="Text Placeholder 7"/>
          <p:cNvSpPr>
            <a:spLocks noGrp="1"/>
          </p:cNvSpPr>
          <p:nvPr>
            <p:ph type="body" sz="quarter" idx="14" hasCustomPrompt="1"/>
          </p:nvPr>
        </p:nvSpPr>
        <p:spPr>
          <a:xfrm>
            <a:off x="4284617" y="6652650"/>
            <a:ext cx="7419703" cy="138499"/>
          </a:xfrm>
        </p:spPr>
        <p:txBody>
          <a:bodyPr wrap="square" anchor="b" anchorCtr="0">
            <a:spAutoFit/>
          </a:bodyPr>
          <a:lstStyle>
            <a:lvl1pPr marL="0" indent="0" algn="r">
              <a:buNone/>
              <a:defRPr sz="1000"/>
            </a:lvl1pPr>
            <a:lvl2pPr marL="287338" indent="0" algn="r">
              <a:buNone/>
              <a:defRPr sz="1200"/>
            </a:lvl2pPr>
            <a:lvl3pPr marL="687387" indent="0" algn="r">
              <a:buNone/>
              <a:defRPr sz="1200"/>
            </a:lvl3pPr>
            <a:lvl4pPr marL="1027112" indent="0" algn="r">
              <a:buNone/>
              <a:defRPr sz="1200"/>
            </a:lvl4pPr>
            <a:lvl5pPr marL="1376362" indent="0" algn="r">
              <a:buNone/>
              <a:defRPr sz="1200"/>
            </a:lvl5pPr>
          </a:lstStyle>
          <a:p>
            <a:pPr lvl="0"/>
            <a:r>
              <a:rPr lang="en-US" dirty="0"/>
              <a:t>Citation</a:t>
            </a:r>
          </a:p>
        </p:txBody>
      </p:sp>
    </p:spTree>
    <p:extLst>
      <p:ext uri="{BB962C8B-B14F-4D97-AF65-F5344CB8AC3E}">
        <p14:creationId xmlns:p14="http://schemas.microsoft.com/office/powerpoint/2010/main" val="423274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Line Header_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90144" y="91440"/>
            <a:ext cx="10515600" cy="118872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90144" y="1584960"/>
            <a:ext cx="11314176" cy="49301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90144" y="6540142"/>
            <a:ext cx="5486400" cy="251007"/>
          </a:xfrm>
          <a:prstGeom prst="rect">
            <a:avLst/>
          </a:prstGeom>
        </p:spPr>
        <p:txBody>
          <a:bodyPr wrap="square"/>
          <a:lstStyle/>
          <a:p>
            <a:endParaRPr lang="en-US">
              <a:solidFill>
                <a:srgbClr val="004982"/>
              </a:solidFill>
            </a:endParaRPr>
          </a:p>
        </p:txBody>
      </p:sp>
      <p:sp>
        <p:nvSpPr>
          <p:cNvPr id="6" name="Slide Number Placeholder 5"/>
          <p:cNvSpPr>
            <a:spLocks noGrp="1"/>
          </p:cNvSpPr>
          <p:nvPr>
            <p:ph type="sldNum" sz="quarter" idx="12"/>
          </p:nvPr>
        </p:nvSpPr>
        <p:spPr>
          <a:xfrm>
            <a:off x="11664477" y="106830"/>
            <a:ext cx="455680" cy="246221"/>
          </a:xfrm>
          <a:prstGeom prst="rect">
            <a:avLst/>
          </a:prstGeom>
        </p:spPr>
        <p:txBody>
          <a:bodyPr/>
          <a:lstStyle/>
          <a:p>
            <a:fld id="{5B95DB96-AE7B-4558-BDF9-07F995808D1F}" type="slidenum">
              <a:rPr lang="en-US">
                <a:solidFill>
                  <a:srgbClr val="004982"/>
                </a:solidFill>
              </a:rPr>
              <a:pPr/>
              <a:t>‹#›</a:t>
            </a:fld>
            <a:endParaRPr lang="en-US">
              <a:solidFill>
                <a:srgbClr val="004982"/>
              </a:solidFill>
            </a:endParaRPr>
          </a:p>
        </p:txBody>
      </p:sp>
      <p:sp>
        <p:nvSpPr>
          <p:cNvPr id="8" name="Text Placeholder 7"/>
          <p:cNvSpPr>
            <a:spLocks noGrp="1"/>
          </p:cNvSpPr>
          <p:nvPr>
            <p:ph type="body" sz="quarter" idx="14" hasCustomPrompt="1"/>
          </p:nvPr>
        </p:nvSpPr>
        <p:spPr>
          <a:xfrm>
            <a:off x="4284617" y="6652650"/>
            <a:ext cx="7419703" cy="138499"/>
          </a:xfrm>
        </p:spPr>
        <p:txBody>
          <a:bodyPr wrap="square" anchor="b" anchorCtr="0">
            <a:spAutoFit/>
          </a:bodyPr>
          <a:lstStyle>
            <a:lvl1pPr marL="0" indent="0" algn="r">
              <a:buNone/>
              <a:defRPr sz="1000"/>
            </a:lvl1pPr>
            <a:lvl2pPr marL="287338" indent="0" algn="r">
              <a:buNone/>
              <a:defRPr sz="1200"/>
            </a:lvl2pPr>
            <a:lvl3pPr marL="687387" indent="0" algn="r">
              <a:buNone/>
              <a:defRPr sz="1200"/>
            </a:lvl3pPr>
            <a:lvl4pPr marL="1027112" indent="0" algn="r">
              <a:buNone/>
              <a:defRPr sz="1200"/>
            </a:lvl4pPr>
            <a:lvl5pPr marL="1376362" indent="0" algn="r">
              <a:buNone/>
              <a:defRPr sz="1200"/>
            </a:lvl5pPr>
          </a:lstStyle>
          <a:p>
            <a:pPr lvl="0"/>
            <a:r>
              <a:rPr lang="en-US" dirty="0"/>
              <a:t>Citation</a:t>
            </a:r>
          </a:p>
        </p:txBody>
      </p:sp>
      <p:sp>
        <p:nvSpPr>
          <p:cNvPr id="7" name="Text Placeholder 6"/>
          <p:cNvSpPr>
            <a:spLocks noGrp="1"/>
          </p:cNvSpPr>
          <p:nvPr>
            <p:ph type="body" sz="quarter" idx="13" hasCustomPrompt="1"/>
          </p:nvPr>
        </p:nvSpPr>
        <p:spPr>
          <a:xfrm>
            <a:off x="390144" y="988776"/>
            <a:ext cx="1508426" cy="332399"/>
          </a:xfrm>
        </p:spPr>
        <p:txBody>
          <a:bodyPr wrap="none">
            <a:spAutoFit/>
          </a:bodyPr>
          <a:lstStyle>
            <a:lvl1pPr marL="0" indent="0">
              <a:buNone/>
              <a:defRPr sz="2400" i="1"/>
            </a:lvl1pPr>
          </a:lstStyle>
          <a:p>
            <a:pPr lvl="0"/>
            <a:r>
              <a:rPr lang="en-US" dirty="0" err="1"/>
              <a:t>Subheader</a:t>
            </a:r>
            <a:endParaRPr lang="en-US" dirty="0"/>
          </a:p>
        </p:txBody>
      </p:sp>
    </p:spTree>
    <p:extLst>
      <p:ext uri="{BB962C8B-B14F-4D97-AF65-F5344CB8AC3E}">
        <p14:creationId xmlns:p14="http://schemas.microsoft.com/office/powerpoint/2010/main" val="26994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with Logo">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bwMode="gray">
          <a:xfrm>
            <a:off x="914400" y="1545337"/>
            <a:ext cx="10363200" cy="2387731"/>
          </a:xfrm>
        </p:spPr>
        <p:txBody>
          <a:bodyPr anchor="b">
            <a:normAutofit/>
          </a:bodyPr>
          <a:lstStyle>
            <a:lvl1pPr algn="ctr" defTabSz="914400" rtl="0" eaLnBrk="1" latinLnBrk="0" hangingPunct="1">
              <a:lnSpc>
                <a:spcPct val="90000"/>
              </a:lnSpc>
              <a:spcBef>
                <a:spcPct val="0"/>
              </a:spcBef>
              <a:buNone/>
              <a:defRPr lang="en-US" sz="3600" kern="1200" dirty="0">
                <a:solidFill>
                  <a:srgbClr val="92D05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9" name="Text Placeholder 8"/>
          <p:cNvSpPr>
            <a:spLocks noGrp="1"/>
          </p:cNvSpPr>
          <p:nvPr>
            <p:ph type="body" sz="quarter" idx="10" hasCustomPrompt="1"/>
          </p:nvPr>
        </p:nvSpPr>
        <p:spPr>
          <a:xfrm>
            <a:off x="2327329" y="4855465"/>
            <a:ext cx="7507152" cy="827315"/>
          </a:xfrm>
        </p:spPr>
        <p:txBody>
          <a:bodyPr anchor="b" anchorCtr="0">
            <a:normAutofit/>
          </a:bodyPr>
          <a:lstStyle>
            <a:lvl1pPr marL="0" indent="0" algn="ctr">
              <a:buNone/>
              <a:defRPr sz="2400"/>
            </a:lvl1pPr>
            <a:lvl2pPr marL="287338" indent="0" algn="ctr">
              <a:buNone/>
              <a:defRPr/>
            </a:lvl2pPr>
            <a:lvl3pPr marL="687387" indent="0" algn="ctr">
              <a:buNone/>
              <a:defRPr/>
            </a:lvl3pPr>
            <a:lvl4pPr marL="1027112" indent="0" algn="ctr">
              <a:buNone/>
              <a:defRPr/>
            </a:lvl4pPr>
            <a:lvl5pPr marL="1376362" indent="0" algn="ctr">
              <a:buNone/>
              <a:defRPr/>
            </a:lvl5pPr>
          </a:lstStyle>
          <a:p>
            <a:pPr lvl="0"/>
            <a:r>
              <a:rPr lang="en-US" dirty="0"/>
              <a:t>Authors</a:t>
            </a:r>
          </a:p>
        </p:txBody>
      </p:sp>
      <p:sp>
        <p:nvSpPr>
          <p:cNvPr id="10" name="Text Placeholder 10"/>
          <p:cNvSpPr>
            <a:spLocks noGrp="1"/>
          </p:cNvSpPr>
          <p:nvPr>
            <p:ph type="body" sz="quarter" idx="11" hasCustomPrompt="1"/>
          </p:nvPr>
        </p:nvSpPr>
        <p:spPr>
          <a:xfrm>
            <a:off x="2325769" y="5952744"/>
            <a:ext cx="7510272" cy="778982"/>
          </a:xfrm>
        </p:spPr>
        <p:txBody>
          <a:bodyPr>
            <a:normAutofit/>
          </a:bodyPr>
          <a:lstStyle>
            <a:lvl1pPr marL="0" indent="0" algn="ctr">
              <a:buNone/>
              <a:defRPr sz="1800"/>
            </a:lvl1pPr>
          </a:lstStyle>
          <a:p>
            <a:pPr lvl="0"/>
            <a:r>
              <a:rPr lang="en-US" dirty="0"/>
              <a:t>Affiliations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926" y="182879"/>
            <a:ext cx="2207977" cy="804546"/>
          </a:xfrm>
          <a:prstGeom prst="rect">
            <a:avLst/>
          </a:prstGeom>
        </p:spPr>
      </p:pic>
    </p:spTree>
    <p:extLst>
      <p:ext uri="{BB962C8B-B14F-4D97-AF65-F5344CB8AC3E}">
        <p14:creationId xmlns:p14="http://schemas.microsoft.com/office/powerpoint/2010/main" val="144653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0144" y="91440"/>
            <a:ext cx="10515600" cy="8036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90144" y="895096"/>
            <a:ext cx="5157787" cy="823912"/>
          </a:xfrm>
        </p:spPr>
        <p:txBody>
          <a:bodyPr anchor="b"/>
          <a:lstStyle>
            <a:lvl1pPr marL="0" indent="0">
              <a:buNone/>
              <a:defRPr sz="2400" b="1" i="1">
                <a:solidFill>
                  <a:srgbClr val="69A0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0144" y="1741036"/>
            <a:ext cx="5157787" cy="4774064"/>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895096"/>
            <a:ext cx="5183188" cy="823912"/>
          </a:xfrm>
        </p:spPr>
        <p:txBody>
          <a:bodyPr anchor="b"/>
          <a:lstStyle>
            <a:lvl1pPr marL="0" indent="0">
              <a:buNone/>
              <a:defRPr sz="2400" b="1" i="1">
                <a:solidFill>
                  <a:srgbClr val="69A0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1741036"/>
            <a:ext cx="5183188" cy="477406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664477" y="106830"/>
            <a:ext cx="455680" cy="246221"/>
          </a:xfrm>
          <a:prstGeom prst="rect">
            <a:avLst/>
          </a:prstGeom>
        </p:spPr>
        <p:txBody>
          <a:bodyPr/>
          <a:lstStyle/>
          <a:p>
            <a:fld id="{5B95DB96-AE7B-4558-BDF9-07F995808D1F}" type="slidenum">
              <a:rPr lang="en-US">
                <a:solidFill>
                  <a:srgbClr val="004982"/>
                </a:solidFill>
              </a:rPr>
              <a:pPr/>
              <a:t>‹#›</a:t>
            </a:fld>
            <a:endParaRPr lang="en-US">
              <a:solidFill>
                <a:srgbClr val="004982"/>
              </a:solidFill>
            </a:endParaRPr>
          </a:p>
        </p:txBody>
      </p:sp>
      <p:sp>
        <p:nvSpPr>
          <p:cNvPr id="10" name="Text Placeholder 7"/>
          <p:cNvSpPr>
            <a:spLocks noGrp="1"/>
          </p:cNvSpPr>
          <p:nvPr>
            <p:ph type="body" sz="quarter" idx="14" hasCustomPrompt="1"/>
          </p:nvPr>
        </p:nvSpPr>
        <p:spPr>
          <a:xfrm>
            <a:off x="4284618" y="6652650"/>
            <a:ext cx="7419703" cy="138499"/>
          </a:xfrm>
        </p:spPr>
        <p:txBody>
          <a:bodyPr wrap="square" anchor="b" anchorCtr="0">
            <a:spAutoFit/>
          </a:bodyPr>
          <a:lstStyle>
            <a:lvl1pPr marL="0" indent="0" algn="r">
              <a:buNone/>
              <a:defRPr sz="1000"/>
            </a:lvl1pPr>
            <a:lvl2pPr marL="287338" indent="0" algn="r">
              <a:buNone/>
              <a:defRPr sz="1200"/>
            </a:lvl2pPr>
            <a:lvl3pPr marL="687387" indent="0" algn="r">
              <a:buNone/>
              <a:defRPr sz="1200"/>
            </a:lvl3pPr>
            <a:lvl4pPr marL="1027112" indent="0" algn="r">
              <a:buNone/>
              <a:defRPr sz="1200"/>
            </a:lvl4pPr>
            <a:lvl5pPr marL="1376362" indent="0" algn="r">
              <a:buNone/>
              <a:defRPr sz="1200"/>
            </a:lvl5pPr>
          </a:lstStyle>
          <a:p>
            <a:pPr lvl="0"/>
            <a:r>
              <a:rPr lang="en-US" dirty="0"/>
              <a:t>Citation</a:t>
            </a:r>
          </a:p>
        </p:txBody>
      </p:sp>
      <p:sp>
        <p:nvSpPr>
          <p:cNvPr id="11" name="Footer Placeholder 3"/>
          <p:cNvSpPr>
            <a:spLocks noGrp="1"/>
          </p:cNvSpPr>
          <p:nvPr>
            <p:ph type="ftr" sz="quarter" idx="11"/>
          </p:nvPr>
        </p:nvSpPr>
        <p:spPr>
          <a:xfrm>
            <a:off x="390144" y="6540142"/>
            <a:ext cx="5486400" cy="251007"/>
          </a:xfrm>
          <a:prstGeom prst="rect">
            <a:avLst/>
          </a:prstGeom>
        </p:spPr>
        <p:txBody>
          <a:bodyPr wrap="square"/>
          <a:lstStyle/>
          <a:p>
            <a:endParaRPr lang="en-US">
              <a:solidFill>
                <a:srgbClr val="004982"/>
              </a:solidFill>
            </a:endParaRPr>
          </a:p>
        </p:txBody>
      </p:sp>
    </p:spTree>
    <p:extLst>
      <p:ext uri="{BB962C8B-B14F-4D97-AF65-F5344CB8AC3E}">
        <p14:creationId xmlns:p14="http://schemas.microsoft.com/office/powerpoint/2010/main" val="3574699448"/>
      </p:ext>
    </p:extLst>
  </p:cSld>
  <p:clrMapOvr>
    <a:masterClrMapping/>
  </p:clrMapOvr>
  <p:extLst mod="1">
    <p:ext uri="{DCECCB84-F9BA-43D5-87BE-67443E8EF086}">
      <p15:sldGuideLst xmlns:p15="http://schemas.microsoft.com/office/powerpoint/2012/main" xmlns="">
        <p15:guide id="1" pos="2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390144" y="6540142"/>
            <a:ext cx="5486400" cy="251007"/>
          </a:xfrm>
          <a:prstGeom prst="rect">
            <a:avLst/>
          </a:prstGeom>
        </p:spPr>
        <p:txBody>
          <a:bodyPr wrap="square"/>
          <a:lstStyle/>
          <a:p>
            <a:endParaRPr lang="en-US">
              <a:solidFill>
                <a:srgbClr val="004982"/>
              </a:solidFill>
            </a:endParaRPr>
          </a:p>
        </p:txBody>
      </p:sp>
      <p:sp>
        <p:nvSpPr>
          <p:cNvPr id="5" name="Slide Number Placeholder 4"/>
          <p:cNvSpPr>
            <a:spLocks noGrp="1"/>
          </p:cNvSpPr>
          <p:nvPr>
            <p:ph type="sldNum" sz="quarter" idx="12"/>
          </p:nvPr>
        </p:nvSpPr>
        <p:spPr>
          <a:xfrm>
            <a:off x="11664477" y="106830"/>
            <a:ext cx="455680" cy="246221"/>
          </a:xfrm>
          <a:prstGeom prst="rect">
            <a:avLst/>
          </a:prstGeom>
        </p:spPr>
        <p:txBody>
          <a:bodyPr/>
          <a:lstStyle/>
          <a:p>
            <a:fld id="{5B95DB96-AE7B-4558-BDF9-07F995808D1F}" type="slidenum">
              <a:rPr lang="en-US">
                <a:solidFill>
                  <a:srgbClr val="004982"/>
                </a:solidFill>
              </a:rPr>
              <a:pPr/>
              <a:t>‹#›</a:t>
            </a:fld>
            <a:endParaRPr lang="en-US">
              <a:solidFill>
                <a:srgbClr val="004982"/>
              </a:solidFill>
            </a:endParaRPr>
          </a:p>
        </p:txBody>
      </p:sp>
      <p:sp>
        <p:nvSpPr>
          <p:cNvPr id="7" name="Text Placeholder 7"/>
          <p:cNvSpPr>
            <a:spLocks noGrp="1"/>
          </p:cNvSpPr>
          <p:nvPr>
            <p:ph type="body" sz="quarter" idx="15" hasCustomPrompt="1"/>
          </p:nvPr>
        </p:nvSpPr>
        <p:spPr>
          <a:xfrm>
            <a:off x="4273005" y="6652650"/>
            <a:ext cx="7431315" cy="138499"/>
          </a:xfrm>
        </p:spPr>
        <p:txBody>
          <a:bodyPr wrap="square" anchor="b" anchorCtr="0">
            <a:spAutoFit/>
          </a:bodyPr>
          <a:lstStyle>
            <a:lvl1pPr marL="0" indent="0" algn="r">
              <a:buNone/>
              <a:defRPr sz="1000"/>
            </a:lvl1pPr>
            <a:lvl2pPr marL="287338" indent="0" algn="r">
              <a:buNone/>
              <a:defRPr sz="1200"/>
            </a:lvl2pPr>
            <a:lvl3pPr marL="687387" indent="0" algn="r">
              <a:buNone/>
              <a:defRPr sz="1200"/>
            </a:lvl3pPr>
            <a:lvl4pPr marL="1027112" indent="0" algn="r">
              <a:buNone/>
              <a:defRPr sz="1200"/>
            </a:lvl4pPr>
            <a:lvl5pPr marL="1376362" indent="0" algn="r">
              <a:buNone/>
              <a:defRPr sz="1200"/>
            </a:lvl5pPr>
          </a:lstStyle>
          <a:p>
            <a:pPr lvl="0"/>
            <a:r>
              <a:rPr lang="en-US" dirty="0"/>
              <a:t>Citation</a:t>
            </a:r>
          </a:p>
        </p:txBody>
      </p:sp>
    </p:spTree>
    <p:extLst>
      <p:ext uri="{BB962C8B-B14F-4D97-AF65-F5344CB8AC3E}">
        <p14:creationId xmlns:p14="http://schemas.microsoft.com/office/powerpoint/2010/main" val="44893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0144" y="6540142"/>
            <a:ext cx="5486400" cy="251007"/>
          </a:xfrm>
          <a:prstGeom prst="rect">
            <a:avLst/>
          </a:prstGeom>
        </p:spPr>
        <p:txBody>
          <a:bodyPr wrap="square"/>
          <a:lstStyle/>
          <a:p>
            <a:endParaRPr lang="en-US">
              <a:solidFill>
                <a:srgbClr val="004982"/>
              </a:solidFill>
            </a:endParaRPr>
          </a:p>
        </p:txBody>
      </p:sp>
      <p:sp>
        <p:nvSpPr>
          <p:cNvPr id="4" name="Slide Number Placeholder 3"/>
          <p:cNvSpPr>
            <a:spLocks noGrp="1"/>
          </p:cNvSpPr>
          <p:nvPr>
            <p:ph type="sldNum" sz="quarter" idx="12"/>
          </p:nvPr>
        </p:nvSpPr>
        <p:spPr>
          <a:xfrm>
            <a:off x="11664477" y="106830"/>
            <a:ext cx="455680" cy="246221"/>
          </a:xfrm>
          <a:prstGeom prst="rect">
            <a:avLst/>
          </a:prstGeom>
        </p:spPr>
        <p:txBody>
          <a:bodyPr/>
          <a:lstStyle/>
          <a:p>
            <a:fld id="{5B95DB96-AE7B-4558-BDF9-07F995808D1F}" type="slidenum">
              <a:rPr lang="en-US">
                <a:solidFill>
                  <a:srgbClr val="004982"/>
                </a:solidFill>
              </a:rPr>
              <a:pPr/>
              <a:t>‹#›</a:t>
            </a:fld>
            <a:endParaRPr lang="en-US">
              <a:solidFill>
                <a:srgbClr val="004982"/>
              </a:solidFill>
            </a:endParaRPr>
          </a:p>
        </p:txBody>
      </p:sp>
      <p:sp>
        <p:nvSpPr>
          <p:cNvPr id="6" name="Text Placeholder 7"/>
          <p:cNvSpPr>
            <a:spLocks noGrp="1"/>
          </p:cNvSpPr>
          <p:nvPr>
            <p:ph type="body" sz="quarter" idx="14" hasCustomPrompt="1"/>
          </p:nvPr>
        </p:nvSpPr>
        <p:spPr>
          <a:xfrm>
            <a:off x="4284618" y="6652650"/>
            <a:ext cx="7419703" cy="138499"/>
          </a:xfrm>
        </p:spPr>
        <p:txBody>
          <a:bodyPr wrap="square" anchor="b" anchorCtr="0">
            <a:spAutoFit/>
          </a:bodyPr>
          <a:lstStyle>
            <a:lvl1pPr marL="0" indent="0" algn="r">
              <a:buNone/>
              <a:defRPr sz="1000"/>
            </a:lvl1pPr>
            <a:lvl2pPr marL="287338" indent="0" algn="r">
              <a:buNone/>
              <a:defRPr sz="1200"/>
            </a:lvl2pPr>
            <a:lvl3pPr marL="687387" indent="0" algn="r">
              <a:buNone/>
              <a:defRPr sz="1200"/>
            </a:lvl3pPr>
            <a:lvl4pPr marL="1027112" indent="0" algn="r">
              <a:buNone/>
              <a:defRPr sz="1200"/>
            </a:lvl4pPr>
            <a:lvl5pPr marL="1376362" indent="0" algn="r">
              <a:buNone/>
              <a:defRPr sz="1200"/>
            </a:lvl5pPr>
          </a:lstStyle>
          <a:p>
            <a:pPr lvl="0"/>
            <a:r>
              <a:rPr lang="en-US" dirty="0"/>
              <a:t>Citation</a:t>
            </a:r>
          </a:p>
        </p:txBody>
      </p:sp>
    </p:spTree>
    <p:extLst>
      <p:ext uri="{BB962C8B-B14F-4D97-AF65-F5344CB8AC3E}">
        <p14:creationId xmlns:p14="http://schemas.microsoft.com/office/powerpoint/2010/main" val="1035990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0023" y="501315"/>
            <a:ext cx="10801175" cy="386193"/>
          </a:xfrm>
        </p:spPr>
        <p:txBody>
          <a:bodyPr/>
          <a:lstStyle>
            <a:lvl1pPr>
              <a:defRPr baseline="0"/>
            </a:lvl1pPr>
          </a:lstStyle>
          <a:p>
            <a:r>
              <a:rPr lang="en-US" dirty="0"/>
              <a:t>Title</a:t>
            </a:r>
          </a:p>
        </p:txBody>
      </p:sp>
      <p:sp>
        <p:nvSpPr>
          <p:cNvPr id="6" name="Content Placeholder 5"/>
          <p:cNvSpPr>
            <a:spLocks noGrp="1"/>
          </p:cNvSpPr>
          <p:nvPr>
            <p:ph sz="quarter" idx="12"/>
          </p:nvPr>
        </p:nvSpPr>
        <p:spPr>
          <a:xfrm>
            <a:off x="700426" y="1476955"/>
            <a:ext cx="10800773" cy="44221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700426" y="887507"/>
            <a:ext cx="10800773" cy="316566"/>
          </a:xfrm>
        </p:spPr>
        <p:txBody>
          <a:bodyPr/>
          <a:lstStyle>
            <a:lvl1pPr>
              <a:defRPr sz="1235" b="0" i="0" cap="all">
                <a:solidFill>
                  <a:schemeClr val="accent1"/>
                </a:solidFill>
              </a:defRPr>
            </a:lvl1pPr>
          </a:lstStyle>
          <a:p>
            <a:pPr lvl="0"/>
            <a:r>
              <a:rPr lang="en-US" dirty="0"/>
              <a:t>Subtitle</a:t>
            </a:r>
          </a:p>
        </p:txBody>
      </p:sp>
    </p:spTree>
    <p:extLst>
      <p:ext uri="{BB962C8B-B14F-4D97-AF65-F5344CB8AC3E}">
        <p14:creationId xmlns:p14="http://schemas.microsoft.com/office/powerpoint/2010/main" val="326453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09A30-80DD-454C-8852-0FFAA1DC47D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242994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noChangeArrowheads="1"/>
          </p:cNvSpPr>
          <p:nvPr>
            <p:ph type="sldNum" sz="quarter" idx="10"/>
          </p:nvPr>
        </p:nvSpPr>
        <p:spPr>
          <a:xfrm>
            <a:off x="104939" y="6246159"/>
            <a:ext cx="409309" cy="646331"/>
          </a:xfrm>
          <a:prstGeom prst="rect">
            <a:avLst/>
          </a:prstGeom>
          <a:ln>
            <a:miter lim="800000"/>
            <a:headEnd/>
            <a:tailEnd/>
          </a:ln>
        </p:spPr>
        <p:txBody>
          <a:bodyPr anchor="ctr">
            <a:spAutoFit/>
          </a:bodyPr>
          <a:lstStyle>
            <a:lvl1pPr>
              <a:defRPr/>
            </a:lvl1pPr>
          </a:lstStyle>
          <a:p>
            <a:fld id="{B1E7FC84-9B1F-A046-AD61-576EBEDE336D}" type="slidenum">
              <a:rPr lang="en-US">
                <a:solidFill>
                  <a:srgbClr val="004982"/>
                </a:solidFill>
              </a:rPr>
              <a:pPr/>
              <a:t>‹#›</a:t>
            </a:fld>
            <a:endParaRPr lang="en-US">
              <a:solidFill>
                <a:srgbClr val="004982"/>
              </a:solidFill>
            </a:endParaRPr>
          </a:p>
        </p:txBody>
      </p:sp>
      <p:sp>
        <p:nvSpPr>
          <p:cNvPr id="5" name="Date Placeholder 4"/>
          <p:cNvSpPr>
            <a:spLocks noGrp="1" noChangeArrowheads="1"/>
          </p:cNvSpPr>
          <p:nvPr>
            <p:ph type="dt" sz="half" idx="11"/>
          </p:nvPr>
        </p:nvSpPr>
        <p:spPr/>
        <p:txBody>
          <a:bodyPr/>
          <a:lstStyle>
            <a:lvl1pPr algn="ctr">
              <a:defRPr sz="700">
                <a:solidFill>
                  <a:schemeClr val="bg1"/>
                </a:solidFill>
              </a:defRPr>
            </a:lvl1pPr>
          </a:lstStyle>
          <a:p>
            <a:pPr>
              <a:defRPr/>
            </a:pPr>
            <a:endParaRPr lang="en-US" dirty="0">
              <a:solidFill>
                <a:srgbClr val="FFFFFF"/>
              </a:solidFill>
            </a:endParaRPr>
          </a:p>
        </p:txBody>
      </p:sp>
      <p:sp>
        <p:nvSpPr>
          <p:cNvPr id="6" name="Footer Placeholder 7"/>
          <p:cNvSpPr>
            <a:spLocks noGrp="1"/>
          </p:cNvSpPr>
          <p:nvPr>
            <p:ph type="ftr" sz="quarter" idx="12"/>
          </p:nvPr>
        </p:nvSpPr>
        <p:spPr>
          <a:xfrm>
            <a:off x="700025" y="6481843"/>
            <a:ext cx="7293455" cy="271807"/>
          </a:xfrm>
          <a:prstGeom prst="rect">
            <a:avLst/>
          </a:prstGeom>
        </p:spPr>
        <p:txBody>
          <a:bodyPr/>
          <a:lstStyle>
            <a:lvl1pPr>
              <a:defRPr/>
            </a:lvl1pPr>
          </a:lstStyle>
          <a:p>
            <a:pPr>
              <a:defRPr/>
            </a:pPr>
            <a:endParaRPr dirty="0">
              <a:solidFill>
                <a:srgbClr val="004982"/>
              </a:solidFill>
            </a:endParaRPr>
          </a:p>
        </p:txBody>
      </p:sp>
    </p:spTree>
    <p:extLst>
      <p:ext uri="{BB962C8B-B14F-4D97-AF65-F5344CB8AC3E}">
        <p14:creationId xmlns:p14="http://schemas.microsoft.com/office/powerpoint/2010/main" val="404295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6751B1-D9D8-4961-B37B-D42D66629E31}"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47965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49CA30-771F-4EAD-B573-ECAFC1EAAB37}"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27382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0C138C-A9C2-4DD2-9AF9-43EDFD110248}"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20077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1A9ED9-FBBD-408E-9269-A2009CF63EEA}"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38621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71DFEF-FF46-44D3-AEE8-871B0B112883}"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343230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40091A-5CAF-4A66-AE64-E3C5DDEE5BE7}"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3925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0E185A-11D9-43EA-9D79-63FD344332BA}"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51731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9D1E29-44F6-45AC-B49F-D88525C47666}"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35942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F1F175-C841-414A-8B51-46B8C6BC0AE2}"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41812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09A30-80DD-454C-8852-0FFAA1DC47D9}"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8174E-A662-4F35-BEAD-744CD00108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504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F18BAE-ECB7-4D32-BF15-65BC1A5782CA}"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106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8D1E99-9B39-4B31-9596-30DAD91F4172}"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4727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09600" y="1600201"/>
            <a:ext cx="10972800" cy="4525963"/>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0E125-1691-4B5C-8788-0A149501F7BB}" type="slidenum">
              <a:rPr lang="he-IL">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39576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hart Placeholder 2"/>
          <p:cNvSpPr>
            <a:spLocks noGrp="1"/>
          </p:cNvSpPr>
          <p:nvPr>
            <p:ph type="chart" idx="1"/>
          </p:nvPr>
        </p:nvSpPr>
        <p:spPr>
          <a:xfrm>
            <a:off x="609600" y="1905000"/>
            <a:ext cx="109728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0799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09A30-80DD-454C-8852-0FFAA1DC47D9}"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213550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09A30-80DD-454C-8852-0FFAA1DC47D9}"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17044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09A30-80DD-454C-8852-0FFAA1DC47D9}"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16247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09A30-80DD-454C-8852-0FFAA1DC47D9}" type="datetimeFigureOut">
              <a:rPr lang="en-US" smtClean="0"/>
              <a:t>1/5/2018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425168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09A30-80DD-454C-8852-0FFAA1DC47D9}" type="datetimeFigureOut">
              <a:rPr lang="en-US" smtClean="0"/>
              <a:t>1/5/2018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E8174E-A662-4F35-BEAD-744CD0010839}" type="slidenum">
              <a:rPr lang="en-US" smtClean="0"/>
              <a:t>‹#›</a:t>
            </a:fld>
            <a:endParaRPr lang="en-US"/>
          </a:p>
        </p:txBody>
      </p:sp>
    </p:spTree>
    <p:extLst>
      <p:ext uri="{BB962C8B-B14F-4D97-AF65-F5344CB8AC3E}">
        <p14:creationId xmlns:p14="http://schemas.microsoft.com/office/powerpoint/2010/main" val="124527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09A30-80DD-454C-8852-0FFAA1DC47D9}"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8174E-A662-4F35-BEAD-744CD0010839}" type="slidenum">
              <a:rPr lang="en-US" smtClean="0"/>
              <a:t>‹#›</a:t>
            </a:fld>
            <a:endParaRPr lang="en-US"/>
          </a:p>
        </p:txBody>
      </p:sp>
    </p:spTree>
    <p:extLst>
      <p:ext uri="{BB962C8B-B14F-4D97-AF65-F5344CB8AC3E}">
        <p14:creationId xmlns:p14="http://schemas.microsoft.com/office/powerpoint/2010/main" val="223874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09A30-80DD-454C-8852-0FFAA1DC47D9}" type="datetimeFigureOut">
              <a:rPr lang="en-US" smtClean="0"/>
              <a:t>1/5/2018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E8174E-A662-4F35-BEAD-744CD001083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30451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 id="2147483674" r:id="rId13"/>
    <p:sldLayoutId id="2147483675" r:id="rId14"/>
    <p:sldLayoutId id="2147483676" r:id="rId15"/>
    <p:sldLayoutId id="2147483677" r:id="rId16"/>
    <p:sldLayoutId id="2147483678" r:id="rId17"/>
    <p:sldLayoutId id="2147483679" r:id="rId18"/>
    <p:sldLayoutId id="2147483680" r:id="rId19"/>
    <p:sldLayoutId id="2147483785" r:id="rId2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r" rtl="1"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rtl="1" fontAlgn="base">
              <a:spcBef>
                <a:spcPct val="0"/>
              </a:spcBef>
              <a:spcAft>
                <a:spcPct val="0"/>
              </a:spcAft>
              <a:defRPr/>
            </a:pPr>
            <a:fld id="{BE5938EC-BFB5-4A9D-AF3B-27FD6E16F8E7}" type="slidenum">
              <a:rPr lang="he-IL">
                <a:solidFill>
                  <a:srgbClr val="000000"/>
                </a:solidFill>
              </a:rPr>
              <a:pPr rtl="1"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6843083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Ustekinumab</a:t>
            </a:r>
            <a:r>
              <a:rPr lang="en-US" dirty="0"/>
              <a:t> in </a:t>
            </a:r>
            <a:r>
              <a:rPr lang="en-US" dirty="0" err="1"/>
              <a:t>Crohn’s</a:t>
            </a:r>
            <a:r>
              <a:rPr lang="en-US" dirty="0"/>
              <a:t> disease	</a:t>
            </a:r>
          </a:p>
        </p:txBody>
      </p:sp>
      <p:sp>
        <p:nvSpPr>
          <p:cNvPr id="3" name="Subtitle 2"/>
          <p:cNvSpPr>
            <a:spLocks noGrp="1"/>
          </p:cNvSpPr>
          <p:nvPr>
            <p:ph type="subTitle" idx="1"/>
          </p:nvPr>
        </p:nvSpPr>
        <p:spPr/>
        <p:txBody>
          <a:bodyPr/>
          <a:lstStyle/>
          <a:p>
            <a:r>
              <a:rPr lang="en-US" dirty="0" smtClean="0"/>
              <a:t>Is there a place for Therapeutic drug monitoring?</a:t>
            </a:r>
            <a:endParaRPr lang="en-US" dirty="0"/>
          </a:p>
        </p:txBody>
      </p:sp>
      <p:sp>
        <p:nvSpPr>
          <p:cNvPr id="4" name="TextBox 3"/>
          <p:cNvSpPr txBox="1"/>
          <p:nvPr/>
        </p:nvSpPr>
        <p:spPr>
          <a:xfrm>
            <a:off x="3240741" y="5836024"/>
            <a:ext cx="6736977" cy="369332"/>
          </a:xfrm>
          <a:prstGeom prst="rect">
            <a:avLst/>
          </a:prstGeom>
          <a:noFill/>
        </p:spPr>
        <p:txBody>
          <a:bodyPr wrap="square" rtlCol="0">
            <a:spAutoFit/>
          </a:bodyPr>
          <a:lstStyle/>
          <a:p>
            <a:r>
              <a:rPr lang="en-US" dirty="0" smtClean="0"/>
              <a:t>Prof. Uri </a:t>
            </a:r>
            <a:r>
              <a:rPr lang="en-US" dirty="0" err="1"/>
              <a:t>Kopylov</a:t>
            </a:r>
            <a:r>
              <a:rPr lang="en-US" dirty="0"/>
              <a:t>, Sheba Medical Center, Tel </a:t>
            </a:r>
            <a:r>
              <a:rPr lang="en-US" dirty="0" err="1"/>
              <a:t>Hashomer</a:t>
            </a:r>
            <a:r>
              <a:rPr lang="en-US" dirty="0"/>
              <a:t>, Israel</a:t>
            </a:r>
          </a:p>
        </p:txBody>
      </p:sp>
    </p:spTree>
    <p:extLst>
      <p:ext uri="{BB962C8B-B14F-4D97-AF65-F5344CB8AC3E}">
        <p14:creationId xmlns:p14="http://schemas.microsoft.com/office/powerpoint/2010/main" val="1519502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9489" y="-62474"/>
            <a:ext cx="10058400" cy="1450757"/>
          </a:xfrm>
        </p:spPr>
        <p:txBody>
          <a:bodyPr/>
          <a:lstStyle/>
          <a:p>
            <a:pPr algn="ctr"/>
            <a:r>
              <a:rPr lang="en-US" dirty="0"/>
              <a:t>The </a:t>
            </a:r>
            <a:r>
              <a:rPr lang="en-US" dirty="0" err="1"/>
              <a:t>McGIll</a:t>
            </a:r>
            <a:r>
              <a:rPr lang="en-US" dirty="0"/>
              <a:t> Experience</a:t>
            </a:r>
          </a:p>
        </p:txBody>
      </p:sp>
      <p:pic>
        <p:nvPicPr>
          <p:cNvPr id="12" name="Picture 11"/>
          <p:cNvPicPr>
            <a:picLocks noChangeAspect="1"/>
          </p:cNvPicPr>
          <p:nvPr/>
        </p:nvPicPr>
        <p:blipFill>
          <a:blip r:embed="rId2"/>
          <a:stretch>
            <a:fillRect/>
          </a:stretch>
        </p:blipFill>
        <p:spPr>
          <a:xfrm>
            <a:off x="6228995" y="1872182"/>
            <a:ext cx="5644320" cy="1228045"/>
          </a:xfrm>
          <a:prstGeom prst="rect">
            <a:avLst/>
          </a:prstGeom>
        </p:spPr>
      </p:pic>
      <p:sp>
        <p:nvSpPr>
          <p:cNvPr id="13" name="TextBox 12"/>
          <p:cNvSpPr txBox="1"/>
          <p:nvPr/>
        </p:nvSpPr>
        <p:spPr>
          <a:xfrm>
            <a:off x="203602" y="1737614"/>
            <a:ext cx="5573952" cy="2585323"/>
          </a:xfrm>
          <a:prstGeom prst="rect">
            <a:avLst/>
          </a:prstGeom>
          <a:noFill/>
        </p:spPr>
        <p:txBody>
          <a:bodyPr wrap="square" rtlCol="0">
            <a:spAutoFit/>
          </a:bodyPr>
          <a:lstStyle/>
          <a:p>
            <a:pPr marL="285750" indent="-285750">
              <a:buFont typeface="Arial" panose="020B0604020202020204" pitchFamily="34" charset="0"/>
              <a:buChar char="•"/>
            </a:pPr>
            <a:r>
              <a:rPr lang="en-CA" dirty="0"/>
              <a:t>38 anti-TNF resistant CD patients </a:t>
            </a:r>
          </a:p>
          <a:p>
            <a:pPr marL="285750" indent="-285750">
              <a:buFont typeface="Arial" panose="020B0604020202020204" pitchFamily="34" charset="0"/>
              <a:buChar char="•"/>
            </a:pPr>
            <a:r>
              <a:rPr lang="en-CA" dirty="0"/>
              <a:t>Dosage – SC UST 90 mg </a:t>
            </a:r>
            <a:r>
              <a:rPr lang="en-CA" dirty="0" err="1"/>
              <a:t>wk</a:t>
            </a:r>
            <a:r>
              <a:rPr lang="en-CA" dirty="0"/>
              <a:t> 0,1,2  , continued q8w (75% of the patients)</a:t>
            </a:r>
          </a:p>
          <a:p>
            <a:pPr marL="285750" indent="-285750">
              <a:buFont typeface="Arial" panose="020B0604020202020204" pitchFamily="34" charset="0"/>
              <a:buChar char="•"/>
            </a:pPr>
            <a:r>
              <a:rPr lang="en-CA" dirty="0"/>
              <a:t>Initial (3 months ) response  achieved  in 28/38 (73.7%) of the patients. </a:t>
            </a:r>
          </a:p>
          <a:p>
            <a:pPr marL="285750" indent="-285750">
              <a:buFont typeface="Arial" panose="020B0604020202020204" pitchFamily="34" charset="0"/>
              <a:buChar char="•"/>
            </a:pPr>
            <a:r>
              <a:rPr lang="en-CA" dirty="0"/>
              <a:t>80% of the responders  with follow-up data maintained response for 6 months </a:t>
            </a:r>
          </a:p>
          <a:p>
            <a:pPr marL="285750" indent="-285750">
              <a:buFont typeface="Arial" panose="020B0604020202020204" pitchFamily="34" charset="0"/>
              <a:buChar char="•"/>
            </a:pPr>
            <a:r>
              <a:rPr lang="en-CA" dirty="0"/>
              <a:t>73.3% were able to discontinue </a:t>
            </a:r>
            <a:r>
              <a:rPr lang="en-CA" dirty="0" smtClean="0"/>
              <a:t>corticosteroids</a:t>
            </a:r>
            <a:endParaRPr lang="en-CA" dirty="0"/>
          </a:p>
          <a:p>
            <a:endParaRPr lang="en-US" dirty="0"/>
          </a:p>
        </p:txBody>
      </p:sp>
      <p:pic>
        <p:nvPicPr>
          <p:cNvPr id="14" name="Picture 13"/>
          <p:cNvPicPr>
            <a:picLocks noChangeAspect="1"/>
          </p:cNvPicPr>
          <p:nvPr/>
        </p:nvPicPr>
        <p:blipFill>
          <a:blip r:embed="rId3"/>
          <a:stretch>
            <a:fillRect/>
          </a:stretch>
        </p:blipFill>
        <p:spPr>
          <a:xfrm>
            <a:off x="481490" y="4683309"/>
            <a:ext cx="4090931" cy="1471861"/>
          </a:xfrm>
          <a:prstGeom prst="rect">
            <a:avLst/>
          </a:prstGeom>
        </p:spPr>
      </p:pic>
      <p:pic>
        <p:nvPicPr>
          <p:cNvPr id="16" name="Picture 15"/>
          <p:cNvPicPr>
            <a:picLocks noChangeAspect="1"/>
          </p:cNvPicPr>
          <p:nvPr/>
        </p:nvPicPr>
        <p:blipFill>
          <a:blip r:embed="rId4"/>
          <a:stretch>
            <a:fillRect/>
          </a:stretch>
        </p:blipFill>
        <p:spPr>
          <a:xfrm>
            <a:off x="6228995" y="3559974"/>
            <a:ext cx="4138894" cy="2021813"/>
          </a:xfrm>
          <a:prstGeom prst="rect">
            <a:avLst/>
          </a:prstGeom>
        </p:spPr>
      </p:pic>
      <p:sp>
        <p:nvSpPr>
          <p:cNvPr id="19" name="TextBox 18"/>
          <p:cNvSpPr txBox="1"/>
          <p:nvPr/>
        </p:nvSpPr>
        <p:spPr>
          <a:xfrm>
            <a:off x="6313247" y="5585010"/>
            <a:ext cx="3633526" cy="369332"/>
          </a:xfrm>
          <a:prstGeom prst="rect">
            <a:avLst/>
          </a:prstGeom>
          <a:noFill/>
        </p:spPr>
        <p:txBody>
          <a:bodyPr wrap="square" rtlCol="0">
            <a:spAutoFit/>
          </a:bodyPr>
          <a:lstStyle/>
          <a:p>
            <a:r>
              <a:rPr lang="en-US" b="1" dirty="0"/>
              <a:t>SAE</a:t>
            </a:r>
            <a:r>
              <a:rPr lang="en-US" dirty="0"/>
              <a:t>- 1 case of </a:t>
            </a:r>
            <a:r>
              <a:rPr lang="en-US" dirty="0" err="1"/>
              <a:t>C.diff</a:t>
            </a:r>
            <a:endParaRPr lang="en-US" dirty="0"/>
          </a:p>
        </p:txBody>
      </p:sp>
      <p:sp>
        <p:nvSpPr>
          <p:cNvPr id="20" name="TextBox 19"/>
          <p:cNvSpPr txBox="1"/>
          <p:nvPr/>
        </p:nvSpPr>
        <p:spPr>
          <a:xfrm flipH="1">
            <a:off x="10301067" y="6040216"/>
            <a:ext cx="1890933" cy="369332"/>
          </a:xfrm>
          <a:prstGeom prst="rect">
            <a:avLst/>
          </a:prstGeom>
          <a:noFill/>
        </p:spPr>
        <p:txBody>
          <a:bodyPr wrap="square" rtlCol="0">
            <a:spAutoFit/>
          </a:bodyPr>
          <a:lstStyle/>
          <a:p>
            <a:r>
              <a:rPr lang="en-US" dirty="0"/>
              <a:t>JCC 2014</a:t>
            </a:r>
          </a:p>
        </p:txBody>
      </p:sp>
    </p:spTree>
    <p:extLst>
      <p:ext uri="{BB962C8B-B14F-4D97-AF65-F5344CB8AC3E}">
        <p14:creationId xmlns:p14="http://schemas.microsoft.com/office/powerpoint/2010/main" val="99695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2346"/>
          <a:stretch/>
        </p:blipFill>
        <p:spPr>
          <a:xfrm>
            <a:off x="2757537" y="1426327"/>
            <a:ext cx="3909963" cy="3964824"/>
          </a:xfrm>
          <a:prstGeom prst="rect">
            <a:avLst/>
          </a:prstGeom>
        </p:spPr>
      </p:pic>
      <p:sp>
        <p:nvSpPr>
          <p:cNvPr id="2" name="Title 1"/>
          <p:cNvSpPr>
            <a:spLocks noGrp="1"/>
          </p:cNvSpPr>
          <p:nvPr>
            <p:ph type="title"/>
          </p:nvPr>
        </p:nvSpPr>
        <p:spPr>
          <a:xfrm>
            <a:off x="309593" y="51465"/>
            <a:ext cx="10058400" cy="1450757"/>
          </a:xfrm>
        </p:spPr>
        <p:txBody>
          <a:bodyPr/>
          <a:lstStyle/>
          <a:p>
            <a:r>
              <a:rPr lang="en-US" dirty="0"/>
              <a:t>The GETAID experience</a:t>
            </a:r>
          </a:p>
        </p:txBody>
      </p:sp>
      <p:pic>
        <p:nvPicPr>
          <p:cNvPr id="9" name="Content Placeholder 8"/>
          <p:cNvPicPr>
            <a:picLocks noGrp="1" noChangeAspect="1"/>
          </p:cNvPicPr>
          <p:nvPr>
            <p:ph idx="1"/>
          </p:nvPr>
        </p:nvPicPr>
        <p:blipFill>
          <a:blip r:embed="rId3"/>
          <a:stretch>
            <a:fillRect/>
          </a:stretch>
        </p:blipFill>
        <p:spPr>
          <a:xfrm>
            <a:off x="6400799" y="2251372"/>
            <a:ext cx="5405551" cy="2782756"/>
          </a:xfrm>
          <a:prstGeom prst="rect">
            <a:avLst/>
          </a:prstGeom>
        </p:spPr>
      </p:pic>
      <p:sp>
        <p:nvSpPr>
          <p:cNvPr id="4" name="Slide Number Placeholder 3"/>
          <p:cNvSpPr>
            <a:spLocks noGrp="1"/>
          </p:cNvSpPr>
          <p:nvPr>
            <p:ph type="sldNum" sz="quarter" idx="10"/>
          </p:nvPr>
        </p:nvSpPr>
        <p:spPr/>
        <p:txBody>
          <a:bodyPr/>
          <a:lstStyle/>
          <a:p>
            <a:fld id="{B1E7FC84-9B1F-A046-AD61-576EBEDE336D}" type="slidenum">
              <a:rPr lang="en-US" smtClean="0">
                <a:solidFill>
                  <a:srgbClr val="004982"/>
                </a:solidFill>
              </a:rPr>
              <a:pPr/>
              <a:t>11</a:t>
            </a:fld>
            <a:endParaRPr lang="en-US">
              <a:solidFill>
                <a:srgbClr val="004982"/>
              </a:solidFill>
            </a:endParaRPr>
          </a:p>
        </p:txBody>
      </p:sp>
      <p:pic>
        <p:nvPicPr>
          <p:cNvPr id="6" name="Picture 5"/>
          <p:cNvPicPr>
            <a:picLocks noChangeAspect="1"/>
          </p:cNvPicPr>
          <p:nvPr/>
        </p:nvPicPr>
        <p:blipFill>
          <a:blip r:embed="rId4"/>
          <a:stretch>
            <a:fillRect/>
          </a:stretch>
        </p:blipFill>
        <p:spPr>
          <a:xfrm>
            <a:off x="6536695" y="387468"/>
            <a:ext cx="5372100" cy="1506882"/>
          </a:xfrm>
          <a:prstGeom prst="rect">
            <a:avLst/>
          </a:prstGeom>
        </p:spPr>
      </p:pic>
      <p:pic>
        <p:nvPicPr>
          <p:cNvPr id="7" name="Picture 6"/>
          <p:cNvPicPr>
            <a:picLocks noChangeAspect="1"/>
          </p:cNvPicPr>
          <p:nvPr/>
        </p:nvPicPr>
        <p:blipFill>
          <a:blip r:embed="rId5"/>
          <a:stretch>
            <a:fillRect/>
          </a:stretch>
        </p:blipFill>
        <p:spPr>
          <a:xfrm>
            <a:off x="0" y="1631852"/>
            <a:ext cx="2739520" cy="4255100"/>
          </a:xfrm>
          <a:prstGeom prst="rect">
            <a:avLst/>
          </a:prstGeom>
        </p:spPr>
      </p:pic>
      <p:sp>
        <p:nvSpPr>
          <p:cNvPr id="11" name="TextBox 10"/>
          <p:cNvSpPr txBox="1"/>
          <p:nvPr/>
        </p:nvSpPr>
        <p:spPr>
          <a:xfrm>
            <a:off x="2844459" y="6246159"/>
            <a:ext cx="3556340" cy="369332"/>
          </a:xfrm>
          <a:prstGeom prst="rect">
            <a:avLst/>
          </a:prstGeom>
          <a:noFill/>
        </p:spPr>
        <p:txBody>
          <a:bodyPr wrap="square" rtlCol="0">
            <a:spAutoFit/>
          </a:bodyPr>
          <a:lstStyle/>
          <a:p>
            <a:r>
              <a:rPr lang="en-US" dirty="0"/>
              <a:t>CGH 2016</a:t>
            </a:r>
          </a:p>
        </p:txBody>
      </p:sp>
      <p:sp>
        <p:nvSpPr>
          <p:cNvPr id="10" name="TextBox 9"/>
          <p:cNvSpPr txBox="1"/>
          <p:nvPr/>
        </p:nvSpPr>
        <p:spPr>
          <a:xfrm>
            <a:off x="4803681" y="5495489"/>
            <a:ext cx="7105114" cy="646331"/>
          </a:xfrm>
          <a:prstGeom prst="rect">
            <a:avLst/>
          </a:prstGeom>
          <a:noFill/>
        </p:spPr>
        <p:txBody>
          <a:bodyPr wrap="square" rtlCol="0">
            <a:spAutoFit/>
          </a:bodyPr>
          <a:lstStyle/>
          <a:p>
            <a:r>
              <a:rPr lang="en-US" dirty="0"/>
              <a:t>Long-term extension (ECCO 2017) - </a:t>
            </a:r>
            <a:r>
              <a:rPr lang="en-US" dirty="0" err="1"/>
              <a:t>Ustekinumab</a:t>
            </a:r>
            <a:r>
              <a:rPr lang="en-US" dirty="0"/>
              <a:t> failure-free survival was observed in 78.4% at 1 year, 65.8% at 2 years and 54.7% at 3 years</a:t>
            </a:r>
          </a:p>
        </p:txBody>
      </p:sp>
    </p:spTree>
    <p:extLst>
      <p:ext uri="{BB962C8B-B14F-4D97-AF65-F5344CB8AC3E}">
        <p14:creationId xmlns:p14="http://schemas.microsoft.com/office/powerpoint/2010/main" val="2069927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Therapeutic drug monitoring in IBD</a:t>
            </a:r>
            <a:endParaRPr lang="en-US" dirty="0"/>
          </a:p>
        </p:txBody>
      </p:sp>
      <p:sp>
        <p:nvSpPr>
          <p:cNvPr id="2" name="Content Placeholder 1"/>
          <p:cNvSpPr>
            <a:spLocks noGrp="1"/>
          </p:cNvSpPr>
          <p:nvPr>
            <p:ph idx="1"/>
          </p:nvPr>
        </p:nvSpPr>
        <p:spPr/>
        <p:txBody>
          <a:bodyPr/>
          <a:lstStyle/>
          <a:p>
            <a:endParaRPr lang="en-US"/>
          </a:p>
        </p:txBody>
      </p:sp>
      <p:pic>
        <p:nvPicPr>
          <p:cNvPr id="1026" name="Picture 2" descr="https://www.researchgate.net/profile/Lisa_Sedger/publication/264899948/figure/fig1/AS:392230046060547@1470526338219/Fig-2-Current-anti-TNF-biologics-including-biosimilars-and-their-biologic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2" y="1942888"/>
            <a:ext cx="8096250" cy="3829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4575" y="5966248"/>
            <a:ext cx="7186612" cy="369332"/>
          </a:xfrm>
          <a:prstGeom prst="rect">
            <a:avLst/>
          </a:prstGeom>
          <a:noFill/>
        </p:spPr>
        <p:txBody>
          <a:bodyPr wrap="square" rtlCol="0">
            <a:spAutoFit/>
          </a:bodyPr>
          <a:lstStyle/>
          <a:p>
            <a:pPr algn="ctr"/>
            <a:r>
              <a:rPr lang="en-US" dirty="0" smtClean="0"/>
              <a:t>TNF alpha inhibitors</a:t>
            </a:r>
            <a:endParaRPr lang="en-US" dirty="0"/>
          </a:p>
        </p:txBody>
      </p:sp>
    </p:spTree>
    <p:extLst>
      <p:ext uri="{BB962C8B-B14F-4D97-AF65-F5344CB8AC3E}">
        <p14:creationId xmlns:p14="http://schemas.microsoft.com/office/powerpoint/2010/main" val="219139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836738" y="260350"/>
            <a:ext cx="8507412" cy="1143000"/>
          </a:xfrm>
        </p:spPr>
        <p:txBody>
          <a:bodyPr/>
          <a:lstStyle/>
          <a:p>
            <a:pPr rtl="0"/>
            <a:r>
              <a:rPr lang="en-US" sz="2800">
                <a:solidFill>
                  <a:schemeClr val="bg1"/>
                </a:solidFill>
              </a:rPr>
              <a:t>Anti-TNF drug levels correlate with clinical outcome</a:t>
            </a:r>
          </a:p>
        </p:txBody>
      </p:sp>
      <p:pic>
        <p:nvPicPr>
          <p:cNvPr id="49154" name="Picture 4"/>
          <p:cNvPicPr>
            <a:picLocks noChangeAspect="1" noChangeArrowheads="1"/>
          </p:cNvPicPr>
          <p:nvPr/>
        </p:nvPicPr>
        <p:blipFill>
          <a:blip r:embed="rId2" cstate="print"/>
          <a:srcRect/>
          <a:stretch>
            <a:fillRect/>
          </a:stretch>
        </p:blipFill>
        <p:spPr bwMode="auto">
          <a:xfrm>
            <a:off x="2135189" y="2276476"/>
            <a:ext cx="4103687" cy="3097213"/>
          </a:xfrm>
          <a:prstGeom prst="rect">
            <a:avLst/>
          </a:prstGeom>
          <a:noFill/>
          <a:ln w="9525">
            <a:noFill/>
            <a:miter lim="800000"/>
            <a:headEnd/>
            <a:tailEnd/>
          </a:ln>
        </p:spPr>
      </p:pic>
      <p:sp>
        <p:nvSpPr>
          <p:cNvPr id="49155" name="Text Box 24"/>
          <p:cNvSpPr txBox="1">
            <a:spLocks noChangeArrowheads="1"/>
          </p:cNvSpPr>
          <p:nvPr/>
        </p:nvSpPr>
        <p:spPr bwMode="auto">
          <a:xfrm>
            <a:off x="2076450" y="5532438"/>
            <a:ext cx="3302000"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FF"/>
                </a:solidFill>
              </a:rPr>
              <a:t>Karmiris K, Gastroenterology 2009</a:t>
            </a:r>
          </a:p>
        </p:txBody>
      </p:sp>
      <p:pic>
        <p:nvPicPr>
          <p:cNvPr id="49156" name="Picture 5"/>
          <p:cNvPicPr>
            <a:picLocks noChangeAspect="1" noChangeArrowheads="1"/>
          </p:cNvPicPr>
          <p:nvPr/>
        </p:nvPicPr>
        <p:blipFill>
          <a:blip r:embed="rId3" cstate="print"/>
          <a:srcRect l="4311" t="1952"/>
          <a:stretch>
            <a:fillRect/>
          </a:stretch>
        </p:blipFill>
        <p:spPr bwMode="auto">
          <a:xfrm>
            <a:off x="7248525" y="2276475"/>
            <a:ext cx="2751138" cy="3024188"/>
          </a:xfrm>
          <a:prstGeom prst="rect">
            <a:avLst/>
          </a:prstGeom>
          <a:noFill/>
          <a:ln w="9525">
            <a:noFill/>
            <a:miter lim="800000"/>
            <a:headEnd/>
            <a:tailEnd/>
          </a:ln>
        </p:spPr>
      </p:pic>
      <p:sp>
        <p:nvSpPr>
          <p:cNvPr id="49157" name="TextBox 17"/>
          <p:cNvSpPr txBox="1">
            <a:spLocks noChangeArrowheads="1"/>
          </p:cNvSpPr>
          <p:nvPr/>
        </p:nvSpPr>
        <p:spPr bwMode="auto">
          <a:xfrm rot="-5400000">
            <a:off x="5687220" y="3151983"/>
            <a:ext cx="2911475" cy="274637"/>
          </a:xfrm>
          <a:prstGeom prst="rect">
            <a:avLst/>
          </a:prstGeom>
          <a:noFill/>
          <a:ln w="9525">
            <a:noFill/>
            <a:miter lim="800000"/>
            <a:headEnd/>
            <a:tailEnd/>
          </a:ln>
        </p:spPr>
        <p:txBody>
          <a:bodyPr>
            <a:spAutoFit/>
          </a:bodyPr>
          <a:lstStyle/>
          <a:p>
            <a:pPr fontAlgn="base">
              <a:spcBef>
                <a:spcPct val="0"/>
              </a:spcBef>
              <a:spcAft>
                <a:spcPct val="0"/>
              </a:spcAft>
            </a:pPr>
            <a:r>
              <a:rPr lang="en-US" sz="1200" b="1">
                <a:solidFill>
                  <a:srgbClr val="FFFFFF"/>
                </a:solidFill>
              </a:rPr>
              <a:t>Remission  (% of patients)</a:t>
            </a:r>
            <a:endParaRPr lang="he-IL" sz="1200" b="1">
              <a:solidFill>
                <a:srgbClr val="FFFFFF"/>
              </a:solidFill>
            </a:endParaRPr>
          </a:p>
        </p:txBody>
      </p:sp>
      <p:sp>
        <p:nvSpPr>
          <p:cNvPr id="49158" name="Text Box 13"/>
          <p:cNvSpPr txBox="1">
            <a:spLocks noChangeArrowheads="1"/>
          </p:cNvSpPr>
          <p:nvPr/>
        </p:nvSpPr>
        <p:spPr bwMode="auto">
          <a:xfrm>
            <a:off x="2112963" y="1870076"/>
            <a:ext cx="41465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a:solidFill>
                  <a:srgbClr val="FFFFFF"/>
                </a:solidFill>
              </a:rPr>
              <a:t>Early adalimumab levels &amp; response</a:t>
            </a:r>
          </a:p>
        </p:txBody>
      </p:sp>
      <p:sp>
        <p:nvSpPr>
          <p:cNvPr id="49159" name="Text Box 15"/>
          <p:cNvSpPr txBox="1">
            <a:spLocks noChangeArrowheads="1"/>
          </p:cNvSpPr>
          <p:nvPr/>
        </p:nvSpPr>
        <p:spPr bwMode="auto">
          <a:xfrm>
            <a:off x="6743700" y="1844676"/>
            <a:ext cx="38671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FFFFFF"/>
                </a:solidFill>
              </a:rPr>
              <a:t>Infliximab levels &amp; remission (UC)</a:t>
            </a:r>
          </a:p>
        </p:txBody>
      </p:sp>
      <p:sp>
        <p:nvSpPr>
          <p:cNvPr id="49160" name="Text Box 24"/>
          <p:cNvSpPr txBox="1">
            <a:spLocks noChangeArrowheads="1"/>
          </p:cNvSpPr>
          <p:nvPr/>
        </p:nvSpPr>
        <p:spPr bwMode="auto">
          <a:xfrm>
            <a:off x="7561264" y="5516563"/>
            <a:ext cx="19907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FFFFFF"/>
                </a:solidFill>
              </a:rPr>
              <a:t>Seow CH, Gut 2010</a:t>
            </a:r>
          </a:p>
        </p:txBody>
      </p:sp>
    </p:spTree>
    <p:extLst>
      <p:ext uri="{BB962C8B-B14F-4D97-AF65-F5344CB8AC3E}">
        <p14:creationId xmlns:p14="http://schemas.microsoft.com/office/powerpoint/2010/main" val="43573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txBox="1">
            <a:spLocks noGrp="1"/>
          </p:cNvSpPr>
          <p:nvPr/>
        </p:nvSpPr>
        <p:spPr bwMode="auto">
          <a:xfrm>
            <a:off x="1981200" y="5924551"/>
            <a:ext cx="2133600" cy="365125"/>
          </a:xfrm>
          <a:prstGeom prst="rect">
            <a:avLst/>
          </a:prstGeom>
          <a:noFill/>
          <a:ln w="9525">
            <a:noFill/>
            <a:miter lim="800000"/>
            <a:headEnd/>
            <a:tailEnd/>
          </a:ln>
        </p:spPr>
        <p:txBody>
          <a:bodyPr anchor="ctr"/>
          <a:lstStyle/>
          <a:p>
            <a:pPr algn="r" fontAlgn="base">
              <a:spcBef>
                <a:spcPct val="0"/>
              </a:spcBef>
              <a:spcAft>
                <a:spcPct val="0"/>
              </a:spcAft>
            </a:pPr>
            <a:fld id="{03631AEB-3339-44B3-BBB0-5B3C98E3157B}" type="slidenum">
              <a:rPr lang="he-IL" sz="1200">
                <a:solidFill>
                  <a:srgbClr val="898989"/>
                </a:solidFill>
                <a:latin typeface="Calibri" pitchFamily="34" charset="0"/>
              </a:rPr>
              <a:pPr algn="r" fontAlgn="base">
                <a:spcBef>
                  <a:spcPct val="0"/>
                </a:spcBef>
                <a:spcAft>
                  <a:spcPct val="0"/>
                </a:spcAft>
              </a:pPr>
              <a:t>14</a:t>
            </a:fld>
            <a:endParaRPr lang="en-US" sz="1200">
              <a:solidFill>
                <a:srgbClr val="898989"/>
              </a:solidFill>
              <a:latin typeface="Calibri" pitchFamily="34" charset="0"/>
            </a:endParaRPr>
          </a:p>
        </p:txBody>
      </p:sp>
      <p:sp>
        <p:nvSpPr>
          <p:cNvPr id="50178" name="TextBox 14"/>
          <p:cNvSpPr txBox="1">
            <a:spLocks noChangeArrowheads="1"/>
          </p:cNvSpPr>
          <p:nvPr/>
        </p:nvSpPr>
        <p:spPr bwMode="auto">
          <a:xfrm>
            <a:off x="6903268" y="6173788"/>
            <a:ext cx="4305300" cy="336550"/>
          </a:xfrm>
          <a:prstGeom prst="rect">
            <a:avLst/>
          </a:prstGeom>
          <a:noFill/>
          <a:ln w="9525">
            <a:noFill/>
            <a:miter lim="800000"/>
            <a:headEnd/>
            <a:tailEnd/>
          </a:ln>
        </p:spPr>
        <p:txBody>
          <a:bodyPr>
            <a:spAutoFit/>
          </a:bodyPr>
          <a:lstStyle/>
          <a:p>
            <a:pPr fontAlgn="base">
              <a:spcBef>
                <a:spcPct val="0"/>
              </a:spcBef>
              <a:spcAft>
                <a:spcPct val="0"/>
              </a:spcAft>
            </a:pPr>
            <a:r>
              <a:rPr lang="en-US" sz="1600" dirty="0" err="1">
                <a:solidFill>
                  <a:srgbClr val="FFFFFF"/>
                </a:solidFill>
              </a:rPr>
              <a:t>Adedokum</a:t>
            </a:r>
            <a:r>
              <a:rPr lang="en-US" sz="1600" dirty="0">
                <a:solidFill>
                  <a:srgbClr val="FFFFFF"/>
                </a:solidFill>
              </a:rPr>
              <a:t> OJ, Gastroenterology 2015</a:t>
            </a:r>
          </a:p>
        </p:txBody>
      </p:sp>
      <p:sp>
        <p:nvSpPr>
          <p:cNvPr id="50179" name="Rectangle 3"/>
          <p:cNvSpPr>
            <a:spLocks noChangeArrowheads="1"/>
          </p:cNvSpPr>
          <p:nvPr/>
        </p:nvSpPr>
        <p:spPr bwMode="auto">
          <a:xfrm>
            <a:off x="1524000" y="693738"/>
            <a:ext cx="9144000" cy="214312"/>
          </a:xfrm>
          <a:prstGeom prst="rect">
            <a:avLst/>
          </a:prstGeom>
          <a:noFill/>
          <a:ln w="9525">
            <a:noFill/>
            <a:miter lim="800000"/>
            <a:headEnd/>
            <a:tailEnd/>
          </a:ln>
        </p:spPr>
        <p:txBody>
          <a:bodyPr anchor="ctr"/>
          <a:lstStyle/>
          <a:p>
            <a:pPr algn="ctr" fontAlgn="base">
              <a:spcBef>
                <a:spcPct val="0"/>
              </a:spcBef>
              <a:spcAft>
                <a:spcPct val="0"/>
              </a:spcAft>
            </a:pPr>
            <a:r>
              <a:rPr lang="en-US" sz="2400" dirty="0">
                <a:solidFill>
                  <a:srgbClr val="FFFFFF"/>
                </a:solidFill>
              </a:rPr>
              <a:t>Correlation of anti-TNF drug levels with control of inflammation (Mucosal healing)</a:t>
            </a:r>
            <a:br>
              <a:rPr lang="en-US" sz="2400" dirty="0">
                <a:solidFill>
                  <a:srgbClr val="FFFFFF"/>
                </a:solidFill>
              </a:rPr>
            </a:br>
            <a:endParaRPr lang="en-US" sz="2400" dirty="0">
              <a:solidFill>
                <a:srgbClr val="FFFFFF"/>
              </a:solidFill>
            </a:endParaRPr>
          </a:p>
        </p:txBody>
      </p:sp>
      <p:sp>
        <p:nvSpPr>
          <p:cNvPr id="50180" name="Text Box 11"/>
          <p:cNvSpPr txBox="1">
            <a:spLocks noChangeArrowheads="1"/>
          </p:cNvSpPr>
          <p:nvPr/>
        </p:nvSpPr>
        <p:spPr bwMode="auto">
          <a:xfrm>
            <a:off x="7661275" y="4408489"/>
            <a:ext cx="184150" cy="427037"/>
          </a:xfrm>
          <a:prstGeom prst="rect">
            <a:avLst/>
          </a:prstGeom>
          <a:noFill/>
          <a:ln w="9525">
            <a:noFill/>
            <a:miter lim="800000"/>
            <a:headEnd/>
            <a:tailEnd/>
          </a:ln>
        </p:spPr>
        <p:txBody>
          <a:bodyPr wrap="none">
            <a:spAutoFit/>
          </a:bodyPr>
          <a:lstStyle/>
          <a:p>
            <a:pPr algn="r" rtl="1" fontAlgn="base">
              <a:spcBef>
                <a:spcPct val="0"/>
              </a:spcBef>
              <a:spcAft>
                <a:spcPct val="0"/>
              </a:spcAft>
            </a:pPr>
            <a:endParaRPr lang="he-IL" sz="2200">
              <a:solidFill>
                <a:srgbClr val="000000"/>
              </a:solidFill>
            </a:endParaRPr>
          </a:p>
        </p:txBody>
      </p:sp>
      <p:sp>
        <p:nvSpPr>
          <p:cNvPr id="50181" name="Text Box 4"/>
          <p:cNvSpPr txBox="1">
            <a:spLocks noChangeArrowheads="1"/>
          </p:cNvSpPr>
          <p:nvPr/>
        </p:nvSpPr>
        <p:spPr bwMode="auto">
          <a:xfrm>
            <a:off x="1720851" y="6173788"/>
            <a:ext cx="4608513" cy="336550"/>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FFFFFF"/>
                </a:solidFill>
              </a:rPr>
              <a:t>Roblin X, </a:t>
            </a:r>
            <a:r>
              <a:rPr lang="nl-NL" sz="1600">
                <a:solidFill>
                  <a:srgbClr val="FFFFFF"/>
                </a:solidFill>
              </a:rPr>
              <a:t>Clin Gastroenterol Hepatol 2014</a:t>
            </a:r>
            <a:endParaRPr lang="en-US" sz="1600">
              <a:solidFill>
                <a:srgbClr val="FFFFFF"/>
              </a:solidFill>
            </a:endParaRPr>
          </a:p>
        </p:txBody>
      </p:sp>
      <p:sp>
        <p:nvSpPr>
          <p:cNvPr id="50182" name="Rectangle 10"/>
          <p:cNvSpPr>
            <a:spLocks noChangeArrowheads="1"/>
          </p:cNvSpPr>
          <p:nvPr/>
        </p:nvSpPr>
        <p:spPr bwMode="auto">
          <a:xfrm>
            <a:off x="1524000" y="1268413"/>
            <a:ext cx="9144000" cy="4824412"/>
          </a:xfrm>
          <a:prstGeom prst="rect">
            <a:avLst/>
          </a:prstGeom>
          <a:solidFill>
            <a:srgbClr val="66CCFF"/>
          </a:solidFill>
          <a:ln w="9525">
            <a:solidFill>
              <a:schemeClr val="tx1"/>
            </a:solidFill>
            <a:miter lim="800000"/>
            <a:headEnd/>
            <a:tailEnd/>
          </a:ln>
        </p:spPr>
        <p:txBody>
          <a:bodyPr anchor="ctr"/>
          <a:lstStyle/>
          <a:p>
            <a:pPr algn="ctr" rtl="1" fontAlgn="base">
              <a:spcBef>
                <a:spcPct val="0"/>
              </a:spcBef>
              <a:spcAft>
                <a:spcPct val="0"/>
              </a:spcAft>
            </a:pPr>
            <a:endParaRPr lang="he-IL" sz="2200">
              <a:solidFill>
                <a:srgbClr val="FFFFFF"/>
              </a:solidFill>
            </a:endParaRPr>
          </a:p>
        </p:txBody>
      </p:sp>
      <p:grpSp>
        <p:nvGrpSpPr>
          <p:cNvPr id="50185" name="Group 19"/>
          <p:cNvGrpSpPr>
            <a:grpSpLocks/>
          </p:cNvGrpSpPr>
          <p:nvPr/>
        </p:nvGrpSpPr>
        <p:grpSpPr bwMode="auto">
          <a:xfrm>
            <a:off x="8531200" y="1965326"/>
            <a:ext cx="106363" cy="1152525"/>
            <a:chOff x="9748792" y="2309589"/>
            <a:chExt cx="107577" cy="572697"/>
          </a:xfrm>
        </p:grpSpPr>
        <p:cxnSp>
          <p:nvCxnSpPr>
            <p:cNvPr id="21" name="Straight Connector 20"/>
            <p:cNvCxnSpPr/>
            <p:nvPr/>
          </p:nvCxnSpPr>
          <p:spPr>
            <a:xfrm>
              <a:off x="9748792" y="2309589"/>
              <a:ext cx="107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801778" y="2309589"/>
              <a:ext cx="0" cy="5726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48792" y="2882286"/>
              <a:ext cx="107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186" name="Group 23"/>
          <p:cNvGrpSpPr>
            <a:grpSpLocks/>
          </p:cNvGrpSpPr>
          <p:nvPr/>
        </p:nvGrpSpPr>
        <p:grpSpPr bwMode="auto">
          <a:xfrm>
            <a:off x="9067774" y="1833563"/>
            <a:ext cx="107950" cy="1619250"/>
            <a:chOff x="9748792" y="2309589"/>
            <a:chExt cx="107577" cy="572697"/>
          </a:xfrm>
        </p:grpSpPr>
        <p:cxnSp>
          <p:nvCxnSpPr>
            <p:cNvPr id="25" name="Straight Connector 24"/>
            <p:cNvCxnSpPr/>
            <p:nvPr/>
          </p:nvCxnSpPr>
          <p:spPr>
            <a:xfrm>
              <a:off x="9748792" y="2309589"/>
              <a:ext cx="107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802581" y="2309589"/>
              <a:ext cx="0" cy="5726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48792" y="2882286"/>
              <a:ext cx="107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63"/>
          <p:cNvSpPr>
            <a:spLocks noChangeArrowheads="1"/>
          </p:cNvSpPr>
          <p:nvPr/>
        </p:nvSpPr>
        <p:spPr bwMode="auto">
          <a:xfrm>
            <a:off x="2717800" y="4751388"/>
            <a:ext cx="539750" cy="442912"/>
          </a:xfrm>
          <a:prstGeom prst="rect">
            <a:avLst/>
          </a:prstGeom>
          <a:gradFill flip="none" rotWithShape="1">
            <a:gsLst>
              <a:gs pos="0">
                <a:srgbClr val="002060"/>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sp>
        <p:nvSpPr>
          <p:cNvPr id="37" name="Oval 63"/>
          <p:cNvSpPr>
            <a:spLocks noChangeArrowheads="1"/>
          </p:cNvSpPr>
          <p:nvPr/>
        </p:nvSpPr>
        <p:spPr bwMode="auto">
          <a:xfrm>
            <a:off x="3513138" y="3852864"/>
            <a:ext cx="539750" cy="1341437"/>
          </a:xfrm>
          <a:prstGeom prst="rect">
            <a:avLst/>
          </a:prstGeom>
          <a:gradFill flip="none" rotWithShape="1">
            <a:gsLst>
              <a:gs pos="0">
                <a:srgbClr val="002060"/>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sp>
        <p:nvSpPr>
          <p:cNvPr id="38" name="Oval 63"/>
          <p:cNvSpPr>
            <a:spLocks noChangeArrowheads="1"/>
          </p:cNvSpPr>
          <p:nvPr/>
        </p:nvSpPr>
        <p:spPr bwMode="auto">
          <a:xfrm>
            <a:off x="4308475" y="3273426"/>
            <a:ext cx="539750" cy="1920875"/>
          </a:xfrm>
          <a:prstGeom prst="rect">
            <a:avLst/>
          </a:prstGeom>
          <a:gradFill flip="none" rotWithShape="1">
            <a:gsLst>
              <a:gs pos="0">
                <a:srgbClr val="002060"/>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sp>
        <p:nvSpPr>
          <p:cNvPr id="39" name="Oval 63"/>
          <p:cNvSpPr>
            <a:spLocks noChangeArrowheads="1"/>
          </p:cNvSpPr>
          <p:nvPr/>
        </p:nvSpPr>
        <p:spPr bwMode="auto">
          <a:xfrm>
            <a:off x="5102225" y="3074988"/>
            <a:ext cx="539750" cy="2119312"/>
          </a:xfrm>
          <a:prstGeom prst="rect">
            <a:avLst/>
          </a:prstGeom>
          <a:gradFill flip="none" rotWithShape="1">
            <a:gsLst>
              <a:gs pos="0">
                <a:srgbClr val="002060"/>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grpSp>
        <p:nvGrpSpPr>
          <p:cNvPr id="50193" name="Group 39"/>
          <p:cNvGrpSpPr>
            <a:grpSpLocks/>
          </p:cNvGrpSpPr>
          <p:nvPr/>
        </p:nvGrpSpPr>
        <p:grpSpPr bwMode="auto">
          <a:xfrm>
            <a:off x="2597150" y="2005014"/>
            <a:ext cx="3189288" cy="3189287"/>
            <a:chOff x="1073426" y="2894275"/>
            <a:chExt cx="2830664" cy="2830664"/>
          </a:xfrm>
        </p:grpSpPr>
        <p:cxnSp>
          <p:nvCxnSpPr>
            <p:cNvPr id="41" name="Straight Connector 40"/>
            <p:cNvCxnSpPr/>
            <p:nvPr/>
          </p:nvCxnSpPr>
          <p:spPr>
            <a:xfrm>
              <a:off x="1073426" y="2894275"/>
              <a:ext cx="0" cy="2830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488758" y="4309607"/>
              <a:ext cx="0" cy="2830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194" name="TextBox 42"/>
          <p:cNvSpPr txBox="1">
            <a:spLocks noChangeArrowheads="1"/>
          </p:cNvSpPr>
          <p:nvPr/>
        </p:nvSpPr>
        <p:spPr bwMode="auto">
          <a:xfrm>
            <a:off x="2479705" y="5475288"/>
            <a:ext cx="3408305" cy="338554"/>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600" b="1">
                <a:solidFill>
                  <a:srgbClr val="000000"/>
                </a:solidFill>
              </a:rPr>
              <a:t>Adalimumab trough level </a:t>
            </a:r>
            <a:r>
              <a:rPr lang="en-GB" sz="1600">
                <a:solidFill>
                  <a:srgbClr val="000000"/>
                </a:solidFill>
              </a:rPr>
              <a:t>(µg/mL)</a:t>
            </a:r>
          </a:p>
        </p:txBody>
      </p:sp>
      <p:grpSp>
        <p:nvGrpSpPr>
          <p:cNvPr id="50195" name="Group 43"/>
          <p:cNvGrpSpPr>
            <a:grpSpLocks/>
          </p:cNvGrpSpPr>
          <p:nvPr/>
        </p:nvGrpSpPr>
        <p:grpSpPr bwMode="auto">
          <a:xfrm>
            <a:off x="2244215" y="5033275"/>
            <a:ext cx="352936" cy="307777"/>
            <a:chOff x="720947" y="5483821"/>
            <a:chExt cx="351465" cy="309173"/>
          </a:xfrm>
        </p:grpSpPr>
        <p:cxnSp>
          <p:nvCxnSpPr>
            <p:cNvPr id="45" name="Straight Connector 44"/>
            <p:cNvCxnSpPr/>
            <p:nvPr/>
          </p:nvCxnSpPr>
          <p:spPr>
            <a:xfrm flipH="1">
              <a:off x="982302" y="5642394"/>
              <a:ext cx="901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89" name="TextBox 45"/>
            <p:cNvSpPr txBox="1">
              <a:spLocks noChangeArrowheads="1"/>
            </p:cNvSpPr>
            <p:nvPr/>
          </p:nvSpPr>
          <p:spPr bwMode="auto">
            <a:xfrm>
              <a:off x="720947" y="5483821"/>
              <a:ext cx="282869" cy="309173"/>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0</a:t>
              </a:r>
            </a:p>
          </p:txBody>
        </p:sp>
      </p:grpSp>
      <p:cxnSp>
        <p:nvCxnSpPr>
          <p:cNvPr id="47" name="Straight Connector 46"/>
          <p:cNvCxnSpPr/>
          <p:nvPr/>
        </p:nvCxnSpPr>
        <p:spPr>
          <a:xfrm rot="5400000" flipH="1">
            <a:off x="2554288"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197" name="TextBox 47"/>
          <p:cNvSpPr txBox="1">
            <a:spLocks noChangeArrowheads="1"/>
          </p:cNvSpPr>
          <p:nvPr/>
        </p:nvSpPr>
        <p:spPr bwMode="auto">
          <a:xfrm>
            <a:off x="2726949" y="5197476"/>
            <a:ext cx="537328"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&lt;1.9</a:t>
            </a:r>
          </a:p>
        </p:txBody>
      </p:sp>
      <p:grpSp>
        <p:nvGrpSpPr>
          <p:cNvPr id="50198" name="Group 48"/>
          <p:cNvGrpSpPr>
            <a:grpSpLocks/>
          </p:cNvGrpSpPr>
          <p:nvPr/>
        </p:nvGrpSpPr>
        <p:grpSpPr bwMode="auto">
          <a:xfrm>
            <a:off x="2145028" y="4397477"/>
            <a:ext cx="452122" cy="307777"/>
            <a:chOff x="620868" y="5484618"/>
            <a:chExt cx="451544" cy="307579"/>
          </a:xfrm>
        </p:grpSpPr>
        <p:cxnSp>
          <p:nvCxnSpPr>
            <p:cNvPr id="50" name="Straight Connector 49"/>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87" name="TextBox 50"/>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20</a:t>
              </a:r>
            </a:p>
          </p:txBody>
        </p:sp>
      </p:grpSp>
      <p:grpSp>
        <p:nvGrpSpPr>
          <p:cNvPr id="50199" name="Group 51"/>
          <p:cNvGrpSpPr>
            <a:grpSpLocks/>
          </p:cNvGrpSpPr>
          <p:nvPr/>
        </p:nvGrpSpPr>
        <p:grpSpPr bwMode="auto">
          <a:xfrm>
            <a:off x="2145028" y="3762477"/>
            <a:ext cx="452122" cy="307777"/>
            <a:chOff x="620868" y="5484618"/>
            <a:chExt cx="451544" cy="307579"/>
          </a:xfrm>
        </p:grpSpPr>
        <p:cxnSp>
          <p:nvCxnSpPr>
            <p:cNvPr id="53" name="Straight Connector 52"/>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85" name="TextBox 53"/>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40</a:t>
              </a:r>
            </a:p>
          </p:txBody>
        </p:sp>
      </p:grpSp>
      <p:grpSp>
        <p:nvGrpSpPr>
          <p:cNvPr id="50200" name="Group 54"/>
          <p:cNvGrpSpPr>
            <a:grpSpLocks/>
          </p:cNvGrpSpPr>
          <p:nvPr/>
        </p:nvGrpSpPr>
        <p:grpSpPr bwMode="auto">
          <a:xfrm>
            <a:off x="2145028" y="3127477"/>
            <a:ext cx="452122" cy="307777"/>
            <a:chOff x="620868" y="5484618"/>
            <a:chExt cx="451544" cy="307579"/>
          </a:xfrm>
        </p:grpSpPr>
        <p:cxnSp>
          <p:nvCxnSpPr>
            <p:cNvPr id="56" name="Straight Connector 55"/>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83" name="TextBox 56"/>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60</a:t>
              </a:r>
            </a:p>
          </p:txBody>
        </p:sp>
      </p:grpSp>
      <p:grpSp>
        <p:nvGrpSpPr>
          <p:cNvPr id="50201" name="Group 57"/>
          <p:cNvGrpSpPr>
            <a:grpSpLocks/>
          </p:cNvGrpSpPr>
          <p:nvPr/>
        </p:nvGrpSpPr>
        <p:grpSpPr bwMode="auto">
          <a:xfrm>
            <a:off x="2145028" y="2490890"/>
            <a:ext cx="452122" cy="307777"/>
            <a:chOff x="620868" y="5484618"/>
            <a:chExt cx="451544" cy="307579"/>
          </a:xfrm>
        </p:grpSpPr>
        <p:cxnSp>
          <p:nvCxnSpPr>
            <p:cNvPr id="59" name="Straight Connector 58"/>
            <p:cNvCxnSpPr/>
            <p:nvPr/>
          </p:nvCxnSpPr>
          <p:spPr>
            <a:xfrm flipH="1">
              <a:off x="982041" y="5641580"/>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81" name="TextBox 59"/>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80</a:t>
              </a:r>
            </a:p>
          </p:txBody>
        </p:sp>
      </p:grpSp>
      <p:grpSp>
        <p:nvGrpSpPr>
          <p:cNvPr id="50202" name="Group 60"/>
          <p:cNvGrpSpPr>
            <a:grpSpLocks/>
          </p:cNvGrpSpPr>
          <p:nvPr/>
        </p:nvGrpSpPr>
        <p:grpSpPr bwMode="auto">
          <a:xfrm>
            <a:off x="2145028" y="2173390"/>
            <a:ext cx="452122" cy="307777"/>
            <a:chOff x="620868" y="5484618"/>
            <a:chExt cx="451544" cy="307579"/>
          </a:xfrm>
        </p:grpSpPr>
        <p:cxnSp>
          <p:nvCxnSpPr>
            <p:cNvPr id="62" name="Straight Connector 61"/>
            <p:cNvCxnSpPr/>
            <p:nvPr/>
          </p:nvCxnSpPr>
          <p:spPr>
            <a:xfrm flipH="1">
              <a:off x="982041" y="5641580"/>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79" name="TextBox 62"/>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90</a:t>
              </a:r>
            </a:p>
          </p:txBody>
        </p:sp>
      </p:grpSp>
      <p:sp>
        <p:nvSpPr>
          <p:cNvPr id="64" name="TextBox 63"/>
          <p:cNvSpPr txBox="1"/>
          <p:nvPr/>
        </p:nvSpPr>
        <p:spPr>
          <a:xfrm>
            <a:off x="1769061" y="2556650"/>
            <a:ext cx="430887" cy="2067233"/>
          </a:xfrm>
          <a:prstGeom prst="rect">
            <a:avLst/>
          </a:prstGeom>
          <a:noFill/>
        </p:spPr>
        <p:txBody>
          <a:bodyPr vert="vert270" wrap="none">
            <a:spAutoFit/>
          </a:bodyPr>
          <a:lstStyle/>
          <a:p>
            <a:pPr algn="ctr" rtl="1" fontAlgn="base">
              <a:spcBef>
                <a:spcPct val="0"/>
              </a:spcBef>
              <a:spcAft>
                <a:spcPct val="0"/>
              </a:spcAft>
              <a:defRPr/>
            </a:pPr>
            <a:r>
              <a:rPr lang="en-GB" sz="1600" b="1" dirty="0">
                <a:solidFill>
                  <a:srgbClr val="000000"/>
                </a:solidFill>
              </a:rPr>
              <a:t>Mucosal healing (%)</a:t>
            </a:r>
          </a:p>
        </p:txBody>
      </p:sp>
      <p:cxnSp>
        <p:nvCxnSpPr>
          <p:cNvPr id="65" name="Straight Connector 64"/>
          <p:cNvCxnSpPr/>
          <p:nvPr/>
        </p:nvCxnSpPr>
        <p:spPr>
          <a:xfrm rot="5400000" flipH="1">
            <a:off x="3348038"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a:off x="4143375"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a:off x="4938713"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a:off x="5734050"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208" name="Group 68"/>
          <p:cNvGrpSpPr>
            <a:grpSpLocks/>
          </p:cNvGrpSpPr>
          <p:nvPr/>
        </p:nvGrpSpPr>
        <p:grpSpPr bwMode="auto">
          <a:xfrm>
            <a:off x="2145028" y="4714977"/>
            <a:ext cx="452122" cy="307777"/>
            <a:chOff x="620868" y="5484618"/>
            <a:chExt cx="451544" cy="307579"/>
          </a:xfrm>
        </p:grpSpPr>
        <p:cxnSp>
          <p:nvCxnSpPr>
            <p:cNvPr id="70" name="Straight Connector 69"/>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77" name="TextBox 70"/>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10</a:t>
              </a:r>
            </a:p>
          </p:txBody>
        </p:sp>
      </p:grpSp>
      <p:grpSp>
        <p:nvGrpSpPr>
          <p:cNvPr id="50209" name="Group 71"/>
          <p:cNvGrpSpPr>
            <a:grpSpLocks/>
          </p:cNvGrpSpPr>
          <p:nvPr/>
        </p:nvGrpSpPr>
        <p:grpSpPr bwMode="auto">
          <a:xfrm>
            <a:off x="2145028" y="4079977"/>
            <a:ext cx="452122" cy="307777"/>
            <a:chOff x="620868" y="5484618"/>
            <a:chExt cx="451544" cy="307579"/>
          </a:xfrm>
        </p:grpSpPr>
        <p:cxnSp>
          <p:nvCxnSpPr>
            <p:cNvPr id="73" name="Straight Connector 72"/>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75" name="TextBox 73"/>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30</a:t>
              </a:r>
            </a:p>
          </p:txBody>
        </p:sp>
      </p:grpSp>
      <p:grpSp>
        <p:nvGrpSpPr>
          <p:cNvPr id="50210" name="Group 74"/>
          <p:cNvGrpSpPr>
            <a:grpSpLocks/>
          </p:cNvGrpSpPr>
          <p:nvPr/>
        </p:nvGrpSpPr>
        <p:grpSpPr bwMode="auto">
          <a:xfrm>
            <a:off x="2145028" y="3444977"/>
            <a:ext cx="452122" cy="307777"/>
            <a:chOff x="620868" y="5484618"/>
            <a:chExt cx="451544" cy="307579"/>
          </a:xfrm>
        </p:grpSpPr>
        <p:cxnSp>
          <p:nvCxnSpPr>
            <p:cNvPr id="76" name="Straight Connector 75"/>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73" name="TextBox 76"/>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50</a:t>
              </a:r>
            </a:p>
          </p:txBody>
        </p:sp>
      </p:grpSp>
      <p:grpSp>
        <p:nvGrpSpPr>
          <p:cNvPr id="50211" name="Group 77"/>
          <p:cNvGrpSpPr>
            <a:grpSpLocks/>
          </p:cNvGrpSpPr>
          <p:nvPr/>
        </p:nvGrpSpPr>
        <p:grpSpPr bwMode="auto">
          <a:xfrm>
            <a:off x="2145028" y="2809977"/>
            <a:ext cx="452122" cy="307777"/>
            <a:chOff x="620868" y="5484618"/>
            <a:chExt cx="451544" cy="307579"/>
          </a:xfrm>
        </p:grpSpPr>
        <p:cxnSp>
          <p:nvCxnSpPr>
            <p:cNvPr id="79" name="Straight Connector 78"/>
            <p:cNvCxnSpPr/>
            <p:nvPr/>
          </p:nvCxnSpPr>
          <p:spPr>
            <a:xfrm flipH="1">
              <a:off x="982041" y="5641581"/>
              <a:ext cx="90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71" name="TextBox 79"/>
            <p:cNvSpPr txBox="1">
              <a:spLocks noChangeArrowheads="1"/>
            </p:cNvSpPr>
            <p:nvPr/>
          </p:nvSpPr>
          <p:spPr bwMode="auto">
            <a:xfrm>
              <a:off x="620868" y="5484618"/>
              <a:ext cx="382948"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70</a:t>
              </a:r>
            </a:p>
          </p:txBody>
        </p:sp>
      </p:grpSp>
      <p:grpSp>
        <p:nvGrpSpPr>
          <p:cNvPr id="50212" name="Group 80"/>
          <p:cNvGrpSpPr>
            <a:grpSpLocks/>
          </p:cNvGrpSpPr>
          <p:nvPr/>
        </p:nvGrpSpPr>
        <p:grpSpPr bwMode="auto">
          <a:xfrm>
            <a:off x="2045567" y="1855890"/>
            <a:ext cx="551584" cy="307777"/>
            <a:chOff x="522144" y="5484618"/>
            <a:chExt cx="550268" cy="307579"/>
          </a:xfrm>
        </p:grpSpPr>
        <p:cxnSp>
          <p:nvCxnSpPr>
            <p:cNvPr id="82" name="Straight Connector 81"/>
            <p:cNvCxnSpPr/>
            <p:nvPr/>
          </p:nvCxnSpPr>
          <p:spPr>
            <a:xfrm flipH="1">
              <a:off x="982141" y="5641580"/>
              <a:ext cx="902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69" name="TextBox 82"/>
            <p:cNvSpPr txBox="1">
              <a:spLocks noChangeArrowheads="1"/>
            </p:cNvSpPr>
            <p:nvPr/>
          </p:nvSpPr>
          <p:spPr bwMode="auto">
            <a:xfrm>
              <a:off x="522144" y="5484618"/>
              <a:ext cx="481672"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100</a:t>
              </a:r>
            </a:p>
          </p:txBody>
        </p:sp>
      </p:grpSp>
      <p:sp>
        <p:nvSpPr>
          <p:cNvPr id="50213" name="TextBox 83"/>
          <p:cNvSpPr txBox="1">
            <a:spLocks noChangeArrowheads="1"/>
          </p:cNvSpPr>
          <p:nvPr/>
        </p:nvSpPr>
        <p:spPr bwMode="auto">
          <a:xfrm>
            <a:off x="3400460" y="5197476"/>
            <a:ext cx="780983"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1.9–4.9</a:t>
            </a:r>
          </a:p>
        </p:txBody>
      </p:sp>
      <p:sp>
        <p:nvSpPr>
          <p:cNvPr id="50214" name="TextBox 84"/>
          <p:cNvSpPr txBox="1">
            <a:spLocks noChangeArrowheads="1"/>
          </p:cNvSpPr>
          <p:nvPr/>
        </p:nvSpPr>
        <p:spPr bwMode="auto">
          <a:xfrm>
            <a:off x="4195002" y="5197476"/>
            <a:ext cx="780984"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4.9–6.0</a:t>
            </a:r>
          </a:p>
        </p:txBody>
      </p:sp>
      <p:sp>
        <p:nvSpPr>
          <p:cNvPr id="50215" name="TextBox 85"/>
          <p:cNvSpPr txBox="1">
            <a:spLocks noChangeArrowheads="1"/>
          </p:cNvSpPr>
          <p:nvPr/>
        </p:nvSpPr>
        <p:spPr bwMode="auto">
          <a:xfrm>
            <a:off x="5111374" y="5197476"/>
            <a:ext cx="537328"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&gt;6.0</a:t>
            </a:r>
          </a:p>
        </p:txBody>
      </p:sp>
      <p:grpSp>
        <p:nvGrpSpPr>
          <p:cNvPr id="50216" name="Group 86"/>
          <p:cNvGrpSpPr>
            <a:grpSpLocks/>
          </p:cNvGrpSpPr>
          <p:nvPr/>
        </p:nvGrpSpPr>
        <p:grpSpPr bwMode="auto">
          <a:xfrm>
            <a:off x="8164884" y="2005014"/>
            <a:ext cx="3187700" cy="3189287"/>
            <a:chOff x="1073426" y="2894275"/>
            <a:chExt cx="2830664" cy="2830664"/>
          </a:xfrm>
        </p:grpSpPr>
        <p:cxnSp>
          <p:nvCxnSpPr>
            <p:cNvPr id="88" name="Straight Connector 87"/>
            <p:cNvCxnSpPr/>
            <p:nvPr/>
          </p:nvCxnSpPr>
          <p:spPr>
            <a:xfrm>
              <a:off x="1073426" y="2894275"/>
              <a:ext cx="0" cy="2830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488758" y="4309607"/>
              <a:ext cx="0" cy="2830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217" name="Group 89"/>
          <p:cNvGrpSpPr>
            <a:grpSpLocks/>
          </p:cNvGrpSpPr>
          <p:nvPr/>
        </p:nvGrpSpPr>
        <p:grpSpPr bwMode="auto">
          <a:xfrm>
            <a:off x="7810679" y="5033275"/>
            <a:ext cx="352619" cy="307777"/>
            <a:chOff x="719644" y="5483821"/>
            <a:chExt cx="352768" cy="309173"/>
          </a:xfrm>
        </p:grpSpPr>
        <p:cxnSp>
          <p:nvCxnSpPr>
            <p:cNvPr id="91" name="Straight Connector 90"/>
            <p:cNvCxnSpPr/>
            <p:nvPr/>
          </p:nvCxnSpPr>
          <p:spPr>
            <a:xfrm flipH="1">
              <a:off x="981887" y="5642394"/>
              <a:ext cx="905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65" name="TextBox 91"/>
            <p:cNvSpPr txBox="1">
              <a:spLocks noChangeArrowheads="1"/>
            </p:cNvSpPr>
            <p:nvPr/>
          </p:nvSpPr>
          <p:spPr bwMode="auto">
            <a:xfrm>
              <a:off x="719644" y="5483821"/>
              <a:ext cx="284172" cy="309173"/>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0</a:t>
              </a:r>
            </a:p>
          </p:txBody>
        </p:sp>
      </p:grpSp>
      <p:grpSp>
        <p:nvGrpSpPr>
          <p:cNvPr id="50218" name="Group 92"/>
          <p:cNvGrpSpPr>
            <a:grpSpLocks/>
          </p:cNvGrpSpPr>
          <p:nvPr/>
        </p:nvGrpSpPr>
        <p:grpSpPr bwMode="auto">
          <a:xfrm>
            <a:off x="7661555" y="4067277"/>
            <a:ext cx="501741" cy="307777"/>
            <a:chOff x="570767" y="5484618"/>
            <a:chExt cx="501645" cy="307579"/>
          </a:xfrm>
        </p:grpSpPr>
        <p:cxnSp>
          <p:nvCxnSpPr>
            <p:cNvPr id="94" name="Straight Connector 93"/>
            <p:cNvCxnSpPr/>
            <p:nvPr/>
          </p:nvCxnSpPr>
          <p:spPr>
            <a:xfrm flipH="1">
              <a:off x="981942" y="5641581"/>
              <a:ext cx="90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63" name="TextBox 94"/>
            <p:cNvSpPr txBox="1">
              <a:spLocks noChangeArrowheads="1"/>
            </p:cNvSpPr>
            <p:nvPr/>
          </p:nvSpPr>
          <p:spPr bwMode="auto">
            <a:xfrm>
              <a:off x="570767" y="5484618"/>
              <a:ext cx="433049"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0.1</a:t>
              </a:r>
            </a:p>
          </p:txBody>
        </p:sp>
      </p:grpSp>
      <p:grpSp>
        <p:nvGrpSpPr>
          <p:cNvPr id="50219" name="Group 95"/>
          <p:cNvGrpSpPr>
            <a:grpSpLocks/>
          </p:cNvGrpSpPr>
          <p:nvPr/>
        </p:nvGrpSpPr>
        <p:grpSpPr bwMode="auto">
          <a:xfrm>
            <a:off x="7562087" y="2135290"/>
            <a:ext cx="601209" cy="307777"/>
            <a:chOff x="472033" y="5484618"/>
            <a:chExt cx="600379" cy="307579"/>
          </a:xfrm>
        </p:grpSpPr>
        <p:cxnSp>
          <p:nvCxnSpPr>
            <p:cNvPr id="97" name="Straight Connector 96"/>
            <p:cNvCxnSpPr/>
            <p:nvPr/>
          </p:nvCxnSpPr>
          <p:spPr>
            <a:xfrm flipH="1">
              <a:off x="982050" y="5641580"/>
              <a:ext cx="90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61" name="TextBox 97"/>
            <p:cNvSpPr txBox="1">
              <a:spLocks noChangeArrowheads="1"/>
            </p:cNvSpPr>
            <p:nvPr/>
          </p:nvSpPr>
          <p:spPr bwMode="auto">
            <a:xfrm>
              <a:off x="472033" y="5484618"/>
              <a:ext cx="531782"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10.0</a:t>
              </a:r>
            </a:p>
          </p:txBody>
        </p:sp>
      </p:grpSp>
      <p:sp>
        <p:nvSpPr>
          <p:cNvPr id="99" name="TextBox 98"/>
          <p:cNvSpPr txBox="1"/>
          <p:nvPr/>
        </p:nvSpPr>
        <p:spPr>
          <a:xfrm>
            <a:off x="7111806" y="2236861"/>
            <a:ext cx="677108" cy="2706831"/>
          </a:xfrm>
          <a:prstGeom prst="rect">
            <a:avLst/>
          </a:prstGeom>
          <a:noFill/>
        </p:spPr>
        <p:txBody>
          <a:bodyPr vert="vert270" wrap="none">
            <a:spAutoFit/>
          </a:bodyPr>
          <a:lstStyle/>
          <a:p>
            <a:pPr algn="ctr" rtl="1" fontAlgn="base">
              <a:spcBef>
                <a:spcPct val="0"/>
              </a:spcBef>
              <a:spcAft>
                <a:spcPct val="0"/>
              </a:spcAft>
              <a:defRPr/>
            </a:pPr>
            <a:r>
              <a:rPr lang="en-GB" sz="1600" b="1" dirty="0">
                <a:solidFill>
                  <a:srgbClr val="000000"/>
                </a:solidFill>
              </a:rPr>
              <a:t>Infliximab concentration at</a:t>
            </a:r>
            <a:br>
              <a:rPr lang="en-GB" sz="1600" b="1" dirty="0">
                <a:solidFill>
                  <a:srgbClr val="000000"/>
                </a:solidFill>
              </a:rPr>
            </a:br>
            <a:r>
              <a:rPr lang="en-GB" sz="1600" b="1" dirty="0">
                <a:solidFill>
                  <a:srgbClr val="000000"/>
                </a:solidFill>
              </a:rPr>
              <a:t>Week 54 (</a:t>
            </a:r>
            <a:r>
              <a:rPr lang="el-GR" sz="1600" b="1" dirty="0">
                <a:solidFill>
                  <a:srgbClr val="000000"/>
                </a:solidFill>
              </a:rPr>
              <a:t>μ</a:t>
            </a:r>
            <a:r>
              <a:rPr lang="en-GB" sz="1600" b="1" dirty="0">
                <a:solidFill>
                  <a:srgbClr val="000000"/>
                </a:solidFill>
              </a:rPr>
              <a:t>g/mL)</a:t>
            </a:r>
          </a:p>
        </p:txBody>
      </p:sp>
      <p:grpSp>
        <p:nvGrpSpPr>
          <p:cNvPr id="50221" name="Group 99"/>
          <p:cNvGrpSpPr>
            <a:grpSpLocks/>
          </p:cNvGrpSpPr>
          <p:nvPr/>
        </p:nvGrpSpPr>
        <p:grpSpPr bwMode="auto">
          <a:xfrm>
            <a:off x="7661555" y="3102077"/>
            <a:ext cx="501741" cy="307777"/>
            <a:chOff x="570767" y="5484618"/>
            <a:chExt cx="501645" cy="307579"/>
          </a:xfrm>
        </p:grpSpPr>
        <p:cxnSp>
          <p:nvCxnSpPr>
            <p:cNvPr id="101" name="Straight Connector 100"/>
            <p:cNvCxnSpPr/>
            <p:nvPr/>
          </p:nvCxnSpPr>
          <p:spPr>
            <a:xfrm flipH="1">
              <a:off x="981942" y="5641581"/>
              <a:ext cx="90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59" name="TextBox 101"/>
            <p:cNvSpPr txBox="1">
              <a:spLocks noChangeArrowheads="1"/>
            </p:cNvSpPr>
            <p:nvPr/>
          </p:nvSpPr>
          <p:spPr bwMode="auto">
            <a:xfrm>
              <a:off x="570767" y="5484618"/>
              <a:ext cx="433049" cy="307579"/>
            </a:xfrm>
            <a:prstGeom prst="rect">
              <a:avLst/>
            </a:prstGeom>
            <a:noFill/>
            <a:ln w="9525">
              <a:noFill/>
              <a:miter lim="800000"/>
              <a:headEnd/>
              <a:tailEnd/>
            </a:ln>
          </p:spPr>
          <p:txBody>
            <a:bodyPr wrap="none" anchor="ctr">
              <a:spAutoFit/>
            </a:bodyPr>
            <a:lstStyle/>
            <a:p>
              <a:pPr algn="r" rtl="1" fontAlgn="base">
                <a:spcBef>
                  <a:spcPct val="0"/>
                </a:spcBef>
                <a:spcAft>
                  <a:spcPct val="0"/>
                </a:spcAft>
              </a:pPr>
              <a:r>
                <a:rPr lang="en-GB" sz="1400" b="1">
                  <a:solidFill>
                    <a:srgbClr val="000000"/>
                  </a:solidFill>
                </a:rPr>
                <a:t>1.0</a:t>
              </a:r>
            </a:p>
          </p:txBody>
        </p:sp>
      </p:grpSp>
      <p:sp>
        <p:nvSpPr>
          <p:cNvPr id="50223" name="TextBox 103"/>
          <p:cNvSpPr txBox="1">
            <a:spLocks noChangeArrowheads="1"/>
          </p:cNvSpPr>
          <p:nvPr/>
        </p:nvSpPr>
        <p:spPr bwMode="auto">
          <a:xfrm>
            <a:off x="8330790" y="5284788"/>
            <a:ext cx="457176" cy="338554"/>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600" b="1">
                <a:solidFill>
                  <a:srgbClr val="000000"/>
                </a:solidFill>
              </a:rPr>
              <a:t>No</a:t>
            </a:r>
            <a:endParaRPr lang="en-GB" sz="1600">
              <a:solidFill>
                <a:srgbClr val="000000"/>
              </a:solidFill>
            </a:endParaRPr>
          </a:p>
        </p:txBody>
      </p:sp>
      <p:sp>
        <p:nvSpPr>
          <p:cNvPr id="50225" name="TextBox 105"/>
          <p:cNvSpPr txBox="1">
            <a:spLocks noChangeArrowheads="1"/>
          </p:cNvSpPr>
          <p:nvPr/>
        </p:nvSpPr>
        <p:spPr bwMode="auto">
          <a:xfrm>
            <a:off x="8823385" y="5284788"/>
            <a:ext cx="537198" cy="338554"/>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600" b="1" dirty="0">
                <a:solidFill>
                  <a:srgbClr val="000000"/>
                </a:solidFill>
              </a:rPr>
              <a:t>Yes</a:t>
            </a:r>
            <a:endParaRPr lang="en-GB" sz="1600" dirty="0">
              <a:solidFill>
                <a:srgbClr val="000000"/>
              </a:solidFill>
            </a:endParaRPr>
          </a:p>
        </p:txBody>
      </p:sp>
      <p:cxnSp>
        <p:nvCxnSpPr>
          <p:cNvPr id="107" name="Straight Connector 106"/>
          <p:cNvCxnSpPr/>
          <p:nvPr/>
        </p:nvCxnSpPr>
        <p:spPr>
          <a:xfrm rot="5400000" flipH="1">
            <a:off x="8420100"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flipH="1">
            <a:off x="8953500"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a:off x="9485313"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a:off x="10017125" y="5238750"/>
            <a:ext cx="8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36" name="TextBox 116"/>
          <p:cNvSpPr txBox="1">
            <a:spLocks noChangeArrowheads="1"/>
          </p:cNvSpPr>
          <p:nvPr/>
        </p:nvSpPr>
        <p:spPr bwMode="auto">
          <a:xfrm>
            <a:off x="8399805" y="4854576"/>
            <a:ext cx="383438"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dirty="0">
                <a:solidFill>
                  <a:srgbClr val="000000"/>
                </a:solidFill>
              </a:rPr>
              <a:t>49</a:t>
            </a:r>
            <a:endParaRPr lang="en-GB" sz="1400" dirty="0">
              <a:solidFill>
                <a:srgbClr val="000000"/>
              </a:solidFill>
            </a:endParaRPr>
          </a:p>
        </p:txBody>
      </p:sp>
      <p:sp>
        <p:nvSpPr>
          <p:cNvPr id="50237" name="TextBox 117"/>
          <p:cNvSpPr txBox="1">
            <a:spLocks noChangeArrowheads="1"/>
          </p:cNvSpPr>
          <p:nvPr/>
        </p:nvSpPr>
        <p:spPr bwMode="auto">
          <a:xfrm>
            <a:off x="8882719" y="4854576"/>
            <a:ext cx="482825"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109</a:t>
            </a:r>
            <a:endParaRPr lang="en-GB" sz="1400">
              <a:solidFill>
                <a:srgbClr val="000000"/>
              </a:solidFill>
            </a:endParaRPr>
          </a:p>
        </p:txBody>
      </p:sp>
      <p:sp>
        <p:nvSpPr>
          <p:cNvPr id="50240" name="TextBox 120"/>
          <p:cNvSpPr txBox="1">
            <a:spLocks noChangeArrowheads="1"/>
          </p:cNvSpPr>
          <p:nvPr/>
        </p:nvSpPr>
        <p:spPr bwMode="auto">
          <a:xfrm>
            <a:off x="8149307" y="4854576"/>
            <a:ext cx="397866"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a:solidFill>
                  <a:srgbClr val="000000"/>
                </a:solidFill>
              </a:rPr>
              <a:t>n=</a:t>
            </a:r>
            <a:endParaRPr lang="en-GB" sz="1400">
              <a:solidFill>
                <a:srgbClr val="000000"/>
              </a:solidFill>
            </a:endParaRPr>
          </a:p>
        </p:txBody>
      </p:sp>
      <p:sp>
        <p:nvSpPr>
          <p:cNvPr id="50242" name="TextBox 122"/>
          <p:cNvSpPr txBox="1">
            <a:spLocks noChangeArrowheads="1"/>
          </p:cNvSpPr>
          <p:nvPr/>
        </p:nvSpPr>
        <p:spPr bwMode="auto">
          <a:xfrm>
            <a:off x="8356318" y="5578476"/>
            <a:ext cx="1005403" cy="584775"/>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600" b="1">
                <a:solidFill>
                  <a:srgbClr val="000000"/>
                </a:solidFill>
              </a:rPr>
              <a:t>Mucosal</a:t>
            </a:r>
            <a:br>
              <a:rPr lang="en-GB" sz="1600" b="1">
                <a:solidFill>
                  <a:srgbClr val="000000"/>
                </a:solidFill>
              </a:rPr>
            </a:br>
            <a:r>
              <a:rPr lang="en-GB" sz="1600" b="1">
                <a:solidFill>
                  <a:srgbClr val="000000"/>
                </a:solidFill>
              </a:rPr>
              <a:t>healing</a:t>
            </a:r>
            <a:endParaRPr lang="en-GB" sz="1600">
              <a:solidFill>
                <a:srgbClr val="000000"/>
              </a:solidFill>
            </a:endParaRPr>
          </a:p>
        </p:txBody>
      </p:sp>
      <p:sp>
        <p:nvSpPr>
          <p:cNvPr id="50245" name="TextBox 125"/>
          <p:cNvSpPr txBox="1">
            <a:spLocks noChangeArrowheads="1"/>
          </p:cNvSpPr>
          <p:nvPr/>
        </p:nvSpPr>
        <p:spPr bwMode="auto">
          <a:xfrm>
            <a:off x="8386775" y="1393826"/>
            <a:ext cx="944489" cy="307777"/>
          </a:xfrm>
          <a:prstGeom prst="rect">
            <a:avLst/>
          </a:prstGeom>
          <a:noFill/>
          <a:ln w="9525">
            <a:noFill/>
            <a:miter lim="800000"/>
            <a:headEnd/>
            <a:tailEnd/>
          </a:ln>
        </p:spPr>
        <p:txBody>
          <a:bodyPr wrap="none">
            <a:spAutoFit/>
          </a:bodyPr>
          <a:lstStyle/>
          <a:p>
            <a:pPr algn="ctr" rtl="1" fontAlgn="base">
              <a:spcBef>
                <a:spcPct val="0"/>
              </a:spcBef>
              <a:spcAft>
                <a:spcPct val="0"/>
              </a:spcAft>
            </a:pPr>
            <a:r>
              <a:rPr lang="en-GB" sz="1400" b="1" i="1">
                <a:solidFill>
                  <a:srgbClr val="000000"/>
                </a:solidFill>
              </a:rPr>
              <a:t>p</a:t>
            </a:r>
            <a:r>
              <a:rPr lang="en-GB" sz="1400" b="1">
                <a:solidFill>
                  <a:srgbClr val="000000"/>
                </a:solidFill>
              </a:rPr>
              <a:t>&lt;0.0001</a:t>
            </a:r>
            <a:endParaRPr lang="en-GB" sz="1400">
              <a:solidFill>
                <a:srgbClr val="000000"/>
              </a:solidFill>
            </a:endParaRPr>
          </a:p>
        </p:txBody>
      </p:sp>
      <p:sp>
        <p:nvSpPr>
          <p:cNvPr id="132" name="Rectangle 131"/>
          <p:cNvSpPr/>
          <p:nvPr/>
        </p:nvSpPr>
        <p:spPr>
          <a:xfrm>
            <a:off x="8407375" y="2689225"/>
            <a:ext cx="354013" cy="1549400"/>
          </a:xfrm>
          <a:prstGeom prst="rect">
            <a:avLst/>
          </a:prstGeom>
          <a:solidFill>
            <a:schemeClr val="accent2">
              <a:lumMod val="60000"/>
              <a:lumOff val="40000"/>
            </a:schemeClr>
          </a:solidFill>
          <a:ln w="19050">
            <a:solidFill>
              <a:schemeClr val="accent2">
                <a:lumMod val="75000"/>
              </a:schemeClr>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sp>
        <p:nvSpPr>
          <p:cNvPr id="133" name="Rectangle 132"/>
          <p:cNvSpPr/>
          <p:nvPr/>
        </p:nvSpPr>
        <p:spPr>
          <a:xfrm>
            <a:off x="8945537" y="2005014"/>
            <a:ext cx="354012" cy="612775"/>
          </a:xfrm>
          <a:prstGeom prst="rect">
            <a:avLst/>
          </a:prstGeom>
          <a:solidFill>
            <a:schemeClr val="accent2">
              <a:lumMod val="60000"/>
              <a:lumOff val="40000"/>
            </a:schemeClr>
          </a:solidFill>
          <a:ln w="19050">
            <a:solidFill>
              <a:schemeClr val="accent2">
                <a:lumMod val="75000"/>
              </a:schemeClr>
            </a:solidFill>
            <a:round/>
            <a:headEnd/>
            <a:tailEnd/>
          </a:ln>
          <a:effectLst/>
        </p:spPr>
        <p:txBody>
          <a:bodyPr anchor="ctr"/>
          <a:lstStyle/>
          <a:p>
            <a:pPr algn="r" rtl="1" fontAlgn="base">
              <a:spcBef>
                <a:spcPct val="0"/>
              </a:spcBef>
              <a:spcAft>
                <a:spcPct val="0"/>
              </a:spcAft>
              <a:defRPr/>
            </a:pPr>
            <a:endParaRPr lang="en-GB" sz="2000">
              <a:solidFill>
                <a:srgbClr val="000000"/>
              </a:solidFill>
            </a:endParaRPr>
          </a:p>
        </p:txBody>
      </p:sp>
      <p:cxnSp>
        <p:nvCxnSpPr>
          <p:cNvPr id="134" name="Straight Connector 133"/>
          <p:cNvCxnSpPr/>
          <p:nvPr/>
        </p:nvCxnSpPr>
        <p:spPr>
          <a:xfrm>
            <a:off x="8947125" y="2268538"/>
            <a:ext cx="352425"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4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Text Box 4"/>
          <p:cNvSpPr txBox="1">
            <a:spLocks noChangeArrowheads="1"/>
          </p:cNvSpPr>
          <p:nvPr/>
        </p:nvSpPr>
        <p:spPr bwMode="auto">
          <a:xfrm>
            <a:off x="1774826" y="6308725"/>
            <a:ext cx="6842125" cy="338138"/>
          </a:xfrm>
          <a:prstGeom prst="rect">
            <a:avLst/>
          </a:prstGeom>
          <a:noFill/>
          <a:ln w="9525">
            <a:noFill/>
            <a:miter lim="800000"/>
            <a:headEnd/>
            <a:tailEnd/>
          </a:ln>
        </p:spPr>
        <p:txBody>
          <a:bodyPr>
            <a:spAutoFit/>
          </a:bodyPr>
          <a:lstStyle/>
          <a:p>
            <a:pPr algn="l" rtl="0"/>
            <a:r>
              <a:rPr lang="en-US" sz="1600">
                <a:solidFill>
                  <a:schemeClr val="bg1"/>
                </a:solidFill>
              </a:rPr>
              <a:t>Roblin X, Am J Gastroenterol 2014</a:t>
            </a:r>
          </a:p>
        </p:txBody>
      </p:sp>
      <p:sp>
        <p:nvSpPr>
          <p:cNvPr id="551938" name="Rectangle 8"/>
          <p:cNvSpPr>
            <a:spLocks noChangeArrowheads="1"/>
          </p:cNvSpPr>
          <p:nvPr/>
        </p:nvSpPr>
        <p:spPr bwMode="auto">
          <a:xfrm>
            <a:off x="1524000" y="1196975"/>
            <a:ext cx="9144000" cy="4895850"/>
          </a:xfrm>
          <a:prstGeom prst="rect">
            <a:avLst/>
          </a:prstGeom>
          <a:solidFill>
            <a:schemeClr val="accent1"/>
          </a:solidFill>
          <a:ln w="9525">
            <a:solidFill>
              <a:schemeClr val="tx1"/>
            </a:solidFill>
            <a:miter lim="800000"/>
            <a:headEnd/>
            <a:tailEnd/>
          </a:ln>
        </p:spPr>
        <p:txBody>
          <a:bodyPr anchor="ctr"/>
          <a:lstStyle/>
          <a:p>
            <a:pPr algn="ctr"/>
            <a:endParaRPr lang="he-IL">
              <a:solidFill>
                <a:schemeClr val="bg1"/>
              </a:solidFill>
            </a:endParaRPr>
          </a:p>
        </p:txBody>
      </p:sp>
      <p:sp>
        <p:nvSpPr>
          <p:cNvPr id="5" name="Oval 53"/>
          <p:cNvSpPr>
            <a:spLocks noChangeArrowheads="1"/>
          </p:cNvSpPr>
          <p:nvPr/>
        </p:nvSpPr>
        <p:spPr bwMode="auto">
          <a:xfrm>
            <a:off x="6899276" y="4341814"/>
            <a:ext cx="866775" cy="295275"/>
          </a:xfrm>
          <a:prstGeom prst="rect">
            <a:avLst/>
          </a:prstGeom>
          <a:gradFill flip="none" rotWithShape="1">
            <a:gsLst>
              <a:gs pos="0">
                <a:schemeClr val="accent1"/>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6" name="Oval 53"/>
          <p:cNvSpPr>
            <a:spLocks noChangeArrowheads="1"/>
          </p:cNvSpPr>
          <p:nvPr/>
        </p:nvSpPr>
        <p:spPr bwMode="auto">
          <a:xfrm>
            <a:off x="7766051" y="3895726"/>
            <a:ext cx="866775" cy="741363"/>
          </a:xfrm>
          <a:prstGeom prst="rect">
            <a:avLst/>
          </a:prstGeom>
          <a:gradFill flip="none" rotWithShape="1">
            <a:gsLst>
              <a:gs pos="0">
                <a:schemeClr val="accent2"/>
              </a:gs>
              <a:gs pos="100000">
                <a:schemeClr val="accent2">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7" name="Oval 53"/>
          <p:cNvSpPr>
            <a:spLocks noChangeArrowheads="1"/>
          </p:cNvSpPr>
          <p:nvPr/>
        </p:nvSpPr>
        <p:spPr bwMode="auto">
          <a:xfrm>
            <a:off x="8632826" y="2205038"/>
            <a:ext cx="866775" cy="2432050"/>
          </a:xfrm>
          <a:prstGeom prst="rect">
            <a:avLst/>
          </a:prstGeom>
          <a:gradFill flip="none" rotWithShape="1">
            <a:gsLst>
              <a:gs pos="0">
                <a:schemeClr val="accent4"/>
              </a:gs>
              <a:gs pos="100000">
                <a:schemeClr val="accent4">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8" name="Oval 53"/>
          <p:cNvSpPr>
            <a:spLocks noChangeArrowheads="1"/>
          </p:cNvSpPr>
          <p:nvPr/>
        </p:nvSpPr>
        <p:spPr bwMode="auto">
          <a:xfrm>
            <a:off x="3281364" y="3768726"/>
            <a:ext cx="866775" cy="868363"/>
          </a:xfrm>
          <a:prstGeom prst="rect">
            <a:avLst/>
          </a:prstGeom>
          <a:gradFill flip="none" rotWithShape="1">
            <a:gsLst>
              <a:gs pos="0">
                <a:schemeClr val="accent1"/>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10" name="Oval 53"/>
          <p:cNvSpPr>
            <a:spLocks noChangeArrowheads="1"/>
          </p:cNvSpPr>
          <p:nvPr/>
        </p:nvSpPr>
        <p:spPr bwMode="auto">
          <a:xfrm>
            <a:off x="4148139" y="2592388"/>
            <a:ext cx="866775" cy="2044700"/>
          </a:xfrm>
          <a:prstGeom prst="rect">
            <a:avLst/>
          </a:prstGeom>
          <a:gradFill flip="none" rotWithShape="1">
            <a:gsLst>
              <a:gs pos="0">
                <a:schemeClr val="accent2"/>
              </a:gs>
              <a:gs pos="100000">
                <a:schemeClr val="accent2">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11" name="Oval 53"/>
          <p:cNvSpPr>
            <a:spLocks noChangeArrowheads="1"/>
          </p:cNvSpPr>
          <p:nvPr/>
        </p:nvSpPr>
        <p:spPr bwMode="auto">
          <a:xfrm>
            <a:off x="5014914" y="4230688"/>
            <a:ext cx="866775" cy="406400"/>
          </a:xfrm>
          <a:prstGeom prst="rect">
            <a:avLst/>
          </a:prstGeom>
          <a:gradFill flip="none" rotWithShape="1">
            <a:gsLst>
              <a:gs pos="0">
                <a:schemeClr val="accent4"/>
              </a:gs>
              <a:gs pos="100000">
                <a:schemeClr val="accent4">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12" name="Oval 49"/>
          <p:cNvSpPr>
            <a:spLocks noChangeArrowheads="1"/>
          </p:cNvSpPr>
          <p:nvPr/>
        </p:nvSpPr>
        <p:spPr bwMode="auto">
          <a:xfrm>
            <a:off x="2682876" y="5549901"/>
            <a:ext cx="161925" cy="161925"/>
          </a:xfrm>
          <a:prstGeom prst="rect">
            <a:avLst/>
          </a:prstGeom>
          <a:gradFill flip="none" rotWithShape="1">
            <a:gsLst>
              <a:gs pos="0">
                <a:schemeClr val="accent4"/>
              </a:gs>
              <a:gs pos="100000">
                <a:schemeClr val="accent4">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551946" name="Rectangle 50"/>
          <p:cNvSpPr>
            <a:spLocks noChangeArrowheads="1"/>
          </p:cNvSpPr>
          <p:nvPr/>
        </p:nvSpPr>
        <p:spPr bwMode="auto">
          <a:xfrm>
            <a:off x="2817814" y="5492751"/>
            <a:ext cx="6518275" cy="276225"/>
          </a:xfrm>
          <a:prstGeom prst="rect">
            <a:avLst/>
          </a:prstGeom>
          <a:noFill/>
          <a:ln w="9525">
            <a:noFill/>
            <a:miter lim="800000"/>
            <a:headEnd/>
            <a:tailEnd/>
          </a:ln>
        </p:spPr>
        <p:txBody>
          <a:bodyPr wrap="none" lIns="0" tIns="0" rIns="0" bIns="0" anchor="ctr">
            <a:spAutoFit/>
          </a:bodyPr>
          <a:lstStyle/>
          <a:p>
            <a:r>
              <a:rPr lang="en-GB" b="1">
                <a:solidFill>
                  <a:srgbClr val="000000"/>
                </a:solidFill>
              </a:rPr>
              <a:t>Low drug and high Ab → more remission with switch to IFX</a:t>
            </a:r>
            <a:endParaRPr lang="en-GB">
              <a:solidFill>
                <a:srgbClr val="000000"/>
              </a:solidFill>
            </a:endParaRPr>
          </a:p>
        </p:txBody>
      </p:sp>
      <p:sp>
        <p:nvSpPr>
          <p:cNvPr id="14" name="Oval 51"/>
          <p:cNvSpPr>
            <a:spLocks noChangeArrowheads="1"/>
          </p:cNvSpPr>
          <p:nvPr/>
        </p:nvSpPr>
        <p:spPr bwMode="auto">
          <a:xfrm>
            <a:off x="2682876" y="5246689"/>
            <a:ext cx="161925" cy="161925"/>
          </a:xfrm>
          <a:prstGeom prst="rect">
            <a:avLst/>
          </a:prstGeom>
          <a:gradFill flip="none" rotWithShape="1">
            <a:gsLst>
              <a:gs pos="0">
                <a:schemeClr val="accent2"/>
              </a:gs>
              <a:gs pos="100000">
                <a:schemeClr val="accent2">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551948" name="Rectangle 52"/>
          <p:cNvSpPr>
            <a:spLocks noChangeArrowheads="1"/>
          </p:cNvSpPr>
          <p:nvPr/>
        </p:nvSpPr>
        <p:spPr bwMode="auto">
          <a:xfrm>
            <a:off x="2882901" y="5189539"/>
            <a:ext cx="6621463" cy="276225"/>
          </a:xfrm>
          <a:prstGeom prst="rect">
            <a:avLst/>
          </a:prstGeom>
          <a:noFill/>
          <a:ln w="9525">
            <a:noFill/>
            <a:miter lim="800000"/>
            <a:headEnd/>
            <a:tailEnd/>
          </a:ln>
        </p:spPr>
        <p:txBody>
          <a:bodyPr wrap="none" lIns="0" tIns="0" rIns="0" bIns="0" anchor="ctr">
            <a:spAutoFit/>
          </a:bodyPr>
          <a:lstStyle/>
          <a:p>
            <a:r>
              <a:rPr lang="en-GB" b="1">
                <a:solidFill>
                  <a:srgbClr val="000000"/>
                </a:solidFill>
              </a:rPr>
              <a:t>Low drug and Low Ab → more remission with dose-increase</a:t>
            </a:r>
            <a:endParaRPr lang="en-GB">
              <a:solidFill>
                <a:srgbClr val="000000"/>
              </a:solidFill>
            </a:endParaRPr>
          </a:p>
        </p:txBody>
      </p:sp>
      <p:grpSp>
        <p:nvGrpSpPr>
          <p:cNvPr id="551949" name="Group 15"/>
          <p:cNvGrpSpPr>
            <a:grpSpLocks/>
          </p:cNvGrpSpPr>
          <p:nvPr/>
        </p:nvGrpSpPr>
        <p:grpSpPr bwMode="auto">
          <a:xfrm>
            <a:off x="2355851" y="4466721"/>
            <a:ext cx="347663" cy="340735"/>
            <a:chOff x="728890" y="4852329"/>
            <a:chExt cx="347595" cy="341748"/>
          </a:xfrm>
        </p:grpSpPr>
        <p:sp>
          <p:nvSpPr>
            <p:cNvPr id="551984" name="Text Box 52"/>
            <p:cNvSpPr txBox="1">
              <a:spLocks noChangeArrowheads="1"/>
            </p:cNvSpPr>
            <p:nvPr/>
          </p:nvSpPr>
          <p:spPr bwMode="auto">
            <a:xfrm>
              <a:off x="728890" y="4852329"/>
              <a:ext cx="295514" cy="341748"/>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0</a:t>
              </a:r>
            </a:p>
          </p:txBody>
        </p:sp>
        <p:cxnSp>
          <p:nvCxnSpPr>
            <p:cNvPr id="18" name="Straight Connector 9"/>
            <p:cNvCxnSpPr/>
            <p:nvPr/>
          </p:nvCxnSpPr>
          <p:spPr bwMode="auto">
            <a:xfrm flipH="1">
              <a:off x="986015" y="5023204"/>
              <a:ext cx="90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57"/>
          <p:cNvSpPr txBox="1">
            <a:spLocks noChangeArrowheads="1"/>
          </p:cNvSpPr>
          <p:nvPr/>
        </p:nvSpPr>
        <p:spPr bwMode="auto">
          <a:xfrm>
            <a:off x="1784797" y="1908802"/>
            <a:ext cx="461665" cy="2490425"/>
          </a:xfrm>
          <a:prstGeom prst="rect">
            <a:avLst/>
          </a:prstGeom>
          <a:noFill/>
          <a:ln w="9525">
            <a:noFill/>
            <a:miter lim="800000"/>
            <a:headEnd/>
            <a:tailEnd/>
          </a:ln>
        </p:spPr>
        <p:txBody>
          <a:bodyPr vert="vert270" wrap="none" anchor="b">
            <a:spAutoFit/>
          </a:bodyPr>
          <a:lstStyle/>
          <a:p>
            <a:pPr algn="ctr">
              <a:defRPr/>
            </a:pPr>
            <a:r>
              <a:rPr lang="en-GB" b="1" dirty="0">
                <a:solidFill>
                  <a:srgbClr val="000000"/>
                </a:solidFill>
              </a:rPr>
              <a:t>Clinical remission (%)</a:t>
            </a:r>
          </a:p>
        </p:txBody>
      </p:sp>
      <p:cxnSp>
        <p:nvCxnSpPr>
          <p:cNvPr id="20" name="Straight Connector 19"/>
          <p:cNvCxnSpPr/>
          <p:nvPr/>
        </p:nvCxnSpPr>
        <p:spPr bwMode="auto">
          <a:xfrm>
            <a:off x="2708275" y="1638300"/>
            <a:ext cx="0" cy="3003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1952" name="Group 20"/>
          <p:cNvGrpSpPr>
            <a:grpSpLocks/>
          </p:cNvGrpSpPr>
          <p:nvPr/>
        </p:nvGrpSpPr>
        <p:grpSpPr bwMode="auto">
          <a:xfrm>
            <a:off x="2147889" y="1477459"/>
            <a:ext cx="555625" cy="340735"/>
            <a:chOff x="520500" y="4852329"/>
            <a:chExt cx="555985" cy="341748"/>
          </a:xfrm>
        </p:grpSpPr>
        <p:sp>
          <p:nvSpPr>
            <p:cNvPr id="551982" name="Text Box 52"/>
            <p:cNvSpPr txBox="1">
              <a:spLocks noChangeArrowheads="1"/>
            </p:cNvSpPr>
            <p:nvPr/>
          </p:nvSpPr>
          <p:spPr bwMode="auto">
            <a:xfrm>
              <a:off x="520500" y="4852329"/>
              <a:ext cx="523537" cy="341748"/>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100</a:t>
              </a:r>
            </a:p>
          </p:txBody>
        </p:sp>
        <p:cxnSp>
          <p:nvCxnSpPr>
            <p:cNvPr id="23" name="Straight Connector 9"/>
            <p:cNvCxnSpPr/>
            <p:nvPr/>
          </p:nvCxnSpPr>
          <p:spPr bwMode="auto">
            <a:xfrm flipH="1">
              <a:off x="985938" y="5023203"/>
              <a:ext cx="905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953" name="Group 23"/>
          <p:cNvGrpSpPr>
            <a:grpSpLocks/>
          </p:cNvGrpSpPr>
          <p:nvPr/>
        </p:nvGrpSpPr>
        <p:grpSpPr bwMode="auto">
          <a:xfrm>
            <a:off x="2252663" y="3866646"/>
            <a:ext cx="450850" cy="340735"/>
            <a:chOff x="624696" y="4852329"/>
            <a:chExt cx="451789" cy="341748"/>
          </a:xfrm>
        </p:grpSpPr>
        <p:sp>
          <p:nvSpPr>
            <p:cNvPr id="551980" name="Text Box 52"/>
            <p:cNvSpPr txBox="1">
              <a:spLocks noChangeArrowheads="1"/>
            </p:cNvSpPr>
            <p:nvPr/>
          </p:nvSpPr>
          <p:spPr bwMode="auto">
            <a:xfrm>
              <a:off x="624696" y="4852329"/>
              <a:ext cx="410237" cy="341748"/>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20</a:t>
              </a:r>
            </a:p>
          </p:txBody>
        </p:sp>
        <p:cxnSp>
          <p:nvCxnSpPr>
            <p:cNvPr id="26" name="Straight Connector 9"/>
            <p:cNvCxnSpPr/>
            <p:nvPr/>
          </p:nvCxnSpPr>
          <p:spPr bwMode="auto">
            <a:xfrm flipH="1">
              <a:off x="985809" y="5023204"/>
              <a:ext cx="906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954" name="Group 26"/>
          <p:cNvGrpSpPr>
            <a:grpSpLocks/>
          </p:cNvGrpSpPr>
          <p:nvPr/>
        </p:nvGrpSpPr>
        <p:grpSpPr bwMode="auto">
          <a:xfrm>
            <a:off x="2252663" y="3268952"/>
            <a:ext cx="450850" cy="340735"/>
            <a:chOff x="624696" y="4853124"/>
            <a:chExt cx="451789" cy="340159"/>
          </a:xfrm>
        </p:grpSpPr>
        <p:sp>
          <p:nvSpPr>
            <p:cNvPr id="551978" name="Text Box 52"/>
            <p:cNvSpPr txBox="1">
              <a:spLocks noChangeArrowheads="1"/>
            </p:cNvSpPr>
            <p:nvPr/>
          </p:nvSpPr>
          <p:spPr bwMode="auto">
            <a:xfrm>
              <a:off x="624696" y="4853124"/>
              <a:ext cx="410237" cy="340159"/>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40</a:t>
              </a:r>
            </a:p>
          </p:txBody>
        </p:sp>
        <p:cxnSp>
          <p:nvCxnSpPr>
            <p:cNvPr id="29" name="Straight Connector 9"/>
            <p:cNvCxnSpPr/>
            <p:nvPr/>
          </p:nvCxnSpPr>
          <p:spPr bwMode="auto">
            <a:xfrm flipH="1">
              <a:off x="985809" y="5022411"/>
              <a:ext cx="906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955" name="Group 29"/>
          <p:cNvGrpSpPr>
            <a:grpSpLocks/>
          </p:cNvGrpSpPr>
          <p:nvPr/>
        </p:nvGrpSpPr>
        <p:grpSpPr bwMode="auto">
          <a:xfrm>
            <a:off x="2252663" y="2672052"/>
            <a:ext cx="450850" cy="340735"/>
            <a:chOff x="624696" y="4853124"/>
            <a:chExt cx="451789" cy="340159"/>
          </a:xfrm>
        </p:grpSpPr>
        <p:sp>
          <p:nvSpPr>
            <p:cNvPr id="551976" name="Text Box 52"/>
            <p:cNvSpPr txBox="1">
              <a:spLocks noChangeArrowheads="1"/>
            </p:cNvSpPr>
            <p:nvPr/>
          </p:nvSpPr>
          <p:spPr bwMode="auto">
            <a:xfrm>
              <a:off x="624696" y="4853124"/>
              <a:ext cx="410237" cy="340159"/>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60</a:t>
              </a:r>
            </a:p>
          </p:txBody>
        </p:sp>
        <p:cxnSp>
          <p:nvCxnSpPr>
            <p:cNvPr id="32" name="Straight Connector 9"/>
            <p:cNvCxnSpPr/>
            <p:nvPr/>
          </p:nvCxnSpPr>
          <p:spPr bwMode="auto">
            <a:xfrm flipH="1">
              <a:off x="985809" y="5022411"/>
              <a:ext cx="906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956" name="Group 32"/>
          <p:cNvGrpSpPr>
            <a:grpSpLocks/>
          </p:cNvGrpSpPr>
          <p:nvPr/>
        </p:nvGrpSpPr>
        <p:grpSpPr bwMode="auto">
          <a:xfrm>
            <a:off x="2252663" y="2075152"/>
            <a:ext cx="450850" cy="340735"/>
            <a:chOff x="624696" y="4853124"/>
            <a:chExt cx="451789" cy="340159"/>
          </a:xfrm>
        </p:grpSpPr>
        <p:sp>
          <p:nvSpPr>
            <p:cNvPr id="551974" name="Text Box 52"/>
            <p:cNvSpPr txBox="1">
              <a:spLocks noChangeArrowheads="1"/>
            </p:cNvSpPr>
            <p:nvPr/>
          </p:nvSpPr>
          <p:spPr bwMode="auto">
            <a:xfrm>
              <a:off x="624696" y="4853124"/>
              <a:ext cx="410237" cy="340159"/>
            </a:xfrm>
            <a:prstGeom prst="rect">
              <a:avLst/>
            </a:prstGeom>
            <a:noFill/>
            <a:ln w="9525">
              <a:noFill/>
              <a:miter lim="800000"/>
              <a:headEnd/>
              <a:tailEnd/>
            </a:ln>
          </p:spPr>
          <p:txBody>
            <a:bodyPr wrap="none" lIns="90000" tIns="46800" rIns="90000" bIns="46800" anchor="ctr">
              <a:spAutoFit/>
            </a:bodyPr>
            <a:lstStyle/>
            <a:p>
              <a:r>
                <a:rPr lang="de-CH" sz="1600" b="1">
                  <a:solidFill>
                    <a:srgbClr val="000000"/>
                  </a:solidFill>
                </a:rPr>
                <a:t>80</a:t>
              </a:r>
            </a:p>
          </p:txBody>
        </p:sp>
        <p:cxnSp>
          <p:nvCxnSpPr>
            <p:cNvPr id="35" name="Straight Connector 9"/>
            <p:cNvCxnSpPr/>
            <p:nvPr/>
          </p:nvCxnSpPr>
          <p:spPr bwMode="auto">
            <a:xfrm flipH="1">
              <a:off x="985809" y="5022411"/>
              <a:ext cx="906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1957" name="Text Box 52"/>
          <p:cNvSpPr txBox="1">
            <a:spLocks noChangeArrowheads="1"/>
          </p:cNvSpPr>
          <p:nvPr/>
        </p:nvSpPr>
        <p:spPr bwMode="auto">
          <a:xfrm>
            <a:off x="3419841" y="4710114"/>
            <a:ext cx="2323371" cy="371513"/>
          </a:xfrm>
          <a:prstGeom prst="rect">
            <a:avLst/>
          </a:prstGeom>
          <a:noFill/>
          <a:ln w="9525">
            <a:noFill/>
            <a:miter lim="800000"/>
            <a:headEnd/>
            <a:tailEnd/>
          </a:ln>
        </p:spPr>
        <p:txBody>
          <a:bodyPr wrap="none" lIns="90000" tIns="46800" rIns="90000" bIns="46800">
            <a:spAutoFit/>
          </a:bodyPr>
          <a:lstStyle/>
          <a:p>
            <a:pPr algn="ctr">
              <a:spcBef>
                <a:spcPct val="50000"/>
              </a:spcBef>
            </a:pPr>
            <a:r>
              <a:rPr lang="de-CH" b="1">
                <a:solidFill>
                  <a:srgbClr val="000000"/>
                </a:solidFill>
              </a:rPr>
              <a:t>After dose increase</a:t>
            </a:r>
          </a:p>
        </p:txBody>
      </p:sp>
      <p:cxnSp>
        <p:nvCxnSpPr>
          <p:cNvPr id="37" name="Straight Connector 9"/>
          <p:cNvCxnSpPr/>
          <p:nvPr/>
        </p:nvCxnSpPr>
        <p:spPr>
          <a:xfrm rot="5400000" flipH="1">
            <a:off x="2805906" y="4690269"/>
            <a:ext cx="90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2843214" y="4641850"/>
            <a:ext cx="34750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9"/>
          <p:cNvCxnSpPr/>
          <p:nvPr/>
        </p:nvCxnSpPr>
        <p:spPr>
          <a:xfrm rot="5400000" flipH="1">
            <a:off x="6263481" y="4690269"/>
            <a:ext cx="90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1961" name="Text Box 52"/>
          <p:cNvSpPr txBox="1">
            <a:spLocks noChangeArrowheads="1"/>
          </p:cNvSpPr>
          <p:nvPr/>
        </p:nvSpPr>
        <p:spPr bwMode="auto">
          <a:xfrm>
            <a:off x="7094668" y="4710114"/>
            <a:ext cx="2207955" cy="371513"/>
          </a:xfrm>
          <a:prstGeom prst="rect">
            <a:avLst/>
          </a:prstGeom>
          <a:noFill/>
          <a:ln w="9525">
            <a:noFill/>
            <a:miter lim="800000"/>
            <a:headEnd/>
            <a:tailEnd/>
          </a:ln>
        </p:spPr>
        <p:txBody>
          <a:bodyPr wrap="none" lIns="90000" tIns="46800" rIns="90000" bIns="46800">
            <a:spAutoFit/>
          </a:bodyPr>
          <a:lstStyle/>
          <a:p>
            <a:pPr algn="ctr">
              <a:spcBef>
                <a:spcPct val="50000"/>
              </a:spcBef>
            </a:pPr>
            <a:r>
              <a:rPr lang="de-CH" b="1">
                <a:solidFill>
                  <a:srgbClr val="000000"/>
                </a:solidFill>
              </a:rPr>
              <a:t>After switch to IFX</a:t>
            </a:r>
          </a:p>
        </p:txBody>
      </p:sp>
      <p:cxnSp>
        <p:nvCxnSpPr>
          <p:cNvPr id="41" name="Straight Connector 9"/>
          <p:cNvCxnSpPr/>
          <p:nvPr/>
        </p:nvCxnSpPr>
        <p:spPr>
          <a:xfrm rot="5400000" flipH="1">
            <a:off x="6423819" y="4690269"/>
            <a:ext cx="90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a:off x="6461125" y="4641850"/>
            <a:ext cx="34750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9"/>
          <p:cNvCxnSpPr/>
          <p:nvPr/>
        </p:nvCxnSpPr>
        <p:spPr>
          <a:xfrm rot="5400000" flipH="1">
            <a:off x="9881394" y="4690269"/>
            <a:ext cx="90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1965" name="Text Box 13"/>
          <p:cNvSpPr txBox="1">
            <a:spLocks noChangeArrowheads="1"/>
          </p:cNvSpPr>
          <p:nvPr/>
        </p:nvSpPr>
        <p:spPr bwMode="auto">
          <a:xfrm>
            <a:off x="2989263" y="1870076"/>
            <a:ext cx="596638" cy="307777"/>
          </a:xfrm>
          <a:prstGeom prst="rect">
            <a:avLst/>
          </a:prstGeom>
          <a:noFill/>
          <a:ln w="9525">
            <a:noFill/>
            <a:miter lim="800000"/>
            <a:headEnd/>
            <a:tailEnd/>
          </a:ln>
        </p:spPr>
        <p:txBody>
          <a:bodyPr wrap="none">
            <a:spAutoFit/>
          </a:bodyPr>
          <a:lstStyle/>
          <a:p>
            <a:r>
              <a:rPr lang="en-US" sz="1400" b="1">
                <a:solidFill>
                  <a:srgbClr val="000000"/>
                </a:solidFill>
              </a:rPr>
              <a:t>n=82</a:t>
            </a:r>
          </a:p>
        </p:txBody>
      </p:sp>
      <p:sp>
        <p:nvSpPr>
          <p:cNvPr id="551966" name="Text Box 11"/>
          <p:cNvSpPr txBox="1">
            <a:spLocks noChangeArrowheads="1"/>
          </p:cNvSpPr>
          <p:nvPr/>
        </p:nvSpPr>
        <p:spPr bwMode="auto">
          <a:xfrm>
            <a:off x="2989264" y="1601788"/>
            <a:ext cx="829073" cy="338554"/>
          </a:xfrm>
          <a:prstGeom prst="rect">
            <a:avLst/>
          </a:prstGeom>
          <a:noFill/>
          <a:ln w="9525">
            <a:noFill/>
            <a:miter lim="800000"/>
            <a:headEnd/>
            <a:tailEnd/>
          </a:ln>
        </p:spPr>
        <p:txBody>
          <a:bodyPr wrap="none">
            <a:spAutoFit/>
          </a:bodyPr>
          <a:lstStyle/>
          <a:p>
            <a:r>
              <a:rPr lang="en-US" sz="1600" b="1" i="1">
                <a:solidFill>
                  <a:srgbClr val="000000"/>
                </a:solidFill>
              </a:rPr>
              <a:t>p</a:t>
            </a:r>
            <a:r>
              <a:rPr lang="en-US" sz="1600" b="1">
                <a:solidFill>
                  <a:srgbClr val="000000"/>
                </a:solidFill>
              </a:rPr>
              <a:t>&lt;0.01</a:t>
            </a:r>
          </a:p>
        </p:txBody>
      </p:sp>
      <p:sp>
        <p:nvSpPr>
          <p:cNvPr id="46" name="Oval 49"/>
          <p:cNvSpPr>
            <a:spLocks noChangeArrowheads="1"/>
          </p:cNvSpPr>
          <p:nvPr/>
        </p:nvSpPr>
        <p:spPr bwMode="auto">
          <a:xfrm>
            <a:off x="5834064" y="1914526"/>
            <a:ext cx="161925" cy="161925"/>
          </a:xfrm>
          <a:prstGeom prst="rect">
            <a:avLst/>
          </a:prstGeom>
          <a:gradFill flip="none" rotWithShape="1">
            <a:gsLst>
              <a:gs pos="0">
                <a:schemeClr val="accent4"/>
              </a:gs>
              <a:gs pos="100000">
                <a:schemeClr val="accent4">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47" name="Oval 51"/>
          <p:cNvSpPr>
            <a:spLocks noChangeArrowheads="1"/>
          </p:cNvSpPr>
          <p:nvPr/>
        </p:nvSpPr>
        <p:spPr bwMode="auto">
          <a:xfrm>
            <a:off x="5834064" y="1625601"/>
            <a:ext cx="161925" cy="161925"/>
          </a:xfrm>
          <a:prstGeom prst="rect">
            <a:avLst/>
          </a:prstGeom>
          <a:gradFill flip="none" rotWithShape="1">
            <a:gsLst>
              <a:gs pos="0">
                <a:schemeClr val="accent2"/>
              </a:gs>
              <a:gs pos="100000">
                <a:schemeClr val="accent2">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48" name="Oval 53"/>
          <p:cNvSpPr>
            <a:spLocks noChangeArrowheads="1"/>
          </p:cNvSpPr>
          <p:nvPr/>
        </p:nvSpPr>
        <p:spPr bwMode="auto">
          <a:xfrm>
            <a:off x="5834064" y="1338264"/>
            <a:ext cx="161925" cy="161925"/>
          </a:xfrm>
          <a:prstGeom prst="rect">
            <a:avLst/>
          </a:prstGeom>
          <a:gradFill flip="none" rotWithShape="1">
            <a:gsLst>
              <a:gs pos="0">
                <a:schemeClr val="accent1"/>
              </a:gs>
              <a:gs pos="100000">
                <a:schemeClr val="accent1">
                  <a:lumMod val="60000"/>
                  <a:lumOff val="40000"/>
                </a:schemeClr>
              </a:gs>
            </a:gsLst>
            <a:lin ang="5400000" scaled="1"/>
            <a:tileRect/>
          </a:gradFill>
          <a:ln w="19050">
            <a:solidFill>
              <a:schemeClr val="bg1"/>
            </a:solidFill>
            <a:round/>
            <a:headEnd/>
            <a:tailEnd/>
          </a:ln>
          <a:effectLst/>
        </p:spPr>
        <p:txBody>
          <a:bodyPr anchor="ctr"/>
          <a:lstStyle/>
          <a:p>
            <a:pPr>
              <a:defRPr/>
            </a:pPr>
            <a:endParaRPr lang="en-GB" sz="2000">
              <a:solidFill>
                <a:srgbClr val="000000"/>
              </a:solidFill>
            </a:endParaRPr>
          </a:p>
        </p:txBody>
      </p:sp>
      <p:sp>
        <p:nvSpPr>
          <p:cNvPr id="551970" name="Rectangle 50"/>
          <p:cNvSpPr>
            <a:spLocks noChangeArrowheads="1"/>
          </p:cNvSpPr>
          <p:nvPr/>
        </p:nvSpPr>
        <p:spPr bwMode="auto">
          <a:xfrm>
            <a:off x="6080126" y="1852614"/>
            <a:ext cx="2232025" cy="276225"/>
          </a:xfrm>
          <a:prstGeom prst="rect">
            <a:avLst/>
          </a:prstGeom>
          <a:noFill/>
          <a:ln w="9525">
            <a:noFill/>
            <a:miter lim="800000"/>
            <a:headEnd/>
            <a:tailEnd/>
          </a:ln>
        </p:spPr>
        <p:txBody>
          <a:bodyPr wrap="none" lIns="0" tIns="0" rIns="0" bIns="0" anchor="ctr">
            <a:spAutoFit/>
          </a:bodyPr>
          <a:lstStyle/>
          <a:p>
            <a:r>
              <a:rPr lang="en-GB">
                <a:solidFill>
                  <a:srgbClr val="000000"/>
                </a:solidFill>
              </a:rPr>
              <a:t>Low drug and high Ab</a:t>
            </a:r>
          </a:p>
        </p:txBody>
      </p:sp>
      <p:sp>
        <p:nvSpPr>
          <p:cNvPr id="551971" name="Rectangle 52"/>
          <p:cNvSpPr>
            <a:spLocks noChangeArrowheads="1"/>
          </p:cNvSpPr>
          <p:nvPr/>
        </p:nvSpPr>
        <p:spPr bwMode="auto">
          <a:xfrm>
            <a:off x="6070601" y="1558926"/>
            <a:ext cx="2219325" cy="276225"/>
          </a:xfrm>
          <a:prstGeom prst="rect">
            <a:avLst/>
          </a:prstGeom>
          <a:noFill/>
          <a:ln w="9525">
            <a:noFill/>
            <a:miter lim="800000"/>
            <a:headEnd/>
            <a:tailEnd/>
          </a:ln>
        </p:spPr>
        <p:txBody>
          <a:bodyPr wrap="none" lIns="0" tIns="0" rIns="0" bIns="0" anchor="ctr">
            <a:spAutoFit/>
          </a:bodyPr>
          <a:lstStyle/>
          <a:p>
            <a:r>
              <a:rPr lang="en-GB">
                <a:solidFill>
                  <a:srgbClr val="000000"/>
                </a:solidFill>
              </a:rPr>
              <a:t>Low drug and Low Ab</a:t>
            </a:r>
          </a:p>
        </p:txBody>
      </p:sp>
      <p:sp>
        <p:nvSpPr>
          <p:cNvPr id="551972" name="Rectangle 52"/>
          <p:cNvSpPr>
            <a:spLocks noChangeArrowheads="1"/>
          </p:cNvSpPr>
          <p:nvPr/>
        </p:nvSpPr>
        <p:spPr bwMode="auto">
          <a:xfrm>
            <a:off x="6057901" y="1265239"/>
            <a:ext cx="2270125" cy="276225"/>
          </a:xfrm>
          <a:prstGeom prst="rect">
            <a:avLst/>
          </a:prstGeom>
          <a:noFill/>
          <a:ln w="9525">
            <a:noFill/>
            <a:miter lim="800000"/>
            <a:headEnd/>
            <a:tailEnd/>
          </a:ln>
        </p:spPr>
        <p:txBody>
          <a:bodyPr wrap="none" lIns="0" tIns="0" rIns="0" bIns="0" anchor="ctr">
            <a:spAutoFit/>
          </a:bodyPr>
          <a:lstStyle/>
          <a:p>
            <a:r>
              <a:rPr lang="en-GB">
                <a:solidFill>
                  <a:srgbClr val="000000"/>
                </a:solidFill>
              </a:rPr>
              <a:t>High drug and Low Ab</a:t>
            </a:r>
          </a:p>
        </p:txBody>
      </p:sp>
      <p:sp>
        <p:nvSpPr>
          <p:cNvPr id="551973" name="TextBox 15"/>
          <p:cNvSpPr txBox="1">
            <a:spLocks noChangeArrowheads="1"/>
          </p:cNvSpPr>
          <p:nvPr/>
        </p:nvSpPr>
        <p:spPr bwMode="auto">
          <a:xfrm>
            <a:off x="1703388" y="115889"/>
            <a:ext cx="8640762" cy="646331"/>
          </a:xfrm>
          <a:prstGeom prst="rect">
            <a:avLst/>
          </a:prstGeom>
          <a:noFill/>
          <a:ln w="9525">
            <a:noFill/>
            <a:miter lim="800000"/>
            <a:headEnd/>
            <a:tailEnd/>
          </a:ln>
        </p:spPr>
        <p:txBody>
          <a:bodyPr>
            <a:spAutoFit/>
          </a:bodyPr>
          <a:lstStyle/>
          <a:p>
            <a:pPr algn="ctr" rtl="0"/>
            <a:r>
              <a:rPr lang="en-GB" b="1">
                <a:solidFill>
                  <a:srgbClr val="FFFF00"/>
                </a:solidFill>
              </a:rPr>
              <a:t>Levels of adalimumab drug and anti-drug antibodies: association with outcome of interventions after loss of response to adalimumab</a:t>
            </a:r>
          </a:p>
        </p:txBody>
      </p:sp>
    </p:spTree>
    <p:extLst>
      <p:ext uri="{BB962C8B-B14F-4D97-AF65-F5344CB8AC3E}">
        <p14:creationId xmlns:p14="http://schemas.microsoft.com/office/powerpoint/2010/main" val="275002437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כותרת 1"/>
          <p:cNvSpPr>
            <a:spLocks noGrp="1"/>
          </p:cNvSpPr>
          <p:nvPr>
            <p:ph type="title"/>
          </p:nvPr>
        </p:nvSpPr>
        <p:spPr>
          <a:xfrm>
            <a:off x="2783633" y="1237439"/>
            <a:ext cx="2674937" cy="1143000"/>
          </a:xfrm>
        </p:spPr>
        <p:txBody>
          <a:bodyPr/>
          <a:lstStyle/>
          <a:p>
            <a:r>
              <a:rPr lang="en-US" sz="1800" b="1" dirty="0">
                <a:solidFill>
                  <a:schemeClr val="accent3"/>
                </a:solidFill>
                <a:cs typeface="Times New Roman" pitchFamily="18" charset="0"/>
              </a:rPr>
              <a:t>Adalimumab</a:t>
            </a:r>
            <a:endParaRPr lang="he-IL" sz="1800" b="1" dirty="0">
              <a:solidFill>
                <a:schemeClr val="accent3"/>
              </a:solidFill>
            </a:endParaRPr>
          </a:p>
        </p:txBody>
      </p:sp>
      <p:graphicFrame>
        <p:nvGraphicFramePr>
          <p:cNvPr id="4" name="תרשים 3"/>
          <p:cNvGraphicFramePr/>
          <p:nvPr>
            <p:extLst>
              <p:ext uri="{D42A27DB-BD31-4B8C-83A1-F6EECF244321}">
                <p14:modId xmlns:p14="http://schemas.microsoft.com/office/powerpoint/2010/main" val="3896659080"/>
              </p:ext>
            </p:extLst>
          </p:nvPr>
        </p:nvGraphicFramePr>
        <p:xfrm>
          <a:off x="1847528" y="1911400"/>
          <a:ext cx="4248472" cy="4062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4"/>
          <p:cNvGraphicFramePr/>
          <p:nvPr>
            <p:extLst>
              <p:ext uri="{D42A27DB-BD31-4B8C-83A1-F6EECF244321}">
                <p14:modId xmlns:p14="http://schemas.microsoft.com/office/powerpoint/2010/main" val="2469552502"/>
              </p:ext>
            </p:extLst>
          </p:nvPr>
        </p:nvGraphicFramePr>
        <p:xfrm>
          <a:off x="6312024" y="1839391"/>
          <a:ext cx="4355976"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6" name="כותרת 1"/>
          <p:cNvSpPr txBox="1">
            <a:spLocks/>
          </p:cNvSpPr>
          <p:nvPr/>
        </p:nvSpPr>
        <p:spPr>
          <a:xfrm>
            <a:off x="7392145" y="1196752"/>
            <a:ext cx="2674937" cy="1143000"/>
          </a:xfrm>
          <a:prstGeom prst="rect">
            <a:avLst/>
          </a:prstGeom>
        </p:spPr>
        <p:txBody>
          <a:bodyPr rtlCol="1" anchor="ctr">
            <a:normAutofit/>
          </a:bodyPr>
          <a:lstStyle/>
          <a:p>
            <a:pPr algn="ctr">
              <a:defRPr/>
            </a:pPr>
            <a:r>
              <a:rPr lang="en-US" b="1" dirty="0" err="1">
                <a:solidFill>
                  <a:schemeClr val="accent3"/>
                </a:solidFill>
                <a:latin typeface="Calibri"/>
              </a:rPr>
              <a:t>Infliximab</a:t>
            </a:r>
            <a:endParaRPr lang="he-IL" b="1" dirty="0">
              <a:solidFill>
                <a:schemeClr val="accent3"/>
              </a:solidFill>
              <a:latin typeface="Calibri"/>
              <a:cs typeface="Times New Roman"/>
            </a:endParaRPr>
          </a:p>
        </p:txBody>
      </p:sp>
      <p:sp>
        <p:nvSpPr>
          <p:cNvPr id="20485" name="TextBox 6"/>
          <p:cNvSpPr txBox="1">
            <a:spLocks noChangeArrowheads="1"/>
          </p:cNvSpPr>
          <p:nvPr/>
        </p:nvSpPr>
        <p:spPr bwMode="auto">
          <a:xfrm>
            <a:off x="1703512" y="260649"/>
            <a:ext cx="8856984" cy="1015663"/>
          </a:xfrm>
          <a:prstGeom prst="rect">
            <a:avLst/>
          </a:prstGeom>
          <a:noFill/>
          <a:ln w="9525">
            <a:noFill/>
            <a:miter lim="800000"/>
            <a:headEnd/>
            <a:tailEnd/>
          </a:ln>
        </p:spPr>
        <p:txBody>
          <a:bodyPr wrap="square">
            <a:spAutoFit/>
          </a:bodyPr>
          <a:lstStyle/>
          <a:p>
            <a:pPr algn="ctr" rtl="0"/>
            <a:r>
              <a:rPr lang="en-US" sz="2000" dirty="0">
                <a:solidFill>
                  <a:schemeClr val="accent3"/>
                </a:solidFill>
                <a:latin typeface="Arial Black" panose="020B0A04020102020204" pitchFamily="34" charset="0"/>
              </a:rPr>
              <a:t>What’s the best target concentration ? </a:t>
            </a:r>
          </a:p>
          <a:p>
            <a:pPr algn="ctr" rtl="0"/>
            <a:r>
              <a:rPr lang="en-US" sz="2000" dirty="0">
                <a:solidFill>
                  <a:schemeClr val="accent3"/>
                </a:solidFill>
                <a:latin typeface="Arial Black" panose="020B0A04020102020204" pitchFamily="34" charset="0"/>
              </a:rPr>
              <a:t>Mucosal healing therapeutic range revealed by incremental gain analysis of a-TNF treated IBD patients</a:t>
            </a:r>
          </a:p>
        </p:txBody>
      </p:sp>
      <p:sp>
        <p:nvSpPr>
          <p:cNvPr id="20486" name="TextBox 7"/>
          <p:cNvSpPr txBox="1">
            <a:spLocks noChangeArrowheads="1"/>
          </p:cNvSpPr>
          <p:nvPr/>
        </p:nvSpPr>
        <p:spPr bwMode="auto">
          <a:xfrm>
            <a:off x="1536250" y="1622574"/>
            <a:ext cx="1259632" cy="307777"/>
          </a:xfrm>
          <a:prstGeom prst="rect">
            <a:avLst/>
          </a:prstGeom>
          <a:noFill/>
          <a:ln w="9525">
            <a:noFill/>
            <a:miter lim="800000"/>
            <a:headEnd/>
            <a:tailEnd/>
          </a:ln>
        </p:spPr>
        <p:txBody>
          <a:bodyPr wrap="square">
            <a:spAutoFit/>
          </a:bodyPr>
          <a:lstStyle/>
          <a:p>
            <a:pPr algn="l"/>
            <a:r>
              <a:rPr lang="en-US" sz="1400" b="1" dirty="0">
                <a:solidFill>
                  <a:schemeClr val="accent3"/>
                </a:solidFill>
                <a:latin typeface="Calibri" pitchFamily="34" charset="0"/>
              </a:rPr>
              <a:t>MH rate (%)</a:t>
            </a:r>
            <a:endParaRPr lang="he-IL" sz="1400" b="1" dirty="0">
              <a:solidFill>
                <a:schemeClr val="accent3"/>
              </a:solidFill>
              <a:latin typeface="Calibri" pitchFamily="34" charset="0"/>
            </a:endParaRPr>
          </a:p>
        </p:txBody>
      </p:sp>
      <p:sp>
        <p:nvSpPr>
          <p:cNvPr id="20489" name="מלבן 10"/>
          <p:cNvSpPr>
            <a:spLocks noChangeArrowheads="1"/>
          </p:cNvSpPr>
          <p:nvPr/>
        </p:nvSpPr>
        <p:spPr bwMode="auto">
          <a:xfrm>
            <a:off x="4655840" y="5924699"/>
            <a:ext cx="1728192" cy="307777"/>
          </a:xfrm>
          <a:prstGeom prst="rect">
            <a:avLst/>
          </a:prstGeom>
          <a:noFill/>
          <a:ln w="9525">
            <a:noFill/>
            <a:miter lim="800000"/>
            <a:headEnd/>
            <a:tailEnd/>
          </a:ln>
        </p:spPr>
        <p:txBody>
          <a:bodyPr wrap="square">
            <a:spAutoFit/>
          </a:bodyPr>
          <a:lstStyle/>
          <a:p>
            <a:pPr algn="l"/>
            <a:r>
              <a:rPr lang="en-US" sz="1400" dirty="0">
                <a:solidFill>
                  <a:schemeClr val="accent3"/>
                </a:solidFill>
                <a:latin typeface="Calibri" pitchFamily="34" charset="0"/>
              </a:rPr>
              <a:t>Drug level (µg/ml)</a:t>
            </a:r>
            <a:endParaRPr lang="he-IL" sz="1400" dirty="0">
              <a:solidFill>
                <a:schemeClr val="accent3"/>
              </a:solidFill>
              <a:latin typeface="Calibri" pitchFamily="34" charset="0"/>
            </a:endParaRPr>
          </a:p>
        </p:txBody>
      </p:sp>
      <p:sp>
        <p:nvSpPr>
          <p:cNvPr id="11" name="מלבן 10"/>
          <p:cNvSpPr>
            <a:spLocks noChangeArrowheads="1"/>
          </p:cNvSpPr>
          <p:nvPr/>
        </p:nvSpPr>
        <p:spPr bwMode="auto">
          <a:xfrm>
            <a:off x="8939808" y="5924699"/>
            <a:ext cx="1728192" cy="307777"/>
          </a:xfrm>
          <a:prstGeom prst="rect">
            <a:avLst/>
          </a:prstGeom>
          <a:noFill/>
          <a:ln w="9525">
            <a:noFill/>
            <a:miter lim="800000"/>
            <a:headEnd/>
            <a:tailEnd/>
          </a:ln>
        </p:spPr>
        <p:txBody>
          <a:bodyPr wrap="square">
            <a:spAutoFit/>
          </a:bodyPr>
          <a:lstStyle/>
          <a:p>
            <a:pPr algn="l"/>
            <a:r>
              <a:rPr lang="en-US" sz="1400" dirty="0">
                <a:solidFill>
                  <a:schemeClr val="accent3"/>
                </a:solidFill>
                <a:latin typeface="Calibri" pitchFamily="34" charset="0"/>
              </a:rPr>
              <a:t>Drug level (µg/ml)</a:t>
            </a:r>
            <a:endParaRPr lang="he-IL" sz="1400" dirty="0">
              <a:solidFill>
                <a:schemeClr val="accent3"/>
              </a:solidFill>
              <a:latin typeface="Calibri" pitchFamily="34" charset="0"/>
            </a:endParaRPr>
          </a:p>
        </p:txBody>
      </p:sp>
      <p:sp>
        <p:nvSpPr>
          <p:cNvPr id="2" name="TextBox 1"/>
          <p:cNvSpPr txBox="1"/>
          <p:nvPr/>
        </p:nvSpPr>
        <p:spPr>
          <a:xfrm>
            <a:off x="2888133" y="6404044"/>
            <a:ext cx="1787669" cy="307777"/>
          </a:xfrm>
          <a:prstGeom prst="rect">
            <a:avLst/>
          </a:prstGeom>
          <a:noFill/>
        </p:spPr>
        <p:txBody>
          <a:bodyPr wrap="none" rtlCol="0">
            <a:spAutoFit/>
          </a:bodyPr>
          <a:lstStyle/>
          <a:p>
            <a:r>
              <a:rPr lang="en-US" sz="1400" dirty="0">
                <a:solidFill>
                  <a:schemeClr val="accent3"/>
                </a:solidFill>
              </a:rPr>
              <a:t>Ungar B, CGH 2016</a:t>
            </a:r>
          </a:p>
        </p:txBody>
      </p:sp>
      <p:sp>
        <p:nvSpPr>
          <p:cNvPr id="13" name="TextBox 12"/>
          <p:cNvSpPr txBox="1"/>
          <p:nvPr/>
        </p:nvSpPr>
        <p:spPr>
          <a:xfrm>
            <a:off x="9127198" y="6404044"/>
            <a:ext cx="686406" cy="307777"/>
          </a:xfrm>
          <a:prstGeom prst="rect">
            <a:avLst/>
          </a:prstGeom>
          <a:noFill/>
        </p:spPr>
        <p:txBody>
          <a:bodyPr wrap="none" rtlCol="0">
            <a:spAutoFit/>
          </a:bodyPr>
          <a:lstStyle/>
          <a:p>
            <a:r>
              <a:rPr lang="en-US" sz="1400" dirty="0">
                <a:solidFill>
                  <a:schemeClr val="accent3"/>
                </a:solidFill>
              </a:rPr>
              <a:t>n=161</a:t>
            </a:r>
          </a:p>
        </p:txBody>
      </p:sp>
      <p:sp>
        <p:nvSpPr>
          <p:cNvPr id="3" name="Oval 2"/>
          <p:cNvSpPr/>
          <p:nvPr/>
        </p:nvSpPr>
        <p:spPr>
          <a:xfrm>
            <a:off x="3719736" y="2339752"/>
            <a:ext cx="1080120" cy="441176"/>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Oval 14"/>
          <p:cNvSpPr/>
          <p:nvPr/>
        </p:nvSpPr>
        <p:spPr>
          <a:xfrm>
            <a:off x="7786397" y="2329755"/>
            <a:ext cx="1080120" cy="441176"/>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6" name="TextBox 7"/>
          <p:cNvSpPr txBox="1">
            <a:spLocks noChangeArrowheads="1"/>
          </p:cNvSpPr>
          <p:nvPr/>
        </p:nvSpPr>
        <p:spPr bwMode="auto">
          <a:xfrm>
            <a:off x="6166316" y="1628801"/>
            <a:ext cx="1259632" cy="307777"/>
          </a:xfrm>
          <a:prstGeom prst="rect">
            <a:avLst/>
          </a:prstGeom>
          <a:noFill/>
          <a:ln w="9525">
            <a:noFill/>
            <a:miter lim="800000"/>
            <a:headEnd/>
            <a:tailEnd/>
          </a:ln>
        </p:spPr>
        <p:txBody>
          <a:bodyPr wrap="square">
            <a:spAutoFit/>
          </a:bodyPr>
          <a:lstStyle/>
          <a:p>
            <a:pPr algn="l"/>
            <a:r>
              <a:rPr lang="en-US" sz="1400" b="1" dirty="0">
                <a:solidFill>
                  <a:schemeClr val="accent3"/>
                </a:solidFill>
                <a:latin typeface="Calibri" pitchFamily="34" charset="0"/>
              </a:rPr>
              <a:t>MH rate (%)</a:t>
            </a:r>
            <a:endParaRPr lang="he-IL" sz="1400" b="1" dirty="0">
              <a:solidFill>
                <a:schemeClr val="accent3"/>
              </a:solidFill>
              <a:latin typeface="Calibri" pitchFamily="34" charset="0"/>
            </a:endParaRPr>
          </a:p>
        </p:txBody>
      </p:sp>
      <p:cxnSp>
        <p:nvCxnSpPr>
          <p:cNvPr id="8" name="מחבר חץ ישר 7"/>
          <p:cNvCxnSpPr>
            <a:cxnSpLocks/>
          </p:cNvCxnSpPr>
          <p:nvPr/>
        </p:nvCxnSpPr>
        <p:spPr>
          <a:xfrm flipV="1">
            <a:off x="2671198" y="3119389"/>
            <a:ext cx="823670" cy="567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96419" y="2855904"/>
            <a:ext cx="1324402" cy="830997"/>
          </a:xfrm>
          <a:prstGeom prst="rect">
            <a:avLst/>
          </a:prstGeom>
          <a:noFill/>
        </p:spPr>
        <p:txBody>
          <a:bodyPr wrap="none" rtlCol="0">
            <a:spAutoFit/>
          </a:bodyPr>
          <a:lstStyle/>
          <a:p>
            <a:pPr algn="l" rtl="0"/>
            <a:r>
              <a:rPr lang="en-US" sz="1600" dirty="0">
                <a:solidFill>
                  <a:schemeClr val="accent3"/>
                </a:solidFill>
              </a:rPr>
              <a:t>Steep slope:</a:t>
            </a:r>
          </a:p>
          <a:p>
            <a:pPr algn="l" rtl="0"/>
            <a:r>
              <a:rPr lang="en-US" sz="1600" dirty="0">
                <a:solidFill>
                  <a:schemeClr val="accent3"/>
                </a:solidFill>
              </a:rPr>
              <a:t>high gain </a:t>
            </a:r>
          </a:p>
          <a:p>
            <a:pPr algn="l" rtl="0"/>
            <a:r>
              <a:rPr lang="en-US" sz="1600" dirty="0">
                <a:solidFill>
                  <a:schemeClr val="accent3"/>
                </a:solidFill>
              </a:rPr>
              <a:t>range</a:t>
            </a:r>
          </a:p>
        </p:txBody>
      </p:sp>
      <p:cxnSp>
        <p:nvCxnSpPr>
          <p:cNvPr id="18" name="מחבר חץ ישר 17"/>
          <p:cNvCxnSpPr>
            <a:cxnSpLocks/>
          </p:cNvCxnSpPr>
          <p:nvPr/>
        </p:nvCxnSpPr>
        <p:spPr>
          <a:xfrm flipH="1">
            <a:off x="2652350" y="3642445"/>
            <a:ext cx="37696" cy="1131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52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מציין מיקום תוכן 2"/>
          <p:cNvSpPr>
            <a:spLocks noGrp="1"/>
          </p:cNvSpPr>
          <p:nvPr>
            <p:ph idx="1"/>
          </p:nvPr>
        </p:nvSpPr>
        <p:spPr>
          <a:xfrm>
            <a:off x="1703389" y="187780"/>
            <a:ext cx="9082087" cy="4751388"/>
          </a:xfrm>
        </p:spPr>
        <p:txBody>
          <a:bodyPr/>
          <a:lstStyle/>
          <a:p>
            <a:pPr marL="0" indent="0" algn="l" rtl="0">
              <a:buNone/>
            </a:pPr>
            <a:r>
              <a:rPr lang="en-US" altLang="en-US" sz="2800" kern="1200" dirty="0">
                <a:solidFill>
                  <a:srgbClr val="FFFF00"/>
                </a:solidFill>
                <a:latin typeface="Arial" charset="0"/>
                <a:cs typeface="Arial" charset="0"/>
              </a:rPr>
              <a:t>Neither week 2 or 6 </a:t>
            </a:r>
            <a:r>
              <a:rPr lang="en-US" altLang="en-US" sz="2800" kern="1200" dirty="0" err="1" smtClean="0">
                <a:solidFill>
                  <a:srgbClr val="FFFF00"/>
                </a:solidFill>
                <a:latin typeface="Arial" charset="0"/>
                <a:cs typeface="Arial" charset="0"/>
              </a:rPr>
              <a:t>Vedolizumab</a:t>
            </a:r>
            <a:r>
              <a:rPr lang="en-US" altLang="en-US" sz="2800" kern="1200" dirty="0" smtClean="0">
                <a:solidFill>
                  <a:srgbClr val="FFFF00"/>
                </a:solidFill>
                <a:latin typeface="Arial" charset="0"/>
                <a:cs typeface="Arial" charset="0"/>
              </a:rPr>
              <a:t> </a:t>
            </a:r>
            <a:r>
              <a:rPr lang="en-US" altLang="en-US" sz="2800" kern="1200" dirty="0">
                <a:solidFill>
                  <a:srgbClr val="FFFF00"/>
                </a:solidFill>
                <a:latin typeface="Arial" charset="0"/>
                <a:cs typeface="Arial" charset="0"/>
              </a:rPr>
              <a:t>levels were associated with clinical remission at week 6 or 14  </a:t>
            </a:r>
          </a:p>
          <a:p>
            <a:pPr marL="0" indent="0" algn="l" rtl="0">
              <a:buNone/>
            </a:pPr>
            <a:endParaRPr lang="en-US" altLang="en-US" b="1" dirty="0">
              <a:cs typeface="Arial" panose="020B0604020202020204" pitchFamily="34" charset="0"/>
            </a:endParaRPr>
          </a:p>
        </p:txBody>
      </p:sp>
      <p:sp>
        <p:nvSpPr>
          <p:cNvPr id="6" name="מלבן 5"/>
          <p:cNvSpPr/>
          <p:nvPr/>
        </p:nvSpPr>
        <p:spPr>
          <a:xfrm>
            <a:off x="1524000" y="-459432"/>
            <a:ext cx="9144000" cy="6858000"/>
          </a:xfrm>
          <a:prstGeom prst="rect">
            <a:avLst/>
          </a:prstGeom>
          <a:noFill/>
          <a:ln w="120650">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he-IL" sz="2200">
              <a:solidFill>
                <a:srgbClr val="FFFFFF"/>
              </a:solidFill>
            </a:endParaRPr>
          </a:p>
        </p:txBody>
      </p:sp>
      <p:sp>
        <p:nvSpPr>
          <p:cNvPr id="12296" name="TextBox 1"/>
          <p:cNvSpPr txBox="1">
            <a:spLocks noChangeArrowheads="1"/>
          </p:cNvSpPr>
          <p:nvPr/>
        </p:nvSpPr>
        <p:spPr bwMode="auto">
          <a:xfrm>
            <a:off x="9678989" y="5387331"/>
            <a:ext cx="10255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en-US" altLang="en-US" sz="2200" b="1">
                <a:solidFill>
                  <a:srgbClr val="FFFF00"/>
                </a:solidFill>
                <a:latin typeface="Calibri" panose="020F0502020204030204" pitchFamily="34" charset="0"/>
              </a:rPr>
              <a:t>week 6 </a:t>
            </a:r>
          </a:p>
          <a:p>
            <a:pPr algn="r" rtl="1" fontAlgn="base">
              <a:spcBef>
                <a:spcPct val="0"/>
              </a:spcBef>
              <a:spcAft>
                <a:spcPct val="0"/>
              </a:spcAft>
            </a:pPr>
            <a:r>
              <a:rPr lang="en-US" altLang="en-US" sz="2200" b="1">
                <a:solidFill>
                  <a:srgbClr val="FFFF00"/>
                </a:solidFill>
                <a:latin typeface="Calibri" panose="020F0502020204030204" pitchFamily="34" charset="0"/>
              </a:rPr>
              <a:t>level</a:t>
            </a:r>
          </a:p>
          <a:p>
            <a:pPr algn="r" rtl="1" fontAlgn="base">
              <a:spcBef>
                <a:spcPct val="0"/>
              </a:spcBef>
              <a:spcAft>
                <a:spcPct val="0"/>
              </a:spcAft>
            </a:pPr>
            <a:r>
              <a:rPr lang="en-US" altLang="en-US" sz="2200" b="1">
                <a:solidFill>
                  <a:srgbClr val="FFFF00"/>
                </a:solidFill>
                <a:latin typeface="Calibri" panose="020F0502020204030204" pitchFamily="34" charset="0"/>
              </a:rPr>
              <a:t>(</a:t>
            </a:r>
            <a:r>
              <a:rPr lang="el-GR" altLang="en-US" sz="2200" b="1">
                <a:solidFill>
                  <a:srgbClr val="FFFF00"/>
                </a:solidFill>
                <a:latin typeface="Calibri" panose="020F0502020204030204" pitchFamily="34" charset="0"/>
              </a:rPr>
              <a:t>μ</a:t>
            </a:r>
            <a:r>
              <a:rPr lang="en-US" altLang="en-US" sz="2200" b="1">
                <a:solidFill>
                  <a:srgbClr val="FFFF00"/>
                </a:solidFill>
                <a:latin typeface="Calibri" panose="020F0502020204030204" pitchFamily="34" charset="0"/>
              </a:rPr>
              <a:t>g/ml)</a:t>
            </a:r>
          </a:p>
          <a:p>
            <a:pPr algn="r" rtl="1" fontAlgn="base">
              <a:spcBef>
                <a:spcPct val="0"/>
              </a:spcBef>
              <a:spcAft>
                <a:spcPct val="0"/>
              </a:spcAft>
            </a:pPr>
            <a:endParaRPr lang="he-IL" altLang="en-US" sz="2200" b="1">
              <a:solidFill>
                <a:srgbClr val="FFFF00"/>
              </a:solidFill>
              <a:latin typeface="Calibri" panose="020F0502020204030204" pitchFamily="34" charset="0"/>
            </a:endParaRPr>
          </a:p>
        </p:txBody>
      </p:sp>
      <p:graphicFrame>
        <p:nvGraphicFramePr>
          <p:cNvPr id="11" name="תרשים 10"/>
          <p:cNvGraphicFramePr/>
          <p:nvPr>
            <p:extLst/>
          </p:nvPr>
        </p:nvGraphicFramePr>
        <p:xfrm>
          <a:off x="6023992" y="2609528"/>
          <a:ext cx="3960440" cy="4005064"/>
        </p:xfrm>
        <a:graphic>
          <a:graphicData uri="http://schemas.openxmlformats.org/drawingml/2006/chart">
            <c:chart xmlns:c="http://schemas.openxmlformats.org/drawingml/2006/chart" xmlns:r="http://schemas.openxmlformats.org/officeDocument/2006/relationships" r:id="rId3"/>
          </a:graphicData>
        </a:graphic>
      </p:graphicFrame>
      <p:sp>
        <p:nvSpPr>
          <p:cNvPr id="12298" name="TextBox 11"/>
          <p:cNvSpPr txBox="1">
            <a:spLocks noChangeArrowheads="1"/>
          </p:cNvSpPr>
          <p:nvPr/>
        </p:nvSpPr>
        <p:spPr bwMode="auto">
          <a:xfrm>
            <a:off x="1703389" y="2753669"/>
            <a:ext cx="306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en-US" altLang="en-US" sz="2200" dirty="0">
                <a:solidFill>
                  <a:srgbClr val="00FFFF"/>
                </a:solidFill>
              </a:rPr>
              <a:t>%</a:t>
            </a:r>
            <a:endParaRPr lang="he-IL" altLang="en-US" sz="2200" dirty="0">
              <a:solidFill>
                <a:srgbClr val="00FFFF"/>
              </a:solidFill>
            </a:endParaRPr>
          </a:p>
        </p:txBody>
      </p:sp>
      <p:sp>
        <p:nvSpPr>
          <p:cNvPr id="12299" name="TextBox 13"/>
          <p:cNvSpPr txBox="1">
            <a:spLocks noChangeArrowheads="1"/>
          </p:cNvSpPr>
          <p:nvPr/>
        </p:nvSpPr>
        <p:spPr bwMode="auto">
          <a:xfrm>
            <a:off x="2973240" y="2108176"/>
            <a:ext cx="22320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200" dirty="0">
                <a:solidFill>
                  <a:srgbClr val="00FFFF"/>
                </a:solidFill>
              </a:rPr>
              <a:t>Week 6 remission</a:t>
            </a:r>
            <a:endParaRPr lang="he-IL" altLang="en-US" sz="2200" dirty="0">
              <a:solidFill>
                <a:srgbClr val="00FFFF"/>
              </a:solidFill>
            </a:endParaRPr>
          </a:p>
        </p:txBody>
      </p:sp>
      <p:sp>
        <p:nvSpPr>
          <p:cNvPr id="12300" name="TextBox 14"/>
          <p:cNvSpPr txBox="1">
            <a:spLocks noChangeArrowheads="1"/>
          </p:cNvSpPr>
          <p:nvPr/>
        </p:nvSpPr>
        <p:spPr bwMode="auto">
          <a:xfrm>
            <a:off x="6600057" y="2167072"/>
            <a:ext cx="22320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en-US" altLang="en-US" sz="2200" dirty="0">
                <a:solidFill>
                  <a:srgbClr val="FFFF00"/>
                </a:solidFill>
              </a:rPr>
              <a:t>Week 14 remission</a:t>
            </a:r>
            <a:endParaRPr lang="he-IL" altLang="en-US" sz="2200" dirty="0">
              <a:solidFill>
                <a:srgbClr val="FFFF00"/>
              </a:solidFill>
            </a:endParaRPr>
          </a:p>
        </p:txBody>
      </p:sp>
      <p:graphicFrame>
        <p:nvGraphicFramePr>
          <p:cNvPr id="12" name="תרשים 11"/>
          <p:cNvGraphicFramePr/>
          <p:nvPr>
            <p:extLst/>
          </p:nvPr>
        </p:nvGraphicFramePr>
        <p:xfrm>
          <a:off x="1919536" y="2681536"/>
          <a:ext cx="3528392"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12302" name="TextBox 11"/>
          <p:cNvSpPr txBox="1">
            <a:spLocks noChangeArrowheads="1"/>
          </p:cNvSpPr>
          <p:nvPr/>
        </p:nvSpPr>
        <p:spPr bwMode="auto">
          <a:xfrm>
            <a:off x="5726878" y="2681537"/>
            <a:ext cx="306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defRPr>
                <a:solidFill>
                  <a:srgbClr val="FFFF00"/>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latin typeface="Arial" panose="020B0604020202020204" pitchFamily="34" charset="0"/>
                <a:cs typeface="Arial" panose="020B0604020202020204" pitchFamily="34" charset="0"/>
              </a:defRPr>
            </a:lvl9pPr>
          </a:lstStyle>
          <a:p>
            <a:pPr algn="r" rtl="1" fontAlgn="base">
              <a:spcBef>
                <a:spcPct val="0"/>
              </a:spcBef>
              <a:spcAft>
                <a:spcPct val="0"/>
              </a:spcAft>
            </a:pPr>
            <a:r>
              <a:rPr lang="en-US" altLang="en-US" sz="2200" dirty="0"/>
              <a:t>%</a:t>
            </a:r>
            <a:endParaRPr lang="he-IL" altLang="en-US" sz="2200" dirty="0"/>
          </a:p>
        </p:txBody>
      </p:sp>
      <p:sp>
        <p:nvSpPr>
          <p:cNvPr id="12303" name="TextBox 1"/>
          <p:cNvSpPr txBox="1">
            <a:spLocks noChangeArrowheads="1"/>
          </p:cNvSpPr>
          <p:nvPr/>
        </p:nvSpPr>
        <p:spPr bwMode="auto">
          <a:xfrm>
            <a:off x="5232401" y="5346056"/>
            <a:ext cx="10255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fontAlgn="base">
              <a:spcBef>
                <a:spcPct val="0"/>
              </a:spcBef>
              <a:spcAft>
                <a:spcPct val="0"/>
              </a:spcAft>
            </a:pPr>
            <a:r>
              <a:rPr lang="en-US" altLang="en-US" sz="2200" b="1" dirty="0">
                <a:solidFill>
                  <a:srgbClr val="00FFFF"/>
                </a:solidFill>
                <a:latin typeface="Calibri" panose="020F0502020204030204" pitchFamily="34" charset="0"/>
              </a:rPr>
              <a:t>week 2 </a:t>
            </a:r>
          </a:p>
          <a:p>
            <a:pPr algn="r" rtl="1" fontAlgn="base">
              <a:spcBef>
                <a:spcPct val="0"/>
              </a:spcBef>
              <a:spcAft>
                <a:spcPct val="0"/>
              </a:spcAft>
            </a:pPr>
            <a:r>
              <a:rPr lang="en-US" altLang="en-US" sz="2200" b="1" dirty="0">
                <a:solidFill>
                  <a:srgbClr val="00FFFF"/>
                </a:solidFill>
                <a:latin typeface="Calibri" panose="020F0502020204030204" pitchFamily="34" charset="0"/>
              </a:rPr>
              <a:t>level</a:t>
            </a:r>
          </a:p>
          <a:p>
            <a:pPr algn="r" rtl="1" fontAlgn="base">
              <a:spcBef>
                <a:spcPct val="0"/>
              </a:spcBef>
              <a:spcAft>
                <a:spcPct val="0"/>
              </a:spcAft>
            </a:pPr>
            <a:r>
              <a:rPr lang="en-US" altLang="en-US" sz="2200" b="1" dirty="0">
                <a:solidFill>
                  <a:srgbClr val="00FFFF"/>
                </a:solidFill>
                <a:latin typeface="Calibri" panose="020F0502020204030204" pitchFamily="34" charset="0"/>
              </a:rPr>
              <a:t>(</a:t>
            </a:r>
            <a:r>
              <a:rPr lang="el-GR" altLang="en-US" sz="2200" b="1" dirty="0">
                <a:solidFill>
                  <a:srgbClr val="00FFFF"/>
                </a:solidFill>
                <a:latin typeface="Calibri" panose="020F0502020204030204" pitchFamily="34" charset="0"/>
              </a:rPr>
              <a:t>μ</a:t>
            </a:r>
            <a:r>
              <a:rPr lang="en-US" altLang="en-US" sz="2200" b="1" dirty="0">
                <a:solidFill>
                  <a:srgbClr val="00FFFF"/>
                </a:solidFill>
                <a:latin typeface="Calibri" panose="020F0502020204030204" pitchFamily="34" charset="0"/>
              </a:rPr>
              <a:t>g/ml)</a:t>
            </a:r>
          </a:p>
          <a:p>
            <a:pPr algn="r" rtl="1" fontAlgn="base">
              <a:spcBef>
                <a:spcPct val="0"/>
              </a:spcBef>
              <a:spcAft>
                <a:spcPct val="0"/>
              </a:spcAft>
            </a:pPr>
            <a:endParaRPr lang="he-IL" altLang="en-US" sz="2200" b="1" dirty="0">
              <a:solidFill>
                <a:srgbClr val="00FFFF"/>
              </a:solidFill>
              <a:latin typeface="Calibri" panose="020F0502020204030204" pitchFamily="34" charset="0"/>
            </a:endParaRPr>
          </a:p>
        </p:txBody>
      </p:sp>
      <p:sp>
        <p:nvSpPr>
          <p:cNvPr id="16" name="Rectangle 9"/>
          <p:cNvSpPr>
            <a:spLocks noChangeArrowheads="1"/>
          </p:cNvSpPr>
          <p:nvPr/>
        </p:nvSpPr>
        <p:spPr bwMode="auto">
          <a:xfrm>
            <a:off x="1709788" y="6493942"/>
            <a:ext cx="6408738" cy="336550"/>
          </a:xfrm>
          <a:prstGeom prst="rect">
            <a:avLst/>
          </a:prstGeom>
          <a:noFill/>
          <a:ln w="9525">
            <a:noFill/>
            <a:miter lim="800000"/>
            <a:headEnd/>
            <a:tailEnd/>
          </a:ln>
        </p:spPr>
        <p:txBody>
          <a:bodyPr>
            <a:spAutoFit/>
          </a:bodyPr>
          <a:lstStyle/>
          <a:p>
            <a:pPr fontAlgn="base">
              <a:spcBef>
                <a:spcPct val="0"/>
              </a:spcBef>
              <a:spcAft>
                <a:spcPct val="0"/>
              </a:spcAft>
            </a:pPr>
            <a:r>
              <a:rPr lang="en-US" sz="1600" dirty="0" err="1">
                <a:solidFill>
                  <a:srgbClr val="FFFFFF"/>
                </a:solidFill>
              </a:rPr>
              <a:t>Ungar</a:t>
            </a:r>
            <a:r>
              <a:rPr lang="en-US" sz="1600" dirty="0">
                <a:solidFill>
                  <a:srgbClr val="FFFFFF"/>
                </a:solidFill>
              </a:rPr>
              <a:t> B, Presented at UEGW 2016</a:t>
            </a:r>
          </a:p>
        </p:txBody>
      </p:sp>
      <p:sp>
        <p:nvSpPr>
          <p:cNvPr id="2" name="TextBox 1"/>
          <p:cNvSpPr txBox="1"/>
          <p:nvPr/>
        </p:nvSpPr>
        <p:spPr>
          <a:xfrm>
            <a:off x="7766735" y="6407207"/>
            <a:ext cx="821059" cy="430887"/>
          </a:xfrm>
          <a:prstGeom prst="rect">
            <a:avLst/>
          </a:prstGeom>
          <a:noFill/>
        </p:spPr>
        <p:txBody>
          <a:bodyPr wrap="none" rtlCol="0">
            <a:spAutoFit/>
          </a:bodyPr>
          <a:lstStyle/>
          <a:p>
            <a:pPr algn="r" rtl="1" fontAlgn="base">
              <a:spcBef>
                <a:spcPct val="0"/>
              </a:spcBef>
              <a:spcAft>
                <a:spcPct val="0"/>
              </a:spcAft>
            </a:pPr>
            <a:r>
              <a:rPr lang="en-US" sz="2200" dirty="0">
                <a:solidFill>
                  <a:srgbClr val="FFFFFF"/>
                </a:solidFill>
              </a:rPr>
              <a:t>n=82</a:t>
            </a:r>
          </a:p>
        </p:txBody>
      </p:sp>
    </p:spTree>
    <p:extLst>
      <p:ext uri="{BB962C8B-B14F-4D97-AF65-F5344CB8AC3E}">
        <p14:creationId xmlns:p14="http://schemas.microsoft.com/office/powerpoint/2010/main" val="36336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681038" y="4029075"/>
            <a:ext cx="0" cy="603250"/>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07" name="Line 3"/>
          <p:cNvSpPr>
            <a:spLocks noChangeShapeType="1"/>
          </p:cNvSpPr>
          <p:nvPr/>
        </p:nvSpPr>
        <p:spPr bwMode="auto">
          <a:xfrm>
            <a:off x="10488488" y="4029075"/>
            <a:ext cx="0" cy="603250"/>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08" name="Line 4"/>
          <p:cNvSpPr>
            <a:spLocks noChangeShapeType="1"/>
          </p:cNvSpPr>
          <p:nvPr/>
        </p:nvSpPr>
        <p:spPr bwMode="auto">
          <a:xfrm>
            <a:off x="1681038" y="4632325"/>
            <a:ext cx="0" cy="439738"/>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09" name="Line 5"/>
          <p:cNvSpPr>
            <a:spLocks noChangeShapeType="1"/>
          </p:cNvSpPr>
          <p:nvPr/>
        </p:nvSpPr>
        <p:spPr bwMode="auto">
          <a:xfrm>
            <a:off x="10488488" y="4632325"/>
            <a:ext cx="0" cy="439738"/>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0" name="Line 6"/>
          <p:cNvSpPr>
            <a:spLocks noChangeShapeType="1"/>
          </p:cNvSpPr>
          <p:nvPr/>
        </p:nvSpPr>
        <p:spPr bwMode="auto">
          <a:xfrm>
            <a:off x="1681038" y="5072063"/>
            <a:ext cx="0" cy="438150"/>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1" name="Line 7"/>
          <p:cNvSpPr>
            <a:spLocks noChangeShapeType="1"/>
          </p:cNvSpPr>
          <p:nvPr/>
        </p:nvSpPr>
        <p:spPr bwMode="auto">
          <a:xfrm>
            <a:off x="10488488" y="5072063"/>
            <a:ext cx="0" cy="438150"/>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2" name="Line 8"/>
          <p:cNvSpPr>
            <a:spLocks noChangeShapeType="1"/>
          </p:cNvSpPr>
          <p:nvPr/>
        </p:nvSpPr>
        <p:spPr bwMode="auto">
          <a:xfrm>
            <a:off x="1681038" y="5510214"/>
            <a:ext cx="0" cy="439737"/>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3" name="Line 9"/>
          <p:cNvSpPr>
            <a:spLocks noChangeShapeType="1"/>
          </p:cNvSpPr>
          <p:nvPr/>
        </p:nvSpPr>
        <p:spPr bwMode="auto">
          <a:xfrm>
            <a:off x="10488488" y="5510214"/>
            <a:ext cx="0" cy="439737"/>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4" name="Line 10"/>
          <p:cNvSpPr>
            <a:spLocks noChangeShapeType="1"/>
          </p:cNvSpPr>
          <p:nvPr/>
        </p:nvSpPr>
        <p:spPr bwMode="auto">
          <a:xfrm>
            <a:off x="1681038" y="5949950"/>
            <a:ext cx="0" cy="604838"/>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sp>
        <p:nvSpPr>
          <p:cNvPr id="21515" name="Line 11"/>
          <p:cNvSpPr>
            <a:spLocks noChangeShapeType="1"/>
          </p:cNvSpPr>
          <p:nvPr/>
        </p:nvSpPr>
        <p:spPr bwMode="auto">
          <a:xfrm>
            <a:off x="10488488" y="5949950"/>
            <a:ext cx="0" cy="604838"/>
          </a:xfrm>
          <a:prstGeom prst="line">
            <a:avLst/>
          </a:prstGeom>
          <a:noFill/>
          <a:ln w="28575" cap="sq">
            <a:noFill/>
            <a:round/>
            <a:headEnd/>
            <a:tailEnd/>
          </a:ln>
        </p:spPr>
        <p:txBody>
          <a:bodyPr/>
          <a:lstStyle/>
          <a:p>
            <a:pPr algn="l" rtl="0" fontAlgn="base">
              <a:spcBef>
                <a:spcPct val="60000"/>
              </a:spcBef>
              <a:spcAft>
                <a:spcPct val="0"/>
              </a:spcAft>
              <a:buClr>
                <a:srgbClr val="FFFF00"/>
              </a:buClr>
            </a:pPr>
            <a:endParaRPr lang="nl-BE" sz="2000">
              <a:solidFill>
                <a:srgbClr val="FFFFFF"/>
              </a:solidFill>
            </a:endParaRPr>
          </a:p>
        </p:txBody>
      </p:sp>
      <p:grpSp>
        <p:nvGrpSpPr>
          <p:cNvPr id="2" name="Group 12"/>
          <p:cNvGrpSpPr>
            <a:grpSpLocks/>
          </p:cNvGrpSpPr>
          <p:nvPr/>
        </p:nvGrpSpPr>
        <p:grpSpPr bwMode="auto">
          <a:xfrm>
            <a:off x="3791745" y="1052737"/>
            <a:ext cx="6781805" cy="2397125"/>
            <a:chOff x="1515" y="898"/>
            <a:chExt cx="4272" cy="1510"/>
          </a:xfrm>
        </p:grpSpPr>
        <p:grpSp>
          <p:nvGrpSpPr>
            <p:cNvPr id="3" name="Group 13"/>
            <p:cNvGrpSpPr>
              <a:grpSpLocks/>
            </p:cNvGrpSpPr>
            <p:nvPr/>
          </p:nvGrpSpPr>
          <p:grpSpPr bwMode="auto">
            <a:xfrm>
              <a:off x="2737" y="898"/>
              <a:ext cx="1340" cy="1482"/>
              <a:chOff x="3177" y="946"/>
              <a:chExt cx="1340" cy="1482"/>
            </a:xfrm>
          </p:grpSpPr>
          <p:sp>
            <p:nvSpPr>
              <p:cNvPr id="7233" name="Text Box 14"/>
              <p:cNvSpPr txBox="1">
                <a:spLocks noChangeArrowheads="1"/>
              </p:cNvSpPr>
              <p:nvPr/>
            </p:nvSpPr>
            <p:spPr bwMode="auto">
              <a:xfrm>
                <a:off x="3177" y="2056"/>
                <a:ext cx="1340" cy="372"/>
              </a:xfrm>
              <a:prstGeom prst="rect">
                <a:avLst/>
              </a:prstGeom>
              <a:noFill/>
              <a:ln w="9525" algn="ctr">
                <a:noFill/>
                <a:miter lim="800000"/>
                <a:headEnd/>
                <a:tailEnd/>
              </a:ln>
              <a:effectLst>
                <a:outerShdw dist="17961" dir="2700000" algn="ctr" rotWithShape="0">
                  <a:schemeClr val="bg2"/>
                </a:outerShdw>
              </a:effectLst>
            </p:spPr>
            <p:txBody>
              <a:bodyPr>
                <a:spAutoFit/>
              </a:bodyPr>
              <a:lstStyle/>
              <a:p>
                <a:pPr algn="l" rtl="0" fontAlgn="base">
                  <a:lnSpc>
                    <a:spcPct val="90000"/>
                  </a:lnSpc>
                  <a:spcBef>
                    <a:spcPct val="0"/>
                  </a:spcBef>
                  <a:spcAft>
                    <a:spcPct val="0"/>
                  </a:spcAft>
                  <a:defRPr/>
                </a:pPr>
                <a:r>
                  <a:rPr lang="en-US">
                    <a:solidFill>
                      <a:srgbClr val="FFFFFF"/>
                    </a:solidFill>
                    <a:sym typeface="Symbol" pitchFamily="18" charset="2"/>
                  </a:rPr>
                  <a:t>Radio</a:t>
                </a:r>
              </a:p>
              <a:p>
                <a:pPr algn="l" rtl="0" fontAlgn="base">
                  <a:lnSpc>
                    <a:spcPct val="90000"/>
                  </a:lnSpc>
                  <a:spcBef>
                    <a:spcPct val="0"/>
                  </a:spcBef>
                  <a:spcAft>
                    <a:spcPct val="0"/>
                  </a:spcAft>
                  <a:defRPr/>
                </a:pPr>
                <a:r>
                  <a:rPr lang="en-US">
                    <a:solidFill>
                      <a:srgbClr val="FFFFFF"/>
                    </a:solidFill>
                    <a:sym typeface="Symbol" pitchFamily="18" charset="2"/>
                  </a:rPr>
                  <a:t>Immunoassay</a:t>
                </a:r>
              </a:p>
            </p:txBody>
          </p:sp>
          <p:grpSp>
            <p:nvGrpSpPr>
              <p:cNvPr id="4" name="Group 15"/>
              <p:cNvGrpSpPr>
                <a:grpSpLocks/>
              </p:cNvGrpSpPr>
              <p:nvPr/>
            </p:nvGrpSpPr>
            <p:grpSpPr bwMode="auto">
              <a:xfrm>
                <a:off x="3362" y="946"/>
                <a:ext cx="921" cy="1123"/>
                <a:chOff x="3219" y="1127"/>
                <a:chExt cx="965" cy="1186"/>
              </a:xfrm>
            </p:grpSpPr>
            <p:pic>
              <p:nvPicPr>
                <p:cNvPr id="7236" name="Picture 17" descr="ASSAY 1"/>
                <p:cNvPicPr>
                  <a:picLocks noChangeAspect="1" noChangeArrowheads="1"/>
                </p:cNvPicPr>
                <p:nvPr/>
              </p:nvPicPr>
              <p:blipFill>
                <a:blip r:embed="rId2" cstate="print"/>
                <a:srcRect/>
                <a:stretch>
                  <a:fillRect/>
                </a:stretch>
              </p:blipFill>
              <p:spPr bwMode="auto">
                <a:xfrm>
                  <a:off x="3219" y="1127"/>
                  <a:ext cx="965" cy="1186"/>
                </a:xfrm>
                <a:prstGeom prst="rect">
                  <a:avLst/>
                </a:prstGeom>
                <a:noFill/>
                <a:ln w="9525">
                  <a:noFill/>
                  <a:miter lim="800000"/>
                  <a:headEnd/>
                  <a:tailEnd/>
                </a:ln>
                <a:effectLst>
                  <a:outerShdw dist="17961" dir="2700000" algn="ctr" rotWithShape="0">
                    <a:schemeClr val="bg2"/>
                  </a:outerShdw>
                </a:effectLst>
              </p:spPr>
            </p:pic>
            <p:sp>
              <p:nvSpPr>
                <p:cNvPr id="7237" name="Text Box 18"/>
                <p:cNvSpPr txBox="1">
                  <a:spLocks noChangeArrowheads="1"/>
                </p:cNvSpPr>
                <p:nvPr/>
              </p:nvSpPr>
              <p:spPr bwMode="auto">
                <a:xfrm>
                  <a:off x="3275" y="1166"/>
                  <a:ext cx="796"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dirty="0">
                      <a:solidFill>
                        <a:srgbClr val="FFFFFF"/>
                      </a:solidFill>
                      <a:sym typeface="Symbol" pitchFamily="18" charset="2"/>
                    </a:rPr>
                    <a:t>I </a:t>
                  </a:r>
                  <a:r>
                    <a:rPr lang="en-US" sz="1200" baseline="30000" dirty="0">
                      <a:solidFill>
                        <a:srgbClr val="FFFFFF"/>
                      </a:solidFill>
                      <a:sym typeface="Symbol" pitchFamily="18" charset="2"/>
                    </a:rPr>
                    <a:t>125 </a:t>
                  </a:r>
                  <a:r>
                    <a:rPr lang="en-US" sz="1200" dirty="0">
                      <a:solidFill>
                        <a:srgbClr val="FFFFFF"/>
                      </a:solidFill>
                      <a:sym typeface="Symbol" pitchFamily="18" charset="2"/>
                    </a:rPr>
                    <a:t>- Infliximab</a:t>
                  </a:r>
                </a:p>
              </p:txBody>
            </p:sp>
            <p:sp>
              <p:nvSpPr>
                <p:cNvPr id="7238" name="Text Box 19"/>
                <p:cNvSpPr txBox="1">
                  <a:spLocks noChangeArrowheads="1"/>
                </p:cNvSpPr>
                <p:nvPr/>
              </p:nvSpPr>
              <p:spPr bwMode="auto">
                <a:xfrm>
                  <a:off x="3766" y="1482"/>
                  <a:ext cx="279"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ATI</a:t>
                  </a:r>
                </a:p>
              </p:txBody>
            </p:sp>
            <p:sp>
              <p:nvSpPr>
                <p:cNvPr id="7239" name="Text Box 20"/>
                <p:cNvSpPr txBox="1">
                  <a:spLocks noChangeArrowheads="1"/>
                </p:cNvSpPr>
                <p:nvPr/>
              </p:nvSpPr>
              <p:spPr bwMode="auto">
                <a:xfrm>
                  <a:off x="3305" y="1997"/>
                  <a:ext cx="543" cy="28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Anti-</a:t>
                  </a:r>
                  <a:r>
                    <a:rPr lang="el-GR" sz="1200">
                      <a:solidFill>
                        <a:srgbClr val="FFFFFF"/>
                      </a:solidFill>
                      <a:latin typeface="Times New Roman" pitchFamily="18" charset="0"/>
                      <a:cs typeface="Times New Roman" pitchFamily="18" charset="0"/>
                      <a:sym typeface="Symbol" pitchFamily="18" charset="2"/>
                    </a:rPr>
                    <a:t>λ</a:t>
                  </a:r>
                  <a:r>
                    <a:rPr lang="en-US" sz="1200">
                      <a:solidFill>
                        <a:srgbClr val="FFFFFF"/>
                      </a:solidFill>
                      <a:latin typeface="Times New Roman" pitchFamily="18" charset="0"/>
                      <a:cs typeface="Times New Roman" pitchFamily="18" charset="0"/>
                      <a:sym typeface="Symbol" pitchFamily="18" charset="2"/>
                    </a:rPr>
                    <a:t> </a:t>
                  </a:r>
                </a:p>
                <a:p>
                  <a:pPr algn="l" rtl="0" fontAlgn="base">
                    <a:lnSpc>
                      <a:spcPct val="90000"/>
                    </a:lnSpc>
                    <a:spcBef>
                      <a:spcPct val="0"/>
                    </a:spcBef>
                    <a:spcAft>
                      <a:spcPct val="0"/>
                    </a:spcAft>
                    <a:defRPr/>
                  </a:pPr>
                  <a:r>
                    <a:rPr lang="en-US" sz="1200">
                      <a:solidFill>
                        <a:srgbClr val="FFFFFF"/>
                      </a:solidFill>
                      <a:latin typeface="Times New Roman" pitchFamily="18" charset="0"/>
                      <a:cs typeface="Times New Roman" pitchFamily="18" charset="0"/>
                      <a:sym typeface="Symbol" pitchFamily="18" charset="2"/>
                    </a:rPr>
                    <a:t> </a:t>
                  </a:r>
                  <a:r>
                    <a:rPr lang="en-US" sz="1200">
                      <a:solidFill>
                        <a:srgbClr val="FFFFFF"/>
                      </a:solidFill>
                      <a:cs typeface="Times New Roman" pitchFamily="18" charset="0"/>
                      <a:sym typeface="Symbol" pitchFamily="18" charset="2"/>
                    </a:rPr>
                    <a:t>Ig Beads</a:t>
                  </a:r>
                  <a:endParaRPr lang="el-GR" sz="1200">
                    <a:solidFill>
                      <a:srgbClr val="FFFFFF"/>
                    </a:solidFill>
                    <a:latin typeface="Times New Roman" pitchFamily="18" charset="0"/>
                    <a:cs typeface="Times New Roman" pitchFamily="18" charset="0"/>
                    <a:sym typeface="Symbol" pitchFamily="18" charset="2"/>
                  </a:endParaRPr>
                </a:p>
              </p:txBody>
            </p:sp>
            <p:sp>
              <p:nvSpPr>
                <p:cNvPr id="7240" name="Line 21"/>
                <p:cNvSpPr>
                  <a:spLocks noChangeShapeType="1"/>
                </p:cNvSpPr>
                <p:nvPr/>
              </p:nvSpPr>
              <p:spPr bwMode="auto">
                <a:xfrm>
                  <a:off x="3652" y="1608"/>
                  <a:ext cx="0" cy="152"/>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spAutoFit/>
                </a:bodyPr>
                <a:lstStyle/>
                <a:p>
                  <a:pPr algn="l" rtl="0" fontAlgn="base">
                    <a:spcBef>
                      <a:spcPct val="60000"/>
                    </a:spcBef>
                    <a:spcAft>
                      <a:spcPct val="0"/>
                    </a:spcAft>
                    <a:buClr>
                      <a:srgbClr val="FFFF00"/>
                    </a:buClr>
                    <a:defRPr/>
                  </a:pPr>
                  <a:endParaRPr lang="nl-BE" sz="2000">
                    <a:solidFill>
                      <a:srgbClr val="FFFFFF"/>
                    </a:solidFill>
                  </a:endParaRPr>
                </a:p>
              </p:txBody>
            </p:sp>
          </p:grpSp>
        </p:grpSp>
        <p:grpSp>
          <p:nvGrpSpPr>
            <p:cNvPr id="5" name="Group 22"/>
            <p:cNvGrpSpPr>
              <a:grpSpLocks/>
            </p:cNvGrpSpPr>
            <p:nvPr/>
          </p:nvGrpSpPr>
          <p:grpSpPr bwMode="auto">
            <a:xfrm>
              <a:off x="4191" y="941"/>
              <a:ext cx="1596" cy="1452"/>
              <a:chOff x="4519" y="981"/>
              <a:chExt cx="1596" cy="1452"/>
            </a:xfrm>
          </p:grpSpPr>
          <p:sp>
            <p:nvSpPr>
              <p:cNvPr id="7222" name="Text Box 23"/>
              <p:cNvSpPr txBox="1">
                <a:spLocks noChangeArrowheads="1"/>
              </p:cNvSpPr>
              <p:nvPr/>
            </p:nvSpPr>
            <p:spPr bwMode="auto">
              <a:xfrm>
                <a:off x="4519" y="2061"/>
                <a:ext cx="1596" cy="37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dirty="0">
                    <a:solidFill>
                      <a:srgbClr val="FFFFFF"/>
                    </a:solidFill>
                    <a:sym typeface="Symbol" pitchFamily="18" charset="2"/>
                  </a:rPr>
                  <a:t>Mobility Shift</a:t>
                </a:r>
              </a:p>
              <a:p>
                <a:pPr algn="l" rtl="0" fontAlgn="base">
                  <a:lnSpc>
                    <a:spcPct val="90000"/>
                  </a:lnSpc>
                  <a:spcBef>
                    <a:spcPct val="0"/>
                  </a:spcBef>
                  <a:spcAft>
                    <a:spcPct val="0"/>
                  </a:spcAft>
                  <a:defRPr/>
                </a:pPr>
                <a:r>
                  <a:rPr lang="en-US" dirty="0">
                    <a:solidFill>
                      <a:srgbClr val="FFFFFF"/>
                    </a:solidFill>
                    <a:sym typeface="Symbol" pitchFamily="18" charset="2"/>
                  </a:rPr>
                  <a:t>Assay </a:t>
                </a:r>
                <a:r>
                  <a:rPr lang="en-US" sz="1600" dirty="0">
                    <a:solidFill>
                      <a:srgbClr val="FFFFFF"/>
                    </a:solidFill>
                    <a:sym typeface="Symbol" pitchFamily="18" charset="2"/>
                  </a:rPr>
                  <a:t>+acid Dissociation</a:t>
                </a:r>
              </a:p>
            </p:txBody>
          </p:sp>
          <p:grpSp>
            <p:nvGrpSpPr>
              <p:cNvPr id="6" name="Group 26"/>
              <p:cNvGrpSpPr>
                <a:grpSpLocks/>
              </p:cNvGrpSpPr>
              <p:nvPr/>
            </p:nvGrpSpPr>
            <p:grpSpPr bwMode="auto">
              <a:xfrm>
                <a:off x="4598" y="981"/>
                <a:ext cx="968" cy="1067"/>
                <a:chOff x="4415" y="1229"/>
                <a:chExt cx="1014" cy="1127"/>
              </a:xfrm>
            </p:grpSpPr>
            <p:sp>
              <p:nvSpPr>
                <p:cNvPr id="7226" name="Text Box 27"/>
                <p:cNvSpPr txBox="1">
                  <a:spLocks noChangeArrowheads="1"/>
                </p:cNvSpPr>
                <p:nvPr/>
              </p:nvSpPr>
              <p:spPr bwMode="auto">
                <a:xfrm>
                  <a:off x="4415" y="1229"/>
                  <a:ext cx="668"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FI-Infliximab</a:t>
                  </a:r>
                </a:p>
              </p:txBody>
            </p:sp>
            <p:sp>
              <p:nvSpPr>
                <p:cNvPr id="7227" name="Text Box 28"/>
                <p:cNvSpPr txBox="1">
                  <a:spLocks noChangeArrowheads="1"/>
                </p:cNvSpPr>
                <p:nvPr/>
              </p:nvSpPr>
              <p:spPr bwMode="auto">
                <a:xfrm>
                  <a:off x="5091" y="1235"/>
                  <a:ext cx="279"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ATI</a:t>
                  </a:r>
                </a:p>
              </p:txBody>
            </p:sp>
            <p:sp>
              <p:nvSpPr>
                <p:cNvPr id="7228" name="Text Box 29"/>
                <p:cNvSpPr txBox="1">
                  <a:spLocks noChangeArrowheads="1"/>
                </p:cNvSpPr>
                <p:nvPr/>
              </p:nvSpPr>
              <p:spPr bwMode="auto">
                <a:xfrm>
                  <a:off x="4704" y="2184"/>
                  <a:ext cx="516" cy="172"/>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Complex</a:t>
                  </a:r>
                </a:p>
              </p:txBody>
            </p:sp>
            <p:pic>
              <p:nvPicPr>
                <p:cNvPr id="7229" name="Picture 30" descr="ASSAY44"/>
                <p:cNvPicPr>
                  <a:picLocks noChangeAspect="1" noChangeArrowheads="1"/>
                </p:cNvPicPr>
                <p:nvPr/>
              </p:nvPicPr>
              <p:blipFill>
                <a:blip r:embed="rId3" cstate="print"/>
                <a:srcRect l="20288" t="58911" r="1070" b="13899"/>
                <a:stretch>
                  <a:fillRect/>
                </a:stretch>
              </p:blipFill>
              <p:spPr bwMode="auto">
                <a:xfrm rot="-337665">
                  <a:off x="4574" y="1843"/>
                  <a:ext cx="841" cy="366"/>
                </a:xfrm>
                <a:prstGeom prst="rect">
                  <a:avLst/>
                </a:prstGeom>
                <a:noFill/>
                <a:ln w="9525">
                  <a:noFill/>
                  <a:miter lim="800000"/>
                  <a:headEnd/>
                  <a:tailEnd/>
                </a:ln>
                <a:effectLst>
                  <a:outerShdw dist="17961" dir="2700000" algn="ctr" rotWithShape="0">
                    <a:schemeClr val="bg2"/>
                  </a:outerShdw>
                </a:effectLst>
              </p:spPr>
            </p:pic>
            <p:pic>
              <p:nvPicPr>
                <p:cNvPr id="7230" name="Picture 31" descr="ASSAY44"/>
                <p:cNvPicPr>
                  <a:picLocks noChangeAspect="1" noChangeArrowheads="1"/>
                </p:cNvPicPr>
                <p:nvPr/>
              </p:nvPicPr>
              <p:blipFill>
                <a:blip r:embed="rId3" cstate="print"/>
                <a:srcRect l="4280" t="7954" r="1070" b="57518"/>
                <a:stretch>
                  <a:fillRect/>
                </a:stretch>
              </p:blipFill>
              <p:spPr bwMode="auto">
                <a:xfrm>
                  <a:off x="4427" y="1375"/>
                  <a:ext cx="1002" cy="487"/>
                </a:xfrm>
                <a:prstGeom prst="rect">
                  <a:avLst/>
                </a:prstGeom>
                <a:noFill/>
                <a:ln w="9525">
                  <a:noFill/>
                  <a:miter lim="800000"/>
                  <a:headEnd/>
                  <a:tailEnd/>
                </a:ln>
                <a:effectLst>
                  <a:outerShdw dist="17961" dir="2700000" algn="ctr" rotWithShape="0">
                    <a:schemeClr val="bg2"/>
                  </a:outerShdw>
                </a:effectLst>
              </p:spPr>
            </p:pic>
            <p:sp>
              <p:nvSpPr>
                <p:cNvPr id="7231" name="Text Box 32"/>
                <p:cNvSpPr txBox="1">
                  <a:spLocks noChangeArrowheads="1"/>
                </p:cNvSpPr>
                <p:nvPr/>
              </p:nvSpPr>
              <p:spPr bwMode="auto">
                <a:xfrm>
                  <a:off x="4841" y="1448"/>
                  <a:ext cx="211" cy="227"/>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a:solidFill>
                        <a:srgbClr val="FFFFFF"/>
                      </a:solidFill>
                      <a:sym typeface="Symbol" pitchFamily="18" charset="2"/>
                    </a:rPr>
                    <a:t>+</a:t>
                  </a:r>
                </a:p>
              </p:txBody>
            </p:sp>
            <p:sp>
              <p:nvSpPr>
                <p:cNvPr id="7232" name="Line 33"/>
                <p:cNvSpPr>
                  <a:spLocks noChangeShapeType="1"/>
                </p:cNvSpPr>
                <p:nvPr/>
              </p:nvSpPr>
              <p:spPr bwMode="auto">
                <a:xfrm>
                  <a:off x="4946" y="1626"/>
                  <a:ext cx="0" cy="202"/>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pPr algn="l" rtl="0" fontAlgn="base">
                    <a:spcBef>
                      <a:spcPct val="60000"/>
                    </a:spcBef>
                    <a:spcAft>
                      <a:spcPct val="0"/>
                    </a:spcAft>
                    <a:buClr>
                      <a:srgbClr val="FFFF00"/>
                    </a:buClr>
                    <a:defRPr/>
                  </a:pPr>
                  <a:endParaRPr lang="nl-BE" sz="2000">
                    <a:solidFill>
                      <a:srgbClr val="FFFFFF"/>
                    </a:solidFill>
                  </a:endParaRPr>
                </a:p>
              </p:txBody>
            </p:sp>
          </p:grpSp>
        </p:grpSp>
        <p:grpSp>
          <p:nvGrpSpPr>
            <p:cNvPr id="7" name="Group 34"/>
            <p:cNvGrpSpPr>
              <a:grpSpLocks/>
            </p:cNvGrpSpPr>
            <p:nvPr/>
          </p:nvGrpSpPr>
          <p:grpSpPr bwMode="auto">
            <a:xfrm>
              <a:off x="1515" y="915"/>
              <a:ext cx="1002" cy="1493"/>
              <a:chOff x="931" y="955"/>
              <a:chExt cx="1002" cy="1493"/>
            </a:xfrm>
          </p:grpSpPr>
          <p:sp>
            <p:nvSpPr>
              <p:cNvPr id="7213" name="Text Box 35"/>
              <p:cNvSpPr txBox="1">
                <a:spLocks noChangeArrowheads="1"/>
              </p:cNvSpPr>
              <p:nvPr/>
            </p:nvSpPr>
            <p:spPr bwMode="auto">
              <a:xfrm>
                <a:off x="1053" y="2058"/>
                <a:ext cx="649" cy="390"/>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dirty="0">
                    <a:solidFill>
                      <a:schemeClr val="bg1"/>
                    </a:solidFill>
                    <a:sym typeface="Symbol" pitchFamily="18" charset="2"/>
                  </a:rPr>
                  <a:t>Bridging</a:t>
                </a:r>
              </a:p>
              <a:p>
                <a:pPr algn="l" rtl="0" fontAlgn="base">
                  <a:spcBef>
                    <a:spcPct val="0"/>
                  </a:spcBef>
                  <a:spcAft>
                    <a:spcPct val="0"/>
                  </a:spcAft>
                  <a:defRPr/>
                </a:pPr>
                <a:r>
                  <a:rPr lang="en-US" dirty="0">
                    <a:solidFill>
                      <a:schemeClr val="bg1"/>
                    </a:solidFill>
                    <a:sym typeface="Symbol" pitchFamily="18" charset="2"/>
                  </a:rPr>
                  <a:t>ELISA</a:t>
                </a:r>
              </a:p>
            </p:txBody>
          </p:sp>
          <p:grpSp>
            <p:nvGrpSpPr>
              <p:cNvPr id="8" name="Group 36"/>
              <p:cNvGrpSpPr>
                <a:grpSpLocks/>
              </p:cNvGrpSpPr>
              <p:nvPr/>
            </p:nvGrpSpPr>
            <p:grpSpPr bwMode="auto">
              <a:xfrm>
                <a:off x="931" y="955"/>
                <a:ext cx="1002" cy="1057"/>
                <a:chOff x="3246" y="1153"/>
                <a:chExt cx="1050" cy="1117"/>
              </a:xfrm>
            </p:grpSpPr>
            <p:pic>
              <p:nvPicPr>
                <p:cNvPr id="7216" name="Picture 38" descr="ASSAY 33"/>
                <p:cNvPicPr>
                  <a:picLocks noChangeAspect="1" noChangeArrowheads="1"/>
                </p:cNvPicPr>
                <p:nvPr/>
              </p:nvPicPr>
              <p:blipFill>
                <a:blip r:embed="rId4" cstate="print"/>
                <a:srcRect r="19070"/>
                <a:stretch>
                  <a:fillRect/>
                </a:stretch>
              </p:blipFill>
              <p:spPr bwMode="auto">
                <a:xfrm rot="-534869">
                  <a:off x="3246" y="1153"/>
                  <a:ext cx="695" cy="1117"/>
                </a:xfrm>
                <a:prstGeom prst="rect">
                  <a:avLst/>
                </a:prstGeom>
                <a:noFill/>
                <a:ln w="9525">
                  <a:noFill/>
                  <a:miter lim="800000"/>
                  <a:headEnd/>
                  <a:tailEnd/>
                </a:ln>
                <a:effectLst>
                  <a:outerShdw dist="17961" dir="2700000" algn="ctr" rotWithShape="0">
                    <a:schemeClr val="bg2"/>
                  </a:outerShdw>
                </a:effectLst>
              </p:spPr>
            </p:pic>
            <p:sp>
              <p:nvSpPr>
                <p:cNvPr id="7217" name="Text Box 39"/>
                <p:cNvSpPr txBox="1">
                  <a:spLocks noChangeArrowheads="1"/>
                </p:cNvSpPr>
                <p:nvPr/>
              </p:nvSpPr>
              <p:spPr bwMode="auto">
                <a:xfrm>
                  <a:off x="3573" y="1471"/>
                  <a:ext cx="723"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dirty="0">
                      <a:solidFill>
                        <a:srgbClr val="FFFFFF"/>
                      </a:solidFill>
                      <a:sym typeface="Symbol" pitchFamily="18" charset="2"/>
                    </a:rPr>
                    <a:t>Bio-Infliximab</a:t>
                  </a:r>
                </a:p>
              </p:txBody>
            </p:sp>
            <p:sp>
              <p:nvSpPr>
                <p:cNvPr id="7218" name="Text Box 40"/>
                <p:cNvSpPr txBox="1">
                  <a:spLocks noChangeArrowheads="1"/>
                </p:cNvSpPr>
                <p:nvPr/>
              </p:nvSpPr>
              <p:spPr bwMode="auto">
                <a:xfrm>
                  <a:off x="3623" y="1215"/>
                  <a:ext cx="640"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HRP-Avidin</a:t>
                  </a:r>
                </a:p>
              </p:txBody>
            </p:sp>
            <p:sp>
              <p:nvSpPr>
                <p:cNvPr id="7219" name="Text Box 41"/>
                <p:cNvSpPr txBox="1">
                  <a:spLocks noChangeArrowheads="1"/>
                </p:cNvSpPr>
                <p:nvPr/>
              </p:nvSpPr>
              <p:spPr bwMode="auto">
                <a:xfrm>
                  <a:off x="3599" y="1973"/>
                  <a:ext cx="545"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Infliximab</a:t>
                  </a:r>
                </a:p>
              </p:txBody>
            </p:sp>
            <p:sp>
              <p:nvSpPr>
                <p:cNvPr id="7220" name="Rectangle 42"/>
                <p:cNvSpPr>
                  <a:spLocks noChangeArrowheads="1"/>
                </p:cNvSpPr>
                <p:nvPr/>
              </p:nvSpPr>
              <p:spPr bwMode="auto">
                <a:xfrm>
                  <a:off x="3385" y="2197"/>
                  <a:ext cx="292" cy="27"/>
                </a:xfrm>
                <a:prstGeom prst="rect">
                  <a:avLst/>
                </a:prstGeom>
                <a:solidFill>
                  <a:srgbClr val="00FFFF"/>
                </a:solidFill>
                <a:ln w="9525" algn="ctr">
                  <a:noFill/>
                  <a:miter lim="800000"/>
                  <a:headEnd/>
                  <a:tailEnd/>
                </a:ln>
                <a:effectLst>
                  <a:outerShdw dist="17961" dir="2700000" algn="ctr" rotWithShape="0">
                    <a:schemeClr val="bg2"/>
                  </a:outerShdw>
                </a:effectLst>
              </p:spPr>
              <p:txBody>
                <a:bodyPr wrap="none" anchor="ctr"/>
                <a:lstStyle/>
                <a:p>
                  <a:pPr algn="l" rtl="0" fontAlgn="base">
                    <a:spcBef>
                      <a:spcPct val="60000"/>
                    </a:spcBef>
                    <a:spcAft>
                      <a:spcPct val="0"/>
                    </a:spcAft>
                    <a:buClr>
                      <a:srgbClr val="FFFF00"/>
                    </a:buClr>
                    <a:defRPr/>
                  </a:pPr>
                  <a:endParaRPr lang="nl-BE" sz="2000">
                    <a:solidFill>
                      <a:srgbClr val="FFFFFF"/>
                    </a:solidFill>
                  </a:endParaRPr>
                </a:p>
              </p:txBody>
            </p:sp>
            <p:sp>
              <p:nvSpPr>
                <p:cNvPr id="7221" name="Text Box 43"/>
                <p:cNvSpPr txBox="1">
                  <a:spLocks noChangeArrowheads="1"/>
                </p:cNvSpPr>
                <p:nvPr/>
              </p:nvSpPr>
              <p:spPr bwMode="auto">
                <a:xfrm>
                  <a:off x="3658" y="1758"/>
                  <a:ext cx="279" cy="171"/>
                </a:xfrm>
                <a:prstGeom prst="rect">
                  <a:avLst/>
                </a:prstGeom>
                <a:noFill/>
                <a:ln w="9525" algn="ctr">
                  <a:noFill/>
                  <a:miter lim="800000"/>
                  <a:headEnd/>
                  <a:tailEnd/>
                </a:ln>
                <a:effectLst>
                  <a:outerShdw dist="17961" dir="2700000" algn="ctr" rotWithShape="0">
                    <a:schemeClr val="bg2"/>
                  </a:outerShdw>
                </a:effectLst>
              </p:spPr>
              <p:txBody>
                <a:bodyPr wrap="none">
                  <a:spAutoFit/>
                </a:bodyPr>
                <a:lstStyle/>
                <a:p>
                  <a:pPr algn="l" rtl="0" fontAlgn="base">
                    <a:lnSpc>
                      <a:spcPct val="90000"/>
                    </a:lnSpc>
                    <a:spcBef>
                      <a:spcPct val="0"/>
                    </a:spcBef>
                    <a:spcAft>
                      <a:spcPct val="0"/>
                    </a:spcAft>
                    <a:defRPr/>
                  </a:pPr>
                  <a:r>
                    <a:rPr lang="en-US" sz="1200">
                      <a:solidFill>
                        <a:srgbClr val="FFFFFF"/>
                      </a:solidFill>
                      <a:sym typeface="Symbol" pitchFamily="18" charset="2"/>
                    </a:rPr>
                    <a:t>ATI</a:t>
                  </a:r>
                </a:p>
              </p:txBody>
            </p:sp>
          </p:grpSp>
        </p:grpSp>
      </p:grpSp>
      <p:sp>
        <p:nvSpPr>
          <p:cNvPr id="7181" name="Rectangle 2"/>
          <p:cNvSpPr>
            <a:spLocks/>
          </p:cNvSpPr>
          <p:nvPr/>
        </p:nvSpPr>
        <p:spPr bwMode="auto">
          <a:xfrm>
            <a:off x="1779463" y="116633"/>
            <a:ext cx="8229600" cy="885825"/>
          </a:xfrm>
          <a:prstGeom prst="rect">
            <a:avLst/>
          </a:prstGeom>
          <a:noFill/>
          <a:ln w="9525">
            <a:noFill/>
            <a:miter lim="800000"/>
            <a:headEnd/>
            <a:tailEnd/>
          </a:ln>
          <a:effectLst>
            <a:outerShdw dist="17961" dir="2700000" algn="ctr" rotWithShape="0">
              <a:schemeClr val="bg2"/>
            </a:outerShdw>
          </a:effectLst>
        </p:spPr>
        <p:txBody>
          <a:bodyPr anchor="ctr"/>
          <a:lstStyle/>
          <a:p>
            <a:pPr algn="l" rtl="0" fontAlgn="base">
              <a:lnSpc>
                <a:spcPct val="90000"/>
              </a:lnSpc>
              <a:spcBef>
                <a:spcPct val="0"/>
              </a:spcBef>
              <a:spcAft>
                <a:spcPct val="0"/>
              </a:spcAft>
              <a:defRPr/>
            </a:pPr>
            <a:r>
              <a:rPr lang="en-US" sz="3600" dirty="0">
                <a:solidFill>
                  <a:srgbClr val="FFFF00"/>
                </a:solidFill>
              </a:rPr>
              <a:t>Assay Methods for Monitoring Levels</a:t>
            </a:r>
            <a:endParaRPr lang="he-IL" sz="3600" dirty="0">
              <a:solidFill>
                <a:srgbClr val="FFFF00"/>
              </a:solidFill>
            </a:endParaRPr>
          </a:p>
        </p:txBody>
      </p:sp>
      <p:sp>
        <p:nvSpPr>
          <p:cNvPr id="21518" name="Rectangle 45"/>
          <p:cNvSpPr>
            <a:spLocks noChangeArrowheads="1"/>
          </p:cNvSpPr>
          <p:nvPr/>
        </p:nvSpPr>
        <p:spPr bwMode="auto">
          <a:xfrm>
            <a:off x="1793752" y="3580085"/>
            <a:ext cx="8874249" cy="3277915"/>
          </a:xfrm>
          <a:prstGeom prst="rect">
            <a:avLst/>
          </a:prstGeom>
          <a:gradFill rotWithShape="1">
            <a:gsLst>
              <a:gs pos="0">
                <a:srgbClr val="00003C"/>
              </a:gs>
              <a:gs pos="50000">
                <a:srgbClr val="000082"/>
              </a:gs>
              <a:gs pos="100000">
                <a:srgbClr val="00003C"/>
              </a:gs>
            </a:gsLst>
            <a:lin ang="5400000" scaled="1"/>
          </a:gradFill>
          <a:ln w="9525" algn="ctr">
            <a:noFill/>
            <a:miter lim="800000"/>
            <a:headEnd/>
            <a:tailEnd/>
          </a:ln>
        </p:spPr>
        <p:txBody>
          <a:bodyPr wrap="none" anchor="ctr"/>
          <a:lstStyle/>
          <a:p>
            <a:pPr algn="l" rtl="0" fontAlgn="base">
              <a:spcBef>
                <a:spcPct val="60000"/>
              </a:spcBef>
              <a:spcAft>
                <a:spcPct val="0"/>
              </a:spcAft>
              <a:buClr>
                <a:srgbClr val="FFFF00"/>
              </a:buClr>
            </a:pPr>
            <a:endParaRPr lang="nl-BE" sz="2000" dirty="0">
              <a:solidFill>
                <a:srgbClr val="FFFFFF"/>
              </a:solidFill>
            </a:endParaRPr>
          </a:p>
        </p:txBody>
      </p:sp>
      <p:sp>
        <p:nvSpPr>
          <p:cNvPr id="7183" name="Rectangle 46"/>
          <p:cNvSpPr>
            <a:spLocks noChangeArrowheads="1"/>
          </p:cNvSpPr>
          <p:nvPr/>
        </p:nvSpPr>
        <p:spPr bwMode="auto">
          <a:xfrm>
            <a:off x="1782638" y="5416450"/>
            <a:ext cx="2000250" cy="604838"/>
          </a:xfrm>
          <a:prstGeom prst="rect">
            <a:avLst/>
          </a:prstGeom>
          <a:noFill/>
          <a:ln w="9525" algn="ctr">
            <a:noFill/>
            <a:miter lim="800000"/>
            <a:headEnd/>
            <a:tailEnd/>
          </a:ln>
          <a:effectLst>
            <a:outerShdw dist="17961" dir="2700000" algn="ctr" rotWithShape="0">
              <a:schemeClr val="bg2"/>
            </a:outerShdw>
          </a:effectLst>
        </p:spPr>
        <p:txBody>
          <a:bodyPr/>
          <a:lstStyle/>
          <a:p>
            <a:pPr fontAlgn="base">
              <a:lnSpc>
                <a:spcPct val="90000"/>
              </a:lnSpc>
              <a:spcBef>
                <a:spcPct val="60000"/>
              </a:spcBef>
              <a:spcAft>
                <a:spcPct val="0"/>
              </a:spcAft>
              <a:buClr>
                <a:srgbClr val="FFFF00"/>
              </a:buClr>
              <a:tabLst>
                <a:tab pos="406400" algn="l"/>
              </a:tabLst>
              <a:defRPr/>
            </a:pPr>
            <a:r>
              <a:rPr lang="en-US" sz="1600" dirty="0">
                <a:solidFill>
                  <a:srgbClr val="00FFFF"/>
                </a:solidFill>
              </a:rPr>
              <a:t>Tolerance of Drug   </a:t>
            </a:r>
          </a:p>
        </p:txBody>
      </p:sp>
      <p:sp>
        <p:nvSpPr>
          <p:cNvPr id="7184" name="Rectangle 47"/>
          <p:cNvSpPr>
            <a:spLocks noChangeArrowheads="1"/>
          </p:cNvSpPr>
          <p:nvPr/>
        </p:nvSpPr>
        <p:spPr bwMode="auto">
          <a:xfrm>
            <a:off x="1800102" y="5013177"/>
            <a:ext cx="1709737" cy="43973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600" dirty="0">
                <a:solidFill>
                  <a:srgbClr val="00FFFF"/>
                </a:solidFill>
              </a:rPr>
              <a:t>IgG4 Detection</a:t>
            </a:r>
          </a:p>
        </p:txBody>
      </p:sp>
      <p:sp>
        <p:nvSpPr>
          <p:cNvPr id="7185" name="Rectangle 48"/>
          <p:cNvSpPr>
            <a:spLocks noChangeArrowheads="1"/>
          </p:cNvSpPr>
          <p:nvPr/>
        </p:nvSpPr>
        <p:spPr bwMode="auto">
          <a:xfrm>
            <a:off x="1800102" y="4641404"/>
            <a:ext cx="1709737" cy="438150"/>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600">
                <a:solidFill>
                  <a:srgbClr val="00FFFF"/>
                </a:solidFill>
              </a:rPr>
              <a:t>False + / -</a:t>
            </a:r>
          </a:p>
        </p:txBody>
      </p:sp>
      <p:sp>
        <p:nvSpPr>
          <p:cNvPr id="7186" name="Rectangle 49"/>
          <p:cNvSpPr>
            <a:spLocks noChangeArrowheads="1"/>
          </p:cNvSpPr>
          <p:nvPr/>
        </p:nvSpPr>
        <p:spPr bwMode="auto">
          <a:xfrm>
            <a:off x="1798513" y="4206430"/>
            <a:ext cx="1709738" cy="43973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600" dirty="0">
                <a:solidFill>
                  <a:srgbClr val="00FFFF"/>
                </a:solidFill>
              </a:rPr>
              <a:t>Sensitivity</a:t>
            </a:r>
          </a:p>
        </p:txBody>
      </p:sp>
      <p:grpSp>
        <p:nvGrpSpPr>
          <p:cNvPr id="9" name="Group 50"/>
          <p:cNvGrpSpPr>
            <a:grpSpLocks/>
          </p:cNvGrpSpPr>
          <p:nvPr/>
        </p:nvGrpSpPr>
        <p:grpSpPr bwMode="auto">
          <a:xfrm>
            <a:off x="8693027" y="3573019"/>
            <a:ext cx="1509713" cy="2520951"/>
            <a:chOff x="4738" y="2690"/>
            <a:chExt cx="951" cy="1588"/>
          </a:xfrm>
        </p:grpSpPr>
        <p:sp>
          <p:nvSpPr>
            <p:cNvPr id="7205" name="Rectangle 51"/>
            <p:cNvSpPr>
              <a:spLocks noChangeArrowheads="1"/>
            </p:cNvSpPr>
            <p:nvPr/>
          </p:nvSpPr>
          <p:spPr bwMode="auto">
            <a:xfrm>
              <a:off x="4751" y="3897"/>
              <a:ext cx="938" cy="381"/>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dirty="0">
                  <a:solidFill>
                    <a:srgbClr val="FFFFFF"/>
                  </a:solidFill>
                </a:rPr>
                <a:t>Good</a:t>
              </a:r>
            </a:p>
          </p:txBody>
        </p:sp>
        <p:sp>
          <p:nvSpPr>
            <p:cNvPr id="7206" name="Rectangle 52"/>
            <p:cNvSpPr>
              <a:spLocks noChangeArrowheads="1"/>
            </p:cNvSpPr>
            <p:nvPr/>
          </p:nvSpPr>
          <p:spPr bwMode="auto">
            <a:xfrm>
              <a:off x="4751" y="3591"/>
              <a:ext cx="938"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dirty="0">
                  <a:solidFill>
                    <a:srgbClr val="FFFFFF"/>
                  </a:solidFill>
                </a:rPr>
                <a:t>Yes</a:t>
              </a:r>
            </a:p>
          </p:txBody>
        </p:sp>
        <p:sp>
          <p:nvSpPr>
            <p:cNvPr id="7207" name="Rectangle 53"/>
            <p:cNvSpPr>
              <a:spLocks noChangeArrowheads="1"/>
            </p:cNvSpPr>
            <p:nvPr/>
          </p:nvSpPr>
          <p:spPr bwMode="auto">
            <a:xfrm>
              <a:off x="4751" y="3315"/>
              <a:ext cx="938" cy="276"/>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Low</a:t>
              </a:r>
            </a:p>
          </p:txBody>
        </p:sp>
        <p:sp>
          <p:nvSpPr>
            <p:cNvPr id="7208" name="Rectangle 54"/>
            <p:cNvSpPr>
              <a:spLocks noChangeArrowheads="1"/>
            </p:cNvSpPr>
            <p:nvPr/>
          </p:nvSpPr>
          <p:spPr bwMode="auto">
            <a:xfrm>
              <a:off x="4738" y="3022"/>
              <a:ext cx="938"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High</a:t>
              </a:r>
            </a:p>
          </p:txBody>
        </p:sp>
        <p:sp>
          <p:nvSpPr>
            <p:cNvPr id="7209" name="Rectangle 55"/>
            <p:cNvSpPr>
              <a:spLocks noChangeArrowheads="1"/>
            </p:cNvSpPr>
            <p:nvPr/>
          </p:nvSpPr>
          <p:spPr bwMode="auto">
            <a:xfrm>
              <a:off x="4746" y="2690"/>
              <a:ext cx="938" cy="380"/>
            </a:xfrm>
            <a:prstGeom prst="rect">
              <a:avLst/>
            </a:prstGeom>
            <a:noFill/>
            <a:ln w="9525" algn="ctr">
              <a:noFill/>
              <a:miter lim="800000"/>
              <a:headEnd/>
              <a:tailEnd/>
            </a:ln>
            <a:effectLst>
              <a:outerShdw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Low</a:t>
              </a:r>
            </a:p>
          </p:txBody>
        </p:sp>
      </p:grpSp>
      <p:grpSp>
        <p:nvGrpSpPr>
          <p:cNvPr id="10" name="Group 56"/>
          <p:cNvGrpSpPr>
            <a:grpSpLocks/>
          </p:cNvGrpSpPr>
          <p:nvPr/>
        </p:nvGrpSpPr>
        <p:grpSpPr bwMode="auto">
          <a:xfrm>
            <a:off x="6202240" y="3573017"/>
            <a:ext cx="2054225" cy="2474913"/>
            <a:chOff x="3457" y="2690"/>
            <a:chExt cx="1294" cy="1559"/>
          </a:xfrm>
        </p:grpSpPr>
        <p:sp>
          <p:nvSpPr>
            <p:cNvPr id="7200" name="Rectangle 57"/>
            <p:cNvSpPr>
              <a:spLocks noChangeArrowheads="1"/>
            </p:cNvSpPr>
            <p:nvPr/>
          </p:nvSpPr>
          <p:spPr bwMode="auto">
            <a:xfrm>
              <a:off x="3470" y="3868"/>
              <a:ext cx="1281" cy="381"/>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Good</a:t>
              </a:r>
            </a:p>
          </p:txBody>
        </p:sp>
        <p:sp>
          <p:nvSpPr>
            <p:cNvPr id="7201" name="Rectangle 58"/>
            <p:cNvSpPr>
              <a:spLocks noChangeArrowheads="1"/>
            </p:cNvSpPr>
            <p:nvPr/>
          </p:nvSpPr>
          <p:spPr bwMode="auto">
            <a:xfrm>
              <a:off x="3470" y="3591"/>
              <a:ext cx="1281"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Yes</a:t>
              </a:r>
            </a:p>
          </p:txBody>
        </p:sp>
        <p:sp>
          <p:nvSpPr>
            <p:cNvPr id="7202" name="Rectangle 59"/>
            <p:cNvSpPr>
              <a:spLocks noChangeArrowheads="1"/>
            </p:cNvSpPr>
            <p:nvPr/>
          </p:nvSpPr>
          <p:spPr bwMode="auto">
            <a:xfrm>
              <a:off x="3470" y="3315"/>
              <a:ext cx="1281" cy="276"/>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Low</a:t>
              </a:r>
            </a:p>
          </p:txBody>
        </p:sp>
        <p:sp>
          <p:nvSpPr>
            <p:cNvPr id="7203" name="Rectangle 60"/>
            <p:cNvSpPr>
              <a:spLocks noChangeArrowheads="1"/>
            </p:cNvSpPr>
            <p:nvPr/>
          </p:nvSpPr>
          <p:spPr bwMode="auto">
            <a:xfrm>
              <a:off x="3457" y="3022"/>
              <a:ext cx="1281"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High</a:t>
              </a:r>
            </a:p>
          </p:txBody>
        </p:sp>
        <p:sp>
          <p:nvSpPr>
            <p:cNvPr id="7204" name="Rectangle 61"/>
            <p:cNvSpPr>
              <a:spLocks noChangeArrowheads="1"/>
            </p:cNvSpPr>
            <p:nvPr/>
          </p:nvSpPr>
          <p:spPr bwMode="auto">
            <a:xfrm>
              <a:off x="3465" y="2690"/>
              <a:ext cx="1281" cy="380"/>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a:solidFill>
                    <a:srgbClr val="FFFFFF"/>
                  </a:solidFill>
                </a:rPr>
                <a:t>Low</a:t>
              </a:r>
            </a:p>
          </p:txBody>
        </p:sp>
      </p:grpSp>
      <p:grpSp>
        <p:nvGrpSpPr>
          <p:cNvPr id="11" name="Group 62"/>
          <p:cNvGrpSpPr>
            <a:grpSpLocks/>
          </p:cNvGrpSpPr>
          <p:nvPr/>
        </p:nvGrpSpPr>
        <p:grpSpPr bwMode="auto">
          <a:xfrm>
            <a:off x="4277520" y="3573017"/>
            <a:ext cx="1584325" cy="2474913"/>
            <a:chOff x="1205" y="2690"/>
            <a:chExt cx="998" cy="1559"/>
          </a:xfrm>
        </p:grpSpPr>
        <p:sp>
          <p:nvSpPr>
            <p:cNvPr id="7195" name="Rectangle 63"/>
            <p:cNvSpPr>
              <a:spLocks noChangeArrowheads="1"/>
            </p:cNvSpPr>
            <p:nvPr/>
          </p:nvSpPr>
          <p:spPr bwMode="auto">
            <a:xfrm>
              <a:off x="1218" y="3868"/>
              <a:ext cx="985" cy="381"/>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Poor</a:t>
              </a:r>
            </a:p>
          </p:txBody>
        </p:sp>
        <p:sp>
          <p:nvSpPr>
            <p:cNvPr id="7196" name="Rectangle 64"/>
            <p:cNvSpPr>
              <a:spLocks noChangeArrowheads="1"/>
            </p:cNvSpPr>
            <p:nvPr/>
          </p:nvSpPr>
          <p:spPr bwMode="auto">
            <a:xfrm>
              <a:off x="1218" y="3591"/>
              <a:ext cx="985"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a:solidFill>
                    <a:srgbClr val="FF0000"/>
                  </a:solidFill>
                </a:rPr>
                <a:t>No</a:t>
              </a:r>
            </a:p>
          </p:txBody>
        </p:sp>
        <p:sp>
          <p:nvSpPr>
            <p:cNvPr id="7197" name="Rectangle 65"/>
            <p:cNvSpPr>
              <a:spLocks noChangeArrowheads="1"/>
            </p:cNvSpPr>
            <p:nvPr/>
          </p:nvSpPr>
          <p:spPr bwMode="auto">
            <a:xfrm>
              <a:off x="1218" y="3315"/>
              <a:ext cx="985" cy="276"/>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a:solidFill>
                    <a:srgbClr val="FF0000"/>
                  </a:solidFill>
                </a:rPr>
                <a:t>High</a:t>
              </a:r>
            </a:p>
          </p:txBody>
        </p:sp>
        <p:sp>
          <p:nvSpPr>
            <p:cNvPr id="7198" name="Rectangle 66"/>
            <p:cNvSpPr>
              <a:spLocks noChangeArrowheads="1"/>
            </p:cNvSpPr>
            <p:nvPr/>
          </p:nvSpPr>
          <p:spPr bwMode="auto">
            <a:xfrm>
              <a:off x="1205" y="3022"/>
              <a:ext cx="985" cy="277"/>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Medium</a:t>
              </a:r>
            </a:p>
          </p:txBody>
        </p:sp>
        <p:sp>
          <p:nvSpPr>
            <p:cNvPr id="7199" name="Rectangle 67"/>
            <p:cNvSpPr>
              <a:spLocks noChangeArrowheads="1"/>
            </p:cNvSpPr>
            <p:nvPr/>
          </p:nvSpPr>
          <p:spPr bwMode="auto">
            <a:xfrm>
              <a:off x="1213" y="2690"/>
              <a:ext cx="985" cy="380"/>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High</a:t>
              </a:r>
            </a:p>
          </p:txBody>
        </p:sp>
      </p:grpSp>
      <p:sp>
        <p:nvSpPr>
          <p:cNvPr id="7190" name="Rectangle 68"/>
          <p:cNvSpPr>
            <a:spLocks noChangeArrowheads="1"/>
          </p:cNvSpPr>
          <p:nvPr/>
        </p:nvSpPr>
        <p:spPr bwMode="auto">
          <a:xfrm>
            <a:off x="1792163" y="3614291"/>
            <a:ext cx="1709738" cy="603250"/>
          </a:xfrm>
          <a:prstGeom prst="rect">
            <a:avLst/>
          </a:prstGeom>
          <a:noFill/>
          <a:ln w="9525" algn="ctr">
            <a:noFill/>
            <a:miter lim="800000"/>
            <a:headEnd/>
            <a:tailEnd/>
          </a:ln>
          <a:effectLst>
            <a:outerShdw dist="17961" dir="2700000" algn="ctr" rotWithShape="0">
              <a:schemeClr val="bg2"/>
            </a:outerShdw>
          </a:effectLst>
        </p:spPr>
        <p:txBody>
          <a:bodyPr/>
          <a:lstStyle/>
          <a:p>
            <a:pPr fontAlgn="base">
              <a:lnSpc>
                <a:spcPct val="70000"/>
              </a:lnSpc>
              <a:spcBef>
                <a:spcPct val="60000"/>
              </a:spcBef>
              <a:spcAft>
                <a:spcPct val="0"/>
              </a:spcAft>
              <a:buClr>
                <a:srgbClr val="FFFF00"/>
              </a:buClr>
              <a:tabLst>
                <a:tab pos="347663" algn="l"/>
              </a:tabLst>
              <a:defRPr/>
            </a:pPr>
            <a:r>
              <a:rPr lang="en-US" sz="1600" dirty="0">
                <a:solidFill>
                  <a:srgbClr val="00FFFF"/>
                </a:solidFill>
              </a:rPr>
              <a:t>Plastic Interference</a:t>
            </a:r>
          </a:p>
        </p:txBody>
      </p:sp>
      <p:sp>
        <p:nvSpPr>
          <p:cNvPr id="73" name="Rectangle 46"/>
          <p:cNvSpPr>
            <a:spLocks noChangeArrowheads="1"/>
          </p:cNvSpPr>
          <p:nvPr/>
        </p:nvSpPr>
        <p:spPr bwMode="auto">
          <a:xfrm>
            <a:off x="1703512" y="5877272"/>
            <a:ext cx="2000250" cy="604838"/>
          </a:xfrm>
          <a:prstGeom prst="rect">
            <a:avLst/>
          </a:prstGeom>
          <a:noFill/>
          <a:ln w="9525" algn="ctr">
            <a:noFill/>
            <a:miter lim="800000"/>
            <a:headEnd/>
            <a:tailEnd/>
          </a:ln>
          <a:effectLst>
            <a:outerShdw dist="17961" dir="2700000" algn="ctr" rotWithShape="0">
              <a:schemeClr val="bg2"/>
            </a:outerShdw>
          </a:effectLst>
        </p:spPr>
        <p:txBody>
          <a:bodyPr/>
          <a:lstStyle/>
          <a:p>
            <a:pPr fontAlgn="base">
              <a:lnSpc>
                <a:spcPct val="90000"/>
              </a:lnSpc>
              <a:spcBef>
                <a:spcPct val="60000"/>
              </a:spcBef>
              <a:spcAft>
                <a:spcPct val="0"/>
              </a:spcAft>
              <a:buClr>
                <a:srgbClr val="FFFF00"/>
              </a:buClr>
              <a:tabLst>
                <a:tab pos="406400" algn="l"/>
              </a:tabLst>
              <a:defRPr/>
            </a:pPr>
            <a:r>
              <a:rPr lang="en-US" sz="1600" dirty="0">
                <a:solidFill>
                  <a:srgbClr val="00FFFF"/>
                </a:solidFill>
              </a:rPr>
              <a:t> Cost</a:t>
            </a:r>
          </a:p>
        </p:txBody>
      </p:sp>
      <p:sp>
        <p:nvSpPr>
          <p:cNvPr id="75" name="Rectangle 63"/>
          <p:cNvSpPr>
            <a:spLocks noChangeArrowheads="1"/>
          </p:cNvSpPr>
          <p:nvPr/>
        </p:nvSpPr>
        <p:spPr bwMode="auto">
          <a:xfrm>
            <a:off x="4316288" y="590465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dirty="0">
                <a:solidFill>
                  <a:srgbClr val="FFFFFF"/>
                </a:solidFill>
              </a:rPr>
              <a:t>Low</a:t>
            </a:r>
          </a:p>
        </p:txBody>
      </p:sp>
      <p:sp>
        <p:nvSpPr>
          <p:cNvPr id="76" name="Rectangle 63"/>
          <p:cNvSpPr>
            <a:spLocks noChangeArrowheads="1"/>
          </p:cNvSpPr>
          <p:nvPr/>
        </p:nvSpPr>
        <p:spPr bwMode="auto">
          <a:xfrm>
            <a:off x="6260504" y="590465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High</a:t>
            </a:r>
          </a:p>
        </p:txBody>
      </p:sp>
      <p:sp>
        <p:nvSpPr>
          <p:cNvPr id="77" name="Rectangle 63"/>
          <p:cNvSpPr>
            <a:spLocks noChangeArrowheads="1"/>
          </p:cNvSpPr>
          <p:nvPr/>
        </p:nvSpPr>
        <p:spPr bwMode="auto">
          <a:xfrm>
            <a:off x="8708776" y="592050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Very high </a:t>
            </a:r>
          </a:p>
        </p:txBody>
      </p:sp>
      <p:sp>
        <p:nvSpPr>
          <p:cNvPr id="78" name="Rectangle 63"/>
          <p:cNvSpPr>
            <a:spLocks noChangeArrowheads="1"/>
          </p:cNvSpPr>
          <p:nvPr/>
        </p:nvSpPr>
        <p:spPr bwMode="auto">
          <a:xfrm>
            <a:off x="4295800" y="626469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dirty="0">
                <a:solidFill>
                  <a:srgbClr val="FFFFFF"/>
                </a:solidFill>
              </a:rPr>
              <a:t>Simple</a:t>
            </a:r>
          </a:p>
        </p:txBody>
      </p:sp>
      <p:sp>
        <p:nvSpPr>
          <p:cNvPr id="79" name="Rectangle 63"/>
          <p:cNvSpPr>
            <a:spLocks noChangeArrowheads="1"/>
          </p:cNvSpPr>
          <p:nvPr/>
        </p:nvSpPr>
        <p:spPr bwMode="auto">
          <a:xfrm>
            <a:off x="6240016" y="626469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Complex</a:t>
            </a:r>
          </a:p>
        </p:txBody>
      </p:sp>
      <p:sp>
        <p:nvSpPr>
          <p:cNvPr id="80" name="Rectangle 63"/>
          <p:cNvSpPr>
            <a:spLocks noChangeArrowheads="1"/>
          </p:cNvSpPr>
          <p:nvPr/>
        </p:nvSpPr>
        <p:spPr bwMode="auto">
          <a:xfrm>
            <a:off x="8688288" y="6280546"/>
            <a:ext cx="1563688" cy="604838"/>
          </a:xfrm>
          <a:prstGeom prst="rect">
            <a:avLst/>
          </a:prstGeom>
          <a:noFill/>
          <a:ln w="9525" algn="ctr">
            <a:noFill/>
            <a:miter lim="800000"/>
            <a:headEnd/>
            <a:tailEnd/>
          </a:ln>
          <a:effectLst>
            <a:outerShdw dist="17961" dir="2700000" algn="ctr" rotWithShape="0">
              <a:schemeClr val="bg2"/>
            </a:outerShdw>
          </a:effectLst>
        </p:spPr>
        <p:txBody>
          <a:bodyPr/>
          <a:lstStyle/>
          <a:p>
            <a:pPr algn="l" rtl="0" fontAlgn="base">
              <a:lnSpc>
                <a:spcPct val="90000"/>
              </a:lnSpc>
              <a:spcBef>
                <a:spcPct val="60000"/>
              </a:spcBef>
              <a:spcAft>
                <a:spcPct val="0"/>
              </a:spcAft>
              <a:buClr>
                <a:srgbClr val="FFFF00"/>
              </a:buClr>
              <a:defRPr/>
            </a:pPr>
            <a:r>
              <a:rPr lang="en-US" sz="1700" b="1" dirty="0">
                <a:solidFill>
                  <a:srgbClr val="FF0000"/>
                </a:solidFill>
              </a:rPr>
              <a:t>Complex</a:t>
            </a:r>
          </a:p>
        </p:txBody>
      </p:sp>
      <p:sp>
        <p:nvSpPr>
          <p:cNvPr id="81" name="Rectangle 46"/>
          <p:cNvSpPr>
            <a:spLocks noChangeArrowheads="1"/>
          </p:cNvSpPr>
          <p:nvPr/>
        </p:nvSpPr>
        <p:spPr bwMode="auto">
          <a:xfrm>
            <a:off x="1775520" y="6237312"/>
            <a:ext cx="2000250" cy="604838"/>
          </a:xfrm>
          <a:prstGeom prst="rect">
            <a:avLst/>
          </a:prstGeom>
          <a:noFill/>
          <a:ln w="9525" algn="ctr">
            <a:noFill/>
            <a:miter lim="800000"/>
            <a:headEnd/>
            <a:tailEnd/>
          </a:ln>
          <a:effectLst>
            <a:outerShdw dist="17961" dir="2700000" algn="ctr" rotWithShape="0">
              <a:schemeClr val="bg2"/>
            </a:outerShdw>
          </a:effectLst>
        </p:spPr>
        <p:txBody>
          <a:bodyPr/>
          <a:lstStyle/>
          <a:p>
            <a:pPr fontAlgn="base">
              <a:lnSpc>
                <a:spcPct val="90000"/>
              </a:lnSpc>
              <a:spcBef>
                <a:spcPct val="60000"/>
              </a:spcBef>
              <a:spcAft>
                <a:spcPct val="0"/>
              </a:spcAft>
              <a:buClr>
                <a:srgbClr val="FFFF00"/>
              </a:buClr>
              <a:tabLst>
                <a:tab pos="406400" algn="l"/>
              </a:tabLst>
              <a:defRPr/>
            </a:pPr>
            <a:r>
              <a:rPr lang="en-US" sz="1600" dirty="0">
                <a:solidFill>
                  <a:srgbClr val="00FFFF"/>
                </a:solidFill>
              </a:rPr>
              <a:t>Complexity</a:t>
            </a:r>
          </a:p>
        </p:txBody>
      </p:sp>
    </p:spTree>
    <p:extLst>
      <p:ext uri="{BB962C8B-B14F-4D97-AF65-F5344CB8AC3E}">
        <p14:creationId xmlns:p14="http://schemas.microsoft.com/office/powerpoint/2010/main" val="368452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80" y="914092"/>
            <a:ext cx="10515600" cy="2852737"/>
          </a:xfrm>
        </p:spPr>
        <p:txBody>
          <a:bodyPr>
            <a:normAutofit fontScale="90000"/>
          </a:bodyPr>
          <a:lstStyle/>
          <a:p>
            <a:r>
              <a:rPr lang="en-US" dirty="0" err="1"/>
              <a:t>Ustekinumab</a:t>
            </a:r>
            <a:r>
              <a:rPr lang="en-US" dirty="0"/>
              <a:t>- </a:t>
            </a:r>
            <a:br>
              <a:rPr lang="en-US" dirty="0"/>
            </a:br>
            <a:r>
              <a:rPr lang="en-US" dirty="0"/>
              <a:t>Immunogenicity and TDM</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0" y="6246813"/>
            <a:ext cx="409575" cy="646112"/>
          </a:xfrm>
          <a:prstGeom prst="rect">
            <a:avLst/>
          </a:prstGeom>
        </p:spPr>
        <p:txBody>
          <a:bodyPr/>
          <a:lstStyle/>
          <a:p>
            <a:fld id="{B1E7FC84-9B1F-A046-AD61-576EBEDE336D}" type="slidenum">
              <a:rPr lang="en-US" smtClean="0">
                <a:solidFill>
                  <a:srgbClr val="004982"/>
                </a:solidFill>
              </a:rPr>
              <a:pPr/>
              <a:t>19</a:t>
            </a:fld>
            <a:endParaRPr lang="en-US">
              <a:solidFill>
                <a:srgbClr val="004982"/>
              </a:solidFill>
            </a:endParaRPr>
          </a:p>
        </p:txBody>
      </p:sp>
    </p:spTree>
    <p:extLst>
      <p:ext uri="{BB962C8B-B14F-4D97-AF65-F5344CB8AC3E}">
        <p14:creationId xmlns:p14="http://schemas.microsoft.com/office/powerpoint/2010/main" val="145549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1920875" y="1092876"/>
            <a:ext cx="8375650" cy="2031325"/>
          </a:xfrm>
        </p:spPr>
        <p:txBody>
          <a:bodyPr>
            <a:normAutofit fontScale="90000"/>
          </a:bodyPr>
          <a:lstStyle/>
          <a:p>
            <a:r>
              <a:rPr lang="en-US" dirty="0">
                <a:solidFill>
                  <a:srgbClr val="17375E"/>
                </a:solidFill>
              </a:rPr>
              <a:t/>
            </a:r>
            <a:br>
              <a:rPr lang="en-US" dirty="0">
                <a:solidFill>
                  <a:srgbClr val="17375E"/>
                </a:solidFill>
              </a:rPr>
            </a:br>
            <a:r>
              <a:rPr lang="en-US" dirty="0">
                <a:solidFill>
                  <a:srgbClr val="17375E"/>
                </a:solidFill>
              </a:rPr>
              <a:t>Mechanism of Action</a:t>
            </a:r>
          </a:p>
        </p:txBody>
      </p:sp>
    </p:spTree>
    <p:extLst>
      <p:ext uri="{BB962C8B-B14F-4D97-AF65-F5344CB8AC3E}">
        <p14:creationId xmlns:p14="http://schemas.microsoft.com/office/powerpoint/2010/main" val="169550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UTK levels and clinical outcomes</a:t>
            </a:r>
          </a:p>
        </p:txBody>
      </p:sp>
      <p:sp>
        <p:nvSpPr>
          <p:cNvPr id="3" name="Text Placeholder 2"/>
          <p:cNvSpPr>
            <a:spLocks noGrp="1"/>
          </p:cNvSpPr>
          <p:nvPr>
            <p:ph type="body" idx="1"/>
          </p:nvPr>
        </p:nvSpPr>
        <p:spPr>
          <a:xfrm>
            <a:off x="1603717" y="1740544"/>
            <a:ext cx="4937760" cy="736282"/>
          </a:xfrm>
        </p:spPr>
        <p:txBody>
          <a:bodyPr/>
          <a:lstStyle/>
          <a:p>
            <a:r>
              <a:rPr lang="en-US" dirty="0"/>
              <a:t>Endoscopic response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97353457"/>
              </p:ext>
            </p:extLst>
          </p:nvPr>
        </p:nvGraphicFramePr>
        <p:xfrm>
          <a:off x="1524000" y="2174875"/>
          <a:ext cx="44973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p:txBody>
          <a:bodyPr>
            <a:normAutofit/>
          </a:bodyPr>
          <a:lstStyle/>
          <a:p>
            <a:r>
              <a:rPr lang="en-US" dirty="0"/>
              <a:t>Steroid-free remission and endoscopic response</a:t>
            </a:r>
          </a:p>
        </p:txBody>
      </p:sp>
      <p:sp>
        <p:nvSpPr>
          <p:cNvPr id="6" name="Content Placeholder 5"/>
          <p:cNvSpPr>
            <a:spLocks noGrp="1"/>
          </p:cNvSpPr>
          <p:nvPr>
            <p:ph sz="quarter" idx="4"/>
          </p:nvPr>
        </p:nvSpPr>
        <p:spPr>
          <a:xfrm>
            <a:off x="6248401" y="2438400"/>
            <a:ext cx="4041775" cy="3951288"/>
          </a:xfrm>
        </p:spPr>
        <p:txBody>
          <a:bodyPr/>
          <a:lstStyle/>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399873605"/>
              </p:ext>
            </p:extLst>
          </p:nvPr>
        </p:nvGraphicFramePr>
        <p:xfrm>
          <a:off x="5791200" y="3200400"/>
          <a:ext cx="4635500"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58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UTK levels and clinical outcomes</a:t>
            </a:r>
          </a:p>
        </p:txBody>
      </p:sp>
      <p:sp>
        <p:nvSpPr>
          <p:cNvPr id="6" name="Text Placeholder 5"/>
          <p:cNvSpPr>
            <a:spLocks noGrp="1"/>
          </p:cNvSpPr>
          <p:nvPr>
            <p:ph type="body" idx="1"/>
          </p:nvPr>
        </p:nvSpPr>
        <p:spPr/>
        <p:txBody>
          <a:bodyPr>
            <a:normAutofit/>
          </a:bodyPr>
          <a:lstStyle/>
          <a:p>
            <a:r>
              <a:rPr lang="en-US" dirty="0"/>
              <a:t>Steroid-free clinical remission	</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a:t>CRP normalization</a:t>
            </a:r>
          </a:p>
        </p:txBody>
      </p:sp>
      <p:sp>
        <p:nvSpPr>
          <p:cNvPr id="9" name="Content Placeholder 8"/>
          <p:cNvSpPr>
            <a:spLocks noGrp="1"/>
          </p:cNvSpPr>
          <p:nvPr>
            <p:ph sz="quarter" idx="4"/>
          </p:nvPr>
        </p:nvSpPr>
        <p:spPr/>
        <p:txBody>
          <a:bodyPr/>
          <a:lstStyle/>
          <a:p>
            <a:endParaRPr lang="en-US"/>
          </a:p>
        </p:txBody>
      </p:sp>
      <p:graphicFrame>
        <p:nvGraphicFramePr>
          <p:cNvPr id="10" name="Chart 9"/>
          <p:cNvGraphicFramePr>
            <a:graphicFrameLocks/>
          </p:cNvGraphicFramePr>
          <p:nvPr>
            <p:extLst>
              <p:ext uri="{D42A27DB-BD31-4B8C-83A1-F6EECF244321}">
                <p14:modId xmlns:p14="http://schemas.microsoft.com/office/powerpoint/2010/main" val="804103718"/>
              </p:ext>
            </p:extLst>
          </p:nvPr>
        </p:nvGraphicFramePr>
        <p:xfrm>
          <a:off x="1676400" y="2438400"/>
          <a:ext cx="4305300" cy="347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23645863"/>
              </p:ext>
            </p:extLst>
          </p:nvPr>
        </p:nvGraphicFramePr>
        <p:xfrm>
          <a:off x="5562600" y="2209800"/>
          <a:ext cx="5372100" cy="3632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895600" y="3048000"/>
            <a:ext cx="2209800" cy="381000"/>
          </a:xfrm>
          <a:prstGeom prst="rect">
            <a:avLst/>
          </a:prstGeom>
          <a:noFill/>
        </p:spPr>
        <p:txBody>
          <a:bodyPr wrap="square" rtlCol="0">
            <a:spAutoFit/>
          </a:bodyPr>
          <a:lstStyle/>
          <a:p>
            <a:r>
              <a:rPr lang="en-US" b="1" dirty="0"/>
              <a:t>p=0.76</a:t>
            </a:r>
          </a:p>
        </p:txBody>
      </p:sp>
      <p:sp>
        <p:nvSpPr>
          <p:cNvPr id="13" name="TextBox 12"/>
          <p:cNvSpPr txBox="1"/>
          <p:nvPr/>
        </p:nvSpPr>
        <p:spPr>
          <a:xfrm>
            <a:off x="6477000" y="3048000"/>
            <a:ext cx="2209800" cy="381000"/>
          </a:xfrm>
          <a:prstGeom prst="rect">
            <a:avLst/>
          </a:prstGeom>
          <a:noFill/>
        </p:spPr>
        <p:txBody>
          <a:bodyPr wrap="square" rtlCol="0">
            <a:spAutoFit/>
          </a:bodyPr>
          <a:lstStyle/>
          <a:p>
            <a:r>
              <a:rPr lang="en-US" b="1" dirty="0"/>
              <a:t>p=0.02</a:t>
            </a:r>
          </a:p>
        </p:txBody>
      </p:sp>
    </p:spTree>
    <p:extLst>
      <p:ext uri="{BB962C8B-B14F-4D97-AF65-F5344CB8AC3E}">
        <p14:creationId xmlns:p14="http://schemas.microsoft.com/office/powerpoint/2010/main" val="200365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UTK levels and anti-UTK antibodies </a:t>
            </a:r>
          </a:p>
        </p:txBody>
      </p:sp>
      <p:sp>
        <p:nvSpPr>
          <p:cNvPr id="3" name="Content Placeholder 2"/>
          <p:cNvSpPr>
            <a:spLocks noGrp="1"/>
          </p:cNvSpPr>
          <p:nvPr>
            <p:ph sz="half" idx="1"/>
          </p:nvPr>
        </p:nvSpPr>
        <p:spPr/>
        <p:txBody>
          <a:bodyPr/>
          <a:lstStyle/>
          <a:p>
            <a:r>
              <a:rPr lang="en-US" dirty="0"/>
              <a:t>Mean UTK levels</a:t>
            </a:r>
          </a:p>
          <a:p>
            <a:pPr lvl="1"/>
            <a:r>
              <a:rPr lang="en-US" dirty="0"/>
              <a:t>Week 10- 3.36 ±1.8 mcg/ml</a:t>
            </a:r>
          </a:p>
          <a:p>
            <a:pPr lvl="1"/>
            <a:r>
              <a:rPr lang="en-US" dirty="0"/>
              <a:t>Week 26-  4.2 ±2  mcg/ml (=0.9)</a:t>
            </a:r>
          </a:p>
          <a:p>
            <a:pPr lvl="1"/>
            <a:endParaRPr lang="en-US" dirty="0"/>
          </a:p>
          <a:p>
            <a:r>
              <a:rPr lang="en-US" dirty="0"/>
              <a:t>Anti UTK – 1 patient (2%) only</a:t>
            </a:r>
          </a:p>
        </p:txBody>
      </p:sp>
      <p:sp>
        <p:nvSpPr>
          <p:cNvPr id="4" name="Content Placeholder 3"/>
          <p:cNvSpPr>
            <a:spLocks noGrp="1"/>
          </p:cNvSpPr>
          <p:nvPr>
            <p:ph sz="half" idx="2"/>
          </p:nvPr>
        </p:nvSpPr>
        <p:spPr/>
        <p:txBody>
          <a:bodyPr/>
          <a:lstStyle/>
          <a:p>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55" t="3089" r="13823" b="6838"/>
          <a:stretch/>
        </p:blipFill>
        <p:spPr bwMode="auto">
          <a:xfrm>
            <a:off x="6126480" y="1845734"/>
            <a:ext cx="3371850"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498330" y="2343150"/>
            <a:ext cx="2503170" cy="1754326"/>
          </a:xfrm>
          <a:prstGeom prst="rect">
            <a:avLst/>
          </a:prstGeom>
          <a:noFill/>
        </p:spPr>
        <p:txBody>
          <a:bodyPr wrap="square" rtlCol="0">
            <a:spAutoFit/>
          </a:bodyPr>
          <a:lstStyle/>
          <a:p>
            <a:r>
              <a:rPr lang="en-US" dirty="0"/>
              <a:t>AUC- 0.78, p=0.006</a:t>
            </a:r>
          </a:p>
          <a:p>
            <a:r>
              <a:rPr lang="en-US" dirty="0"/>
              <a:t>Optimal cut-off level-4.5 </a:t>
            </a:r>
            <a:r>
              <a:rPr lang="el-GR" dirty="0"/>
              <a:t>μ</a:t>
            </a:r>
            <a:r>
              <a:rPr lang="en-US" dirty="0"/>
              <a:t>g/mL </a:t>
            </a:r>
          </a:p>
          <a:p>
            <a:pPr lvl="1"/>
            <a:r>
              <a:rPr lang="en-US" dirty="0"/>
              <a:t>Sensitivity- 72.2%</a:t>
            </a:r>
          </a:p>
          <a:p>
            <a:pPr lvl="1"/>
            <a:r>
              <a:rPr lang="en-US" dirty="0"/>
              <a:t>Specificity-83.3%</a:t>
            </a:r>
          </a:p>
          <a:p>
            <a:endParaRPr lang="en-US" dirty="0"/>
          </a:p>
        </p:txBody>
      </p:sp>
      <p:sp>
        <p:nvSpPr>
          <p:cNvPr id="7" name="TextBox 6"/>
          <p:cNvSpPr txBox="1"/>
          <p:nvPr/>
        </p:nvSpPr>
        <p:spPr>
          <a:xfrm>
            <a:off x="6386513" y="5346172"/>
            <a:ext cx="4614862" cy="369332"/>
          </a:xfrm>
          <a:prstGeom prst="rect">
            <a:avLst/>
          </a:prstGeom>
          <a:noFill/>
        </p:spPr>
        <p:txBody>
          <a:bodyPr wrap="square" rtlCol="0">
            <a:spAutoFit/>
          </a:bodyPr>
          <a:lstStyle/>
          <a:p>
            <a:r>
              <a:rPr lang="en-US" b="1" dirty="0" smtClean="0"/>
              <a:t>Prediction of endoscopic response</a:t>
            </a:r>
            <a:endParaRPr lang="en-US" b="1" dirty="0"/>
          </a:p>
        </p:txBody>
      </p:sp>
    </p:spTree>
    <p:extLst>
      <p:ext uri="{BB962C8B-B14F-4D97-AF65-F5344CB8AC3E}">
        <p14:creationId xmlns:p14="http://schemas.microsoft.com/office/powerpoint/2010/main" val="379798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Study aims</a:t>
            </a:r>
            <a:endParaRPr lang="en-US" dirty="0"/>
          </a:p>
        </p:txBody>
      </p:sp>
      <p:sp>
        <p:nvSpPr>
          <p:cNvPr id="6" name="Content Placeholder 5"/>
          <p:cNvSpPr>
            <a:spLocks noGrp="1"/>
          </p:cNvSpPr>
          <p:nvPr>
            <p:ph idx="1"/>
          </p:nvPr>
        </p:nvSpPr>
        <p:spPr/>
        <p:txBody>
          <a:bodyPr/>
          <a:lstStyle/>
          <a:p>
            <a:r>
              <a:rPr lang="en-US" dirty="0" smtClean="0"/>
              <a:t>To evaluate the correlation between UST trough levels and anti-UST antibodies with clinical and endoscopic outcomes in Crohn’s disease</a:t>
            </a:r>
            <a:endParaRPr lang="en-US" dirty="0"/>
          </a:p>
        </p:txBody>
      </p:sp>
    </p:spTree>
    <p:extLst>
      <p:ext uri="{BB962C8B-B14F-4D97-AF65-F5344CB8AC3E}">
        <p14:creationId xmlns:p14="http://schemas.microsoft.com/office/powerpoint/2010/main" val="382337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serum samples for UST and anti-UST antibodies will be collected at each visit (bridging ELISA)</a:t>
            </a:r>
          </a:p>
          <a:p>
            <a:pPr>
              <a:buFont typeface="Arial" panose="020B0604020202020204" pitchFamily="34" charset="0"/>
              <a:buChar char="•"/>
            </a:pPr>
            <a:r>
              <a:rPr lang="en-US" dirty="0" smtClean="0"/>
              <a:t>CRP will be measured at the same time</a:t>
            </a:r>
          </a:p>
          <a:p>
            <a:pPr>
              <a:buFont typeface="Arial" panose="020B0604020202020204" pitchFamily="34" charset="0"/>
              <a:buChar char="•"/>
            </a:pPr>
            <a:r>
              <a:rPr lang="en-US" dirty="0" smtClean="0"/>
              <a:t>Clinical response (HBI) will evaluated at each visit</a:t>
            </a:r>
          </a:p>
          <a:p>
            <a:pPr>
              <a:buFont typeface="Arial" panose="020B0604020202020204" pitchFamily="34" charset="0"/>
              <a:buChar char="•"/>
            </a:pPr>
            <a:r>
              <a:rPr lang="en-US" dirty="0" smtClean="0"/>
              <a:t>Endoscopic response will be evaluated as per availability</a:t>
            </a:r>
          </a:p>
          <a:p>
            <a:pPr>
              <a:buFont typeface="Arial" panose="020B0604020202020204" pitchFamily="34" charset="0"/>
              <a:buChar char="•"/>
            </a:pPr>
            <a:r>
              <a:rPr lang="en-US" dirty="0" smtClean="0"/>
              <a:t>A minimum of 40 patients is required in order to calibrate the assay</a:t>
            </a:r>
          </a:p>
          <a:p>
            <a:pPr>
              <a:buFont typeface="Arial" panose="020B0604020202020204" pitchFamily="34" charset="0"/>
              <a:buChar char="•"/>
            </a:pPr>
            <a:r>
              <a:rPr lang="en-US" dirty="0" smtClean="0"/>
              <a:t>ROC analysis will be performed for evaluation of diagnostic accuracy of UST levels for prediction of </a:t>
            </a:r>
            <a:r>
              <a:rPr lang="en-US" smtClean="0"/>
              <a:t>clinical outcomes</a:t>
            </a:r>
            <a:endParaRPr lang="en-US" dirty="0"/>
          </a:p>
        </p:txBody>
      </p:sp>
    </p:spTree>
    <p:extLst>
      <p:ext uri="{BB962C8B-B14F-4D97-AF65-F5344CB8AC3E}">
        <p14:creationId xmlns:p14="http://schemas.microsoft.com/office/powerpoint/2010/main" val="150239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6"/>
          <p:cNvSpPr>
            <a:spLocks noGrp="1"/>
          </p:cNvSpPr>
          <p:nvPr>
            <p:ph type="title"/>
          </p:nvPr>
        </p:nvSpPr>
        <p:spPr>
          <a:xfrm>
            <a:off x="1697663" y="395789"/>
            <a:ext cx="8540332" cy="861774"/>
          </a:xfrm>
        </p:spPr>
        <p:txBody>
          <a:bodyPr/>
          <a:lstStyle/>
          <a:p>
            <a:pPr eaLnBrk="1" hangingPunct="1"/>
            <a:r>
              <a:rPr lang="en-US" dirty="0">
                <a:latin typeface="+mj-lt"/>
                <a:ea typeface="ヒラギノ角ゴ ProN W6"/>
                <a:cs typeface="ヒラギノ角ゴ ProN W6"/>
              </a:rPr>
              <a:t>Ustekinumab  Background</a:t>
            </a:r>
            <a:r>
              <a:rPr lang="en-US" sz="2400" dirty="0">
                <a:ea typeface="ヒラギノ角ゴ ProN W6"/>
                <a:cs typeface="ヒラギノ角ゴ ProN W6"/>
              </a:rPr>
              <a:t> </a:t>
            </a:r>
            <a:endParaRPr lang="en-US" dirty="0">
              <a:latin typeface="+mj-lt"/>
              <a:ea typeface="ＭＳ Ｐゴシック" charset="-128"/>
              <a:cs typeface="ＭＳ Ｐゴシック" charset="-128"/>
            </a:endParaRPr>
          </a:p>
        </p:txBody>
      </p:sp>
      <p:sp>
        <p:nvSpPr>
          <p:cNvPr id="10" name="Freeform 5"/>
          <p:cNvSpPr>
            <a:spLocks/>
          </p:cNvSpPr>
          <p:nvPr/>
        </p:nvSpPr>
        <p:spPr bwMode="auto">
          <a:xfrm rot="1677547">
            <a:off x="1782741" y="3846043"/>
            <a:ext cx="1058863" cy="369328"/>
          </a:xfrm>
          <a:custGeom>
            <a:avLst/>
            <a:gdLst>
              <a:gd name="T0" fmla="*/ 2147483647 w 1068"/>
              <a:gd name="T1" fmla="*/ 2147483647 h 1686"/>
              <a:gd name="T2" fmla="*/ 2147483647 w 1068"/>
              <a:gd name="T3" fmla="*/ 2147483647 h 1686"/>
              <a:gd name="T4" fmla="*/ 2147483647 w 1068"/>
              <a:gd name="T5" fmla="*/ 2147483647 h 1686"/>
              <a:gd name="T6" fmla="*/ 2147483647 w 1068"/>
              <a:gd name="T7" fmla="*/ 2147483647 h 1686"/>
              <a:gd name="T8" fmla="*/ 2147483647 w 1068"/>
              <a:gd name="T9" fmla="*/ 2147483647 h 1686"/>
              <a:gd name="T10" fmla="*/ 2147483647 w 1068"/>
              <a:gd name="T11" fmla="*/ 2147483647 h 1686"/>
              <a:gd name="T12" fmla="*/ 2147483647 w 1068"/>
              <a:gd name="T13" fmla="*/ 2147483647 h 1686"/>
              <a:gd name="T14" fmla="*/ 2147483647 w 1068"/>
              <a:gd name="T15" fmla="*/ 2147483647 h 1686"/>
              <a:gd name="T16" fmla="*/ 2147483647 w 1068"/>
              <a:gd name="T17" fmla="*/ 2147483647 h 1686"/>
              <a:gd name="T18" fmla="*/ 2147483647 w 1068"/>
              <a:gd name="T19" fmla="*/ 2147483647 h 1686"/>
              <a:gd name="T20" fmla="*/ 2147483647 w 1068"/>
              <a:gd name="T21" fmla="*/ 2147483647 h 1686"/>
              <a:gd name="T22" fmla="*/ 2147483647 w 1068"/>
              <a:gd name="T23" fmla="*/ 2147483647 h 1686"/>
              <a:gd name="T24" fmla="*/ 2147483647 w 1068"/>
              <a:gd name="T25" fmla="*/ 2147483647 h 1686"/>
              <a:gd name="T26" fmla="*/ 2147483647 w 1068"/>
              <a:gd name="T27" fmla="*/ 2147483647 h 1686"/>
              <a:gd name="T28" fmla="*/ 2147483647 w 1068"/>
              <a:gd name="T29" fmla="*/ 2147483647 h 1686"/>
              <a:gd name="T30" fmla="*/ 2147483647 w 1068"/>
              <a:gd name="T31" fmla="*/ 2147483647 h 1686"/>
              <a:gd name="T32" fmla="*/ 2147483647 w 1068"/>
              <a:gd name="T33" fmla="*/ 2147483647 h 1686"/>
              <a:gd name="T34" fmla="*/ 2147483647 w 1068"/>
              <a:gd name="T35" fmla="*/ 2147483647 h 1686"/>
              <a:gd name="T36" fmla="*/ 2147483647 w 1068"/>
              <a:gd name="T37" fmla="*/ 2147483647 h 1686"/>
              <a:gd name="T38" fmla="*/ 2147483647 w 1068"/>
              <a:gd name="T39" fmla="*/ 2147483647 h 1686"/>
              <a:gd name="T40" fmla="*/ 2147483647 w 1068"/>
              <a:gd name="T41" fmla="*/ 2147483647 h 1686"/>
              <a:gd name="T42" fmla="*/ 2147483647 w 1068"/>
              <a:gd name="T43" fmla="*/ 2147483647 h 1686"/>
              <a:gd name="T44" fmla="*/ 2147483647 w 1068"/>
              <a:gd name="T45" fmla="*/ 2147483647 h 1686"/>
              <a:gd name="T46" fmla="*/ 2147483647 w 1068"/>
              <a:gd name="T47" fmla="*/ 2147483647 h 1686"/>
              <a:gd name="T48" fmla="*/ 2147483647 w 1068"/>
              <a:gd name="T49" fmla="*/ 2147483647 h 1686"/>
              <a:gd name="T50" fmla="*/ 2147483647 w 1068"/>
              <a:gd name="T51" fmla="*/ 2147483647 h 1686"/>
              <a:gd name="T52" fmla="*/ 2147483647 w 1068"/>
              <a:gd name="T53" fmla="*/ 2147483647 h 1686"/>
              <a:gd name="T54" fmla="*/ 2147483647 w 1068"/>
              <a:gd name="T55" fmla="*/ 2147483647 h 1686"/>
              <a:gd name="T56" fmla="*/ 2147483647 w 1068"/>
              <a:gd name="T57" fmla="*/ 2147483647 h 1686"/>
              <a:gd name="T58" fmla="*/ 2147483647 w 1068"/>
              <a:gd name="T59" fmla="*/ 2147483647 h 1686"/>
              <a:gd name="T60" fmla="*/ 2147483647 w 1068"/>
              <a:gd name="T61" fmla="*/ 2147483647 h 1686"/>
              <a:gd name="T62" fmla="*/ 2147483647 w 1068"/>
              <a:gd name="T63" fmla="*/ 2147483647 h 1686"/>
              <a:gd name="T64" fmla="*/ 2147483647 w 1068"/>
              <a:gd name="T65" fmla="*/ 2147483647 h 1686"/>
              <a:gd name="T66" fmla="*/ 2147483647 w 1068"/>
              <a:gd name="T67" fmla="*/ 2147483647 h 1686"/>
              <a:gd name="T68" fmla="*/ 2147483647 w 1068"/>
              <a:gd name="T69" fmla="*/ 2147483647 h 1686"/>
              <a:gd name="T70" fmla="*/ 2147483647 w 1068"/>
              <a:gd name="T71" fmla="*/ 2147483647 h 1686"/>
              <a:gd name="T72" fmla="*/ 2147483647 w 1068"/>
              <a:gd name="T73" fmla="*/ 2147483647 h 1686"/>
              <a:gd name="T74" fmla="*/ 2147483647 w 1068"/>
              <a:gd name="T75" fmla="*/ 2147483647 h 1686"/>
              <a:gd name="T76" fmla="*/ 2147483647 w 1068"/>
              <a:gd name="T77" fmla="*/ 2147483647 h 1686"/>
              <a:gd name="T78" fmla="*/ 2147483647 w 1068"/>
              <a:gd name="T79" fmla="*/ 2147483647 h 1686"/>
              <a:gd name="T80" fmla="*/ 2147483647 w 1068"/>
              <a:gd name="T81" fmla="*/ 2147483647 h 1686"/>
              <a:gd name="T82" fmla="*/ 2147483647 w 1068"/>
              <a:gd name="T83" fmla="*/ 2147483647 h 1686"/>
              <a:gd name="T84" fmla="*/ 2147483647 w 1068"/>
              <a:gd name="T85" fmla="*/ 2147483647 h 1686"/>
              <a:gd name="T86" fmla="*/ 2147483647 w 1068"/>
              <a:gd name="T87" fmla="*/ 2147483647 h 1686"/>
              <a:gd name="T88" fmla="*/ 2147483647 w 1068"/>
              <a:gd name="T89" fmla="*/ 2147483647 h 16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8"/>
              <a:gd name="T136" fmla="*/ 0 h 1686"/>
              <a:gd name="T137" fmla="*/ 1068 w 1068"/>
              <a:gd name="T138" fmla="*/ 1686 h 16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8" h="1686">
                <a:moveTo>
                  <a:pt x="105" y="24"/>
                </a:moveTo>
                <a:cubicBezTo>
                  <a:pt x="120" y="69"/>
                  <a:pt x="164" y="96"/>
                  <a:pt x="208" y="111"/>
                </a:cubicBezTo>
                <a:cubicBezTo>
                  <a:pt x="360" y="106"/>
                  <a:pt x="458" y="115"/>
                  <a:pt x="587" y="72"/>
                </a:cubicBezTo>
                <a:cubicBezTo>
                  <a:pt x="636" y="79"/>
                  <a:pt x="659" y="80"/>
                  <a:pt x="689" y="119"/>
                </a:cubicBezTo>
                <a:cubicBezTo>
                  <a:pt x="701" y="134"/>
                  <a:pt x="721" y="166"/>
                  <a:pt x="721" y="166"/>
                </a:cubicBezTo>
                <a:cubicBezTo>
                  <a:pt x="753" y="261"/>
                  <a:pt x="732" y="295"/>
                  <a:pt x="681" y="356"/>
                </a:cubicBezTo>
                <a:cubicBezTo>
                  <a:pt x="675" y="363"/>
                  <a:pt x="673" y="373"/>
                  <a:pt x="666" y="379"/>
                </a:cubicBezTo>
                <a:cubicBezTo>
                  <a:pt x="659" y="384"/>
                  <a:pt x="650" y="383"/>
                  <a:pt x="642" y="387"/>
                </a:cubicBezTo>
                <a:cubicBezTo>
                  <a:pt x="610" y="403"/>
                  <a:pt x="577" y="415"/>
                  <a:pt x="547" y="435"/>
                </a:cubicBezTo>
                <a:cubicBezTo>
                  <a:pt x="519" y="514"/>
                  <a:pt x="534" y="599"/>
                  <a:pt x="484" y="671"/>
                </a:cubicBezTo>
                <a:cubicBezTo>
                  <a:pt x="473" y="705"/>
                  <a:pt x="463" y="739"/>
                  <a:pt x="453" y="774"/>
                </a:cubicBezTo>
                <a:cubicBezTo>
                  <a:pt x="455" y="811"/>
                  <a:pt x="455" y="848"/>
                  <a:pt x="460" y="884"/>
                </a:cubicBezTo>
                <a:cubicBezTo>
                  <a:pt x="467" y="930"/>
                  <a:pt x="493" y="982"/>
                  <a:pt x="508" y="1026"/>
                </a:cubicBezTo>
                <a:cubicBezTo>
                  <a:pt x="514" y="1044"/>
                  <a:pt x="533" y="1056"/>
                  <a:pt x="539" y="1074"/>
                </a:cubicBezTo>
                <a:cubicBezTo>
                  <a:pt x="547" y="1096"/>
                  <a:pt x="558" y="1126"/>
                  <a:pt x="571" y="1145"/>
                </a:cubicBezTo>
                <a:cubicBezTo>
                  <a:pt x="596" y="1181"/>
                  <a:pt x="635" y="1188"/>
                  <a:pt x="673" y="1200"/>
                </a:cubicBezTo>
                <a:cubicBezTo>
                  <a:pt x="689" y="1205"/>
                  <a:pt x="705" y="1211"/>
                  <a:pt x="721" y="1216"/>
                </a:cubicBezTo>
                <a:cubicBezTo>
                  <a:pt x="729" y="1219"/>
                  <a:pt x="744" y="1224"/>
                  <a:pt x="744" y="1224"/>
                </a:cubicBezTo>
                <a:cubicBezTo>
                  <a:pt x="783" y="1281"/>
                  <a:pt x="768" y="1270"/>
                  <a:pt x="792" y="1326"/>
                </a:cubicBezTo>
                <a:cubicBezTo>
                  <a:pt x="810" y="1368"/>
                  <a:pt x="837" y="1407"/>
                  <a:pt x="863" y="1445"/>
                </a:cubicBezTo>
                <a:cubicBezTo>
                  <a:pt x="867" y="1451"/>
                  <a:pt x="901" y="1500"/>
                  <a:pt x="902" y="1500"/>
                </a:cubicBezTo>
                <a:cubicBezTo>
                  <a:pt x="930" y="1509"/>
                  <a:pt x="947" y="1527"/>
                  <a:pt x="973" y="1539"/>
                </a:cubicBezTo>
                <a:cubicBezTo>
                  <a:pt x="988" y="1546"/>
                  <a:pt x="1021" y="1555"/>
                  <a:pt x="1021" y="1555"/>
                </a:cubicBezTo>
                <a:cubicBezTo>
                  <a:pt x="1038" y="1582"/>
                  <a:pt x="1058" y="1589"/>
                  <a:pt x="1068" y="1618"/>
                </a:cubicBezTo>
                <a:cubicBezTo>
                  <a:pt x="1051" y="1686"/>
                  <a:pt x="1022" y="1665"/>
                  <a:pt x="950" y="1658"/>
                </a:cubicBezTo>
                <a:cubicBezTo>
                  <a:pt x="898" y="1623"/>
                  <a:pt x="887" y="1568"/>
                  <a:pt x="823" y="1547"/>
                </a:cubicBezTo>
                <a:cubicBezTo>
                  <a:pt x="756" y="1500"/>
                  <a:pt x="689" y="1431"/>
                  <a:pt x="610" y="1405"/>
                </a:cubicBezTo>
                <a:cubicBezTo>
                  <a:pt x="602" y="1400"/>
                  <a:pt x="594" y="1395"/>
                  <a:pt x="587" y="1389"/>
                </a:cubicBezTo>
                <a:cubicBezTo>
                  <a:pt x="578" y="1382"/>
                  <a:pt x="572" y="1373"/>
                  <a:pt x="563" y="1366"/>
                </a:cubicBezTo>
                <a:cubicBezTo>
                  <a:pt x="548" y="1354"/>
                  <a:pt x="516" y="1334"/>
                  <a:pt x="516" y="1334"/>
                </a:cubicBezTo>
                <a:cubicBezTo>
                  <a:pt x="506" y="1319"/>
                  <a:pt x="502" y="1302"/>
                  <a:pt x="492" y="1287"/>
                </a:cubicBezTo>
                <a:cubicBezTo>
                  <a:pt x="469" y="1254"/>
                  <a:pt x="441" y="1230"/>
                  <a:pt x="421" y="1192"/>
                </a:cubicBezTo>
                <a:cubicBezTo>
                  <a:pt x="416" y="1182"/>
                  <a:pt x="411" y="1171"/>
                  <a:pt x="405" y="1161"/>
                </a:cubicBezTo>
                <a:cubicBezTo>
                  <a:pt x="395" y="1145"/>
                  <a:pt x="374" y="1113"/>
                  <a:pt x="374" y="1113"/>
                </a:cubicBezTo>
                <a:cubicBezTo>
                  <a:pt x="345" y="1000"/>
                  <a:pt x="307" y="891"/>
                  <a:pt x="295" y="774"/>
                </a:cubicBezTo>
                <a:cubicBezTo>
                  <a:pt x="292" y="740"/>
                  <a:pt x="291" y="705"/>
                  <a:pt x="287" y="671"/>
                </a:cubicBezTo>
                <a:cubicBezTo>
                  <a:pt x="286" y="663"/>
                  <a:pt x="286" y="653"/>
                  <a:pt x="279" y="648"/>
                </a:cubicBezTo>
                <a:cubicBezTo>
                  <a:pt x="265" y="638"/>
                  <a:pt x="203" y="614"/>
                  <a:pt x="184" y="608"/>
                </a:cubicBezTo>
                <a:cubicBezTo>
                  <a:pt x="147" y="571"/>
                  <a:pt x="154" y="532"/>
                  <a:pt x="145" y="482"/>
                </a:cubicBezTo>
                <a:cubicBezTo>
                  <a:pt x="136" y="432"/>
                  <a:pt x="108" y="389"/>
                  <a:pt x="97" y="340"/>
                </a:cubicBezTo>
                <a:cubicBezTo>
                  <a:pt x="95" y="330"/>
                  <a:pt x="88" y="281"/>
                  <a:pt x="82" y="269"/>
                </a:cubicBezTo>
                <a:cubicBezTo>
                  <a:pt x="66" y="237"/>
                  <a:pt x="38" y="205"/>
                  <a:pt x="19" y="174"/>
                </a:cubicBezTo>
                <a:cubicBezTo>
                  <a:pt x="10" y="160"/>
                  <a:pt x="3" y="127"/>
                  <a:pt x="3" y="127"/>
                </a:cubicBezTo>
                <a:cubicBezTo>
                  <a:pt x="13" y="42"/>
                  <a:pt x="0" y="42"/>
                  <a:pt x="66" y="1"/>
                </a:cubicBezTo>
                <a:cubicBezTo>
                  <a:pt x="102" y="10"/>
                  <a:pt x="92" y="0"/>
                  <a:pt x="105" y="24"/>
                </a:cubicBezTo>
                <a:close/>
              </a:path>
            </a:pathLst>
          </a:custGeom>
          <a:gradFill rotWithShape="1">
            <a:gsLst>
              <a:gs pos="0">
                <a:srgbClr val="66FFFF"/>
              </a:gs>
              <a:gs pos="100000">
                <a:srgbClr val="2F7676"/>
              </a:gs>
            </a:gsLst>
            <a:lin ang="5400000" scaled="1"/>
          </a:gradFill>
          <a:ln w="9525">
            <a:round/>
            <a:headEnd/>
            <a:tailEnd/>
          </a:ln>
          <a:scene3d>
            <a:camera prst="legacyObliqueTopRight">
              <a:rot lat="21299970" lon="0" rev="0"/>
            </a:camera>
            <a:lightRig rig="legacyFlat3" dir="b"/>
          </a:scene3d>
          <a:sp3d extrusionH="430200" prstMaterial="legacyMatte">
            <a:bevelT w="13500" h="13500" prst="angle"/>
            <a:bevelB w="13500" h="13500" prst="angle"/>
            <a:extrusionClr>
              <a:srgbClr val="66FFFF"/>
            </a:extrusionClr>
          </a:sp3d>
        </p:spPr>
        <p:txBody>
          <a:bodyPr lIns="91435" tIns="45718" rIns="91435" bIns="45718" anchor="ctr">
            <a:spAutoFit/>
            <a:flatTx/>
          </a:bodyPr>
          <a:lstStyle/>
          <a:p>
            <a:endParaRPr lang="en-US" dirty="0">
              <a:solidFill>
                <a:srgbClr val="004982"/>
              </a:solidFill>
            </a:endParaRPr>
          </a:p>
        </p:txBody>
      </p:sp>
      <p:grpSp>
        <p:nvGrpSpPr>
          <p:cNvPr id="2" name="Group 1"/>
          <p:cNvGrpSpPr/>
          <p:nvPr/>
        </p:nvGrpSpPr>
        <p:grpSpPr>
          <a:xfrm>
            <a:off x="1699242" y="1683920"/>
            <a:ext cx="4330700" cy="4261261"/>
            <a:chOff x="136525" y="1552575"/>
            <a:chExt cx="4330700" cy="4261261"/>
          </a:xfrm>
        </p:grpSpPr>
        <p:sp>
          <p:nvSpPr>
            <p:cNvPr id="8" name="Freeform 3"/>
            <p:cNvSpPr>
              <a:spLocks/>
            </p:cNvSpPr>
            <p:nvPr/>
          </p:nvSpPr>
          <p:spPr bwMode="auto">
            <a:xfrm rot="19922453" flipH="1">
              <a:off x="2535238" y="3979349"/>
              <a:ext cx="739775" cy="369328"/>
            </a:xfrm>
            <a:custGeom>
              <a:avLst/>
              <a:gdLst>
                <a:gd name="T0" fmla="*/ 2147483647 w 1328"/>
                <a:gd name="T1" fmla="*/ 2147483647 h 1825"/>
                <a:gd name="T2" fmla="*/ 2147483647 w 1328"/>
                <a:gd name="T3" fmla="*/ 2147483647 h 1825"/>
                <a:gd name="T4" fmla="*/ 2147483647 w 1328"/>
                <a:gd name="T5" fmla="*/ 2147483647 h 1825"/>
                <a:gd name="T6" fmla="*/ 2147483647 w 1328"/>
                <a:gd name="T7" fmla="*/ 2147483647 h 1825"/>
                <a:gd name="T8" fmla="*/ 2147483647 w 1328"/>
                <a:gd name="T9" fmla="*/ 2147483647 h 1825"/>
                <a:gd name="T10" fmla="*/ 0 w 1328"/>
                <a:gd name="T11" fmla="*/ 2147483647 h 1825"/>
                <a:gd name="T12" fmla="*/ 2147483647 w 1328"/>
                <a:gd name="T13" fmla="*/ 2147483647 h 1825"/>
                <a:gd name="T14" fmla="*/ 2147483647 w 1328"/>
                <a:gd name="T15" fmla="*/ 2147483647 h 1825"/>
                <a:gd name="T16" fmla="*/ 2147483647 w 1328"/>
                <a:gd name="T17" fmla="*/ 2147483647 h 1825"/>
                <a:gd name="T18" fmla="*/ 2147483647 w 1328"/>
                <a:gd name="T19" fmla="*/ 2147483647 h 1825"/>
                <a:gd name="T20" fmla="*/ 2147483647 w 1328"/>
                <a:gd name="T21" fmla="*/ 2147483647 h 1825"/>
                <a:gd name="T22" fmla="*/ 2147483647 w 1328"/>
                <a:gd name="T23" fmla="*/ 2147483647 h 1825"/>
                <a:gd name="T24" fmla="*/ 2147483647 w 1328"/>
                <a:gd name="T25" fmla="*/ 2147483647 h 1825"/>
                <a:gd name="T26" fmla="*/ 2147483647 w 1328"/>
                <a:gd name="T27" fmla="*/ 2147483647 h 1825"/>
                <a:gd name="T28" fmla="*/ 2147483647 w 1328"/>
                <a:gd name="T29" fmla="*/ 2147483647 h 1825"/>
                <a:gd name="T30" fmla="*/ 2147483647 w 1328"/>
                <a:gd name="T31" fmla="*/ 2147483647 h 1825"/>
                <a:gd name="T32" fmla="*/ 2147483647 w 1328"/>
                <a:gd name="T33" fmla="*/ 2147483647 h 1825"/>
                <a:gd name="T34" fmla="*/ 2147483647 w 1328"/>
                <a:gd name="T35" fmla="*/ 2147483647 h 1825"/>
                <a:gd name="T36" fmla="*/ 2147483647 w 1328"/>
                <a:gd name="T37" fmla="*/ 2147483647 h 1825"/>
                <a:gd name="T38" fmla="*/ 2147483647 w 1328"/>
                <a:gd name="T39" fmla="*/ 2147483647 h 1825"/>
                <a:gd name="T40" fmla="*/ 2147483647 w 1328"/>
                <a:gd name="T41" fmla="*/ 2147483647 h 1825"/>
                <a:gd name="T42" fmla="*/ 2147483647 w 1328"/>
                <a:gd name="T43" fmla="*/ 2147483647 h 1825"/>
                <a:gd name="T44" fmla="*/ 2147483647 w 1328"/>
                <a:gd name="T45" fmla="*/ 2147483647 h 1825"/>
                <a:gd name="T46" fmla="*/ 2147483647 w 1328"/>
                <a:gd name="T47" fmla="*/ 2147483647 h 1825"/>
                <a:gd name="T48" fmla="*/ 2147483647 w 1328"/>
                <a:gd name="T49" fmla="*/ 2147483647 h 1825"/>
                <a:gd name="T50" fmla="*/ 2147483647 w 1328"/>
                <a:gd name="T51" fmla="*/ 2147483647 h 1825"/>
                <a:gd name="T52" fmla="*/ 2147483647 w 1328"/>
                <a:gd name="T53" fmla="*/ 2147483647 h 1825"/>
                <a:gd name="T54" fmla="*/ 2147483647 w 1328"/>
                <a:gd name="T55" fmla="*/ 2147483647 h 1825"/>
                <a:gd name="T56" fmla="*/ 2147483647 w 1328"/>
                <a:gd name="T57" fmla="*/ 2147483647 h 1825"/>
                <a:gd name="T58" fmla="*/ 2147483647 w 1328"/>
                <a:gd name="T59" fmla="*/ 2147483647 h 1825"/>
                <a:gd name="T60" fmla="*/ 2147483647 w 1328"/>
                <a:gd name="T61" fmla="*/ 2147483647 h 1825"/>
                <a:gd name="T62" fmla="*/ 2147483647 w 1328"/>
                <a:gd name="T63" fmla="*/ 2147483647 h 1825"/>
                <a:gd name="T64" fmla="*/ 2147483647 w 1328"/>
                <a:gd name="T65" fmla="*/ 2147483647 h 1825"/>
                <a:gd name="T66" fmla="*/ 2147483647 w 1328"/>
                <a:gd name="T67" fmla="*/ 2147483647 h 1825"/>
                <a:gd name="T68" fmla="*/ 2147483647 w 1328"/>
                <a:gd name="T69" fmla="*/ 2147483647 h 1825"/>
                <a:gd name="T70" fmla="*/ 2147483647 w 1328"/>
                <a:gd name="T71" fmla="*/ 2147483647 h 1825"/>
                <a:gd name="T72" fmla="*/ 2147483647 w 1328"/>
                <a:gd name="T73" fmla="*/ 2147483647 h 1825"/>
                <a:gd name="T74" fmla="*/ 2147483647 w 1328"/>
                <a:gd name="T75" fmla="*/ 2147483647 h 1825"/>
                <a:gd name="T76" fmla="*/ 2147483647 w 1328"/>
                <a:gd name="T77" fmla="*/ 2147483647 h 1825"/>
                <a:gd name="T78" fmla="*/ 2147483647 w 1328"/>
                <a:gd name="T79" fmla="*/ 0 h 1825"/>
                <a:gd name="T80" fmla="*/ 2147483647 w 1328"/>
                <a:gd name="T81" fmla="*/ 2147483647 h 1825"/>
                <a:gd name="T82" fmla="*/ 2147483647 w 1328"/>
                <a:gd name="T83" fmla="*/ 2147483647 h 1825"/>
                <a:gd name="T84" fmla="*/ 2147483647 w 1328"/>
                <a:gd name="T85" fmla="*/ 2147483647 h 18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8"/>
                <a:gd name="T130" fmla="*/ 0 h 1825"/>
                <a:gd name="T131" fmla="*/ 1328 w 1328"/>
                <a:gd name="T132" fmla="*/ 1825 h 18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8" h="1825">
                  <a:moveTo>
                    <a:pt x="284" y="118"/>
                  </a:moveTo>
                  <a:cubicBezTo>
                    <a:pt x="289" y="142"/>
                    <a:pt x="300" y="165"/>
                    <a:pt x="300" y="189"/>
                  </a:cubicBezTo>
                  <a:cubicBezTo>
                    <a:pt x="300" y="281"/>
                    <a:pt x="297" y="373"/>
                    <a:pt x="292" y="465"/>
                  </a:cubicBezTo>
                  <a:cubicBezTo>
                    <a:pt x="290" y="496"/>
                    <a:pt x="263" y="515"/>
                    <a:pt x="245" y="536"/>
                  </a:cubicBezTo>
                  <a:cubicBezTo>
                    <a:pt x="189" y="603"/>
                    <a:pt x="111" y="625"/>
                    <a:pt x="39" y="670"/>
                  </a:cubicBezTo>
                  <a:cubicBezTo>
                    <a:pt x="4" y="725"/>
                    <a:pt x="14" y="700"/>
                    <a:pt x="0" y="741"/>
                  </a:cubicBezTo>
                  <a:cubicBezTo>
                    <a:pt x="8" y="837"/>
                    <a:pt x="14" y="899"/>
                    <a:pt x="111" y="931"/>
                  </a:cubicBezTo>
                  <a:cubicBezTo>
                    <a:pt x="213" y="925"/>
                    <a:pt x="262" y="934"/>
                    <a:pt x="339" y="884"/>
                  </a:cubicBezTo>
                  <a:cubicBezTo>
                    <a:pt x="357" y="856"/>
                    <a:pt x="371" y="847"/>
                    <a:pt x="402" y="836"/>
                  </a:cubicBezTo>
                  <a:cubicBezTo>
                    <a:pt x="450" y="848"/>
                    <a:pt x="466" y="878"/>
                    <a:pt x="481" y="923"/>
                  </a:cubicBezTo>
                  <a:cubicBezTo>
                    <a:pt x="484" y="994"/>
                    <a:pt x="484" y="1065"/>
                    <a:pt x="489" y="1136"/>
                  </a:cubicBezTo>
                  <a:cubicBezTo>
                    <a:pt x="494" y="1215"/>
                    <a:pt x="585" y="1232"/>
                    <a:pt x="647" y="1246"/>
                  </a:cubicBezTo>
                  <a:cubicBezTo>
                    <a:pt x="684" y="1274"/>
                    <a:pt x="703" y="1295"/>
                    <a:pt x="742" y="1310"/>
                  </a:cubicBezTo>
                  <a:cubicBezTo>
                    <a:pt x="777" y="1324"/>
                    <a:pt x="788" y="1318"/>
                    <a:pt x="813" y="1341"/>
                  </a:cubicBezTo>
                  <a:cubicBezTo>
                    <a:pt x="819" y="1347"/>
                    <a:pt x="898" y="1416"/>
                    <a:pt x="907" y="1428"/>
                  </a:cubicBezTo>
                  <a:cubicBezTo>
                    <a:pt x="940" y="1474"/>
                    <a:pt x="947" y="1499"/>
                    <a:pt x="986" y="1531"/>
                  </a:cubicBezTo>
                  <a:cubicBezTo>
                    <a:pt x="1012" y="1553"/>
                    <a:pt x="1051" y="1593"/>
                    <a:pt x="1081" y="1609"/>
                  </a:cubicBezTo>
                  <a:cubicBezTo>
                    <a:pt x="1096" y="1617"/>
                    <a:pt x="1114" y="1616"/>
                    <a:pt x="1128" y="1625"/>
                  </a:cubicBezTo>
                  <a:cubicBezTo>
                    <a:pt x="1144" y="1636"/>
                    <a:pt x="1176" y="1657"/>
                    <a:pt x="1176" y="1657"/>
                  </a:cubicBezTo>
                  <a:cubicBezTo>
                    <a:pt x="1191" y="1681"/>
                    <a:pt x="1199" y="1704"/>
                    <a:pt x="1215" y="1728"/>
                  </a:cubicBezTo>
                  <a:cubicBezTo>
                    <a:pt x="1218" y="1752"/>
                    <a:pt x="1214" y="1777"/>
                    <a:pt x="1223" y="1799"/>
                  </a:cubicBezTo>
                  <a:cubicBezTo>
                    <a:pt x="1233" y="1825"/>
                    <a:pt x="1288" y="1788"/>
                    <a:pt x="1302" y="1783"/>
                  </a:cubicBezTo>
                  <a:cubicBezTo>
                    <a:pt x="1316" y="1740"/>
                    <a:pt x="1318" y="1694"/>
                    <a:pt x="1326" y="1649"/>
                  </a:cubicBezTo>
                  <a:cubicBezTo>
                    <a:pt x="1323" y="1615"/>
                    <a:pt x="1328" y="1579"/>
                    <a:pt x="1318" y="1546"/>
                  </a:cubicBezTo>
                  <a:cubicBezTo>
                    <a:pt x="1316" y="1538"/>
                    <a:pt x="1301" y="1543"/>
                    <a:pt x="1294" y="1538"/>
                  </a:cubicBezTo>
                  <a:cubicBezTo>
                    <a:pt x="1228" y="1491"/>
                    <a:pt x="1293" y="1517"/>
                    <a:pt x="1239" y="1499"/>
                  </a:cubicBezTo>
                  <a:cubicBezTo>
                    <a:pt x="1234" y="1491"/>
                    <a:pt x="1230" y="1482"/>
                    <a:pt x="1223" y="1475"/>
                  </a:cubicBezTo>
                  <a:cubicBezTo>
                    <a:pt x="1216" y="1468"/>
                    <a:pt x="1204" y="1468"/>
                    <a:pt x="1199" y="1460"/>
                  </a:cubicBezTo>
                  <a:cubicBezTo>
                    <a:pt x="1184" y="1439"/>
                    <a:pt x="1182" y="1411"/>
                    <a:pt x="1168" y="1389"/>
                  </a:cubicBezTo>
                  <a:cubicBezTo>
                    <a:pt x="1132" y="1332"/>
                    <a:pt x="1088" y="1279"/>
                    <a:pt x="1049" y="1223"/>
                  </a:cubicBezTo>
                  <a:cubicBezTo>
                    <a:pt x="1038" y="1207"/>
                    <a:pt x="1032" y="1188"/>
                    <a:pt x="1018" y="1175"/>
                  </a:cubicBezTo>
                  <a:cubicBezTo>
                    <a:pt x="955" y="1114"/>
                    <a:pt x="898" y="1036"/>
                    <a:pt x="852" y="962"/>
                  </a:cubicBezTo>
                  <a:cubicBezTo>
                    <a:pt x="844" y="950"/>
                    <a:pt x="830" y="942"/>
                    <a:pt x="821" y="931"/>
                  </a:cubicBezTo>
                  <a:cubicBezTo>
                    <a:pt x="807" y="914"/>
                    <a:pt x="797" y="892"/>
                    <a:pt x="781" y="876"/>
                  </a:cubicBezTo>
                  <a:cubicBezTo>
                    <a:pt x="718" y="812"/>
                    <a:pt x="642" y="752"/>
                    <a:pt x="592" y="678"/>
                  </a:cubicBezTo>
                  <a:cubicBezTo>
                    <a:pt x="605" y="590"/>
                    <a:pt x="645" y="472"/>
                    <a:pt x="694" y="394"/>
                  </a:cubicBezTo>
                  <a:cubicBezTo>
                    <a:pt x="692" y="334"/>
                    <a:pt x="691" y="273"/>
                    <a:pt x="687" y="213"/>
                  </a:cubicBezTo>
                  <a:cubicBezTo>
                    <a:pt x="685" y="179"/>
                    <a:pt x="623" y="134"/>
                    <a:pt x="623" y="134"/>
                  </a:cubicBezTo>
                  <a:cubicBezTo>
                    <a:pt x="607" y="86"/>
                    <a:pt x="567" y="62"/>
                    <a:pt x="529" y="31"/>
                  </a:cubicBezTo>
                  <a:cubicBezTo>
                    <a:pt x="509" y="15"/>
                    <a:pt x="458" y="0"/>
                    <a:pt x="458" y="0"/>
                  </a:cubicBezTo>
                  <a:cubicBezTo>
                    <a:pt x="419" y="6"/>
                    <a:pt x="391" y="12"/>
                    <a:pt x="355" y="23"/>
                  </a:cubicBezTo>
                  <a:cubicBezTo>
                    <a:pt x="329" y="41"/>
                    <a:pt x="318" y="61"/>
                    <a:pt x="292" y="79"/>
                  </a:cubicBezTo>
                  <a:cubicBezTo>
                    <a:pt x="287" y="87"/>
                    <a:pt x="238" y="141"/>
                    <a:pt x="284" y="118"/>
                  </a:cubicBezTo>
                  <a:close/>
                </a:path>
              </a:pathLst>
            </a:custGeom>
            <a:gradFill rotWithShape="1">
              <a:gsLst>
                <a:gs pos="0">
                  <a:srgbClr val="66FF99"/>
                </a:gs>
                <a:gs pos="100000">
                  <a:srgbClr val="2F7647"/>
                </a:gs>
              </a:gsLst>
              <a:lin ang="5400000" scaled="1"/>
            </a:gradFill>
            <a:ln w="9525">
              <a:round/>
              <a:headEnd/>
              <a:tailEnd/>
            </a:ln>
            <a:scene3d>
              <a:camera prst="legacyObliqueTopRight">
                <a:rot lat="20399980" lon="19199990" rev="0"/>
              </a:camera>
              <a:lightRig rig="legacyFlat3" dir="b"/>
            </a:scene3d>
            <a:sp3d extrusionH="430200" prstMaterial="legacyMatte">
              <a:bevelT w="13500" h="13500" prst="angle"/>
              <a:bevelB w="13500" h="13500" prst="angle"/>
              <a:extrusionClr>
                <a:srgbClr val="66FF99"/>
              </a:extrusionClr>
            </a:sp3d>
          </p:spPr>
          <p:txBody>
            <a:bodyPr lIns="91435" tIns="45718" rIns="91435" bIns="45718" anchor="ctr">
              <a:spAutoFit/>
              <a:flatTx/>
            </a:bodyPr>
            <a:lstStyle/>
            <a:p>
              <a:endParaRPr lang="en-US" dirty="0">
                <a:solidFill>
                  <a:srgbClr val="004982"/>
                </a:solidFill>
              </a:endParaRPr>
            </a:p>
          </p:txBody>
        </p:sp>
        <p:sp>
          <p:nvSpPr>
            <p:cNvPr id="9" name="Freeform 4"/>
            <p:cNvSpPr>
              <a:spLocks/>
            </p:cNvSpPr>
            <p:nvPr/>
          </p:nvSpPr>
          <p:spPr bwMode="auto">
            <a:xfrm rot="19922453" flipH="1">
              <a:off x="3171825" y="3990461"/>
              <a:ext cx="933450" cy="369328"/>
            </a:xfrm>
            <a:custGeom>
              <a:avLst/>
              <a:gdLst>
                <a:gd name="T0" fmla="*/ 2147483647 w 1068"/>
                <a:gd name="T1" fmla="*/ 2147483647 h 1686"/>
                <a:gd name="T2" fmla="*/ 2147483647 w 1068"/>
                <a:gd name="T3" fmla="*/ 2147483647 h 1686"/>
                <a:gd name="T4" fmla="*/ 2147483647 w 1068"/>
                <a:gd name="T5" fmla="*/ 2147483647 h 1686"/>
                <a:gd name="T6" fmla="*/ 2147483647 w 1068"/>
                <a:gd name="T7" fmla="*/ 2147483647 h 1686"/>
                <a:gd name="T8" fmla="*/ 2147483647 w 1068"/>
                <a:gd name="T9" fmla="*/ 2147483647 h 1686"/>
                <a:gd name="T10" fmla="*/ 2147483647 w 1068"/>
                <a:gd name="T11" fmla="*/ 2147483647 h 1686"/>
                <a:gd name="T12" fmla="*/ 2147483647 w 1068"/>
                <a:gd name="T13" fmla="*/ 2147483647 h 1686"/>
                <a:gd name="T14" fmla="*/ 2147483647 w 1068"/>
                <a:gd name="T15" fmla="*/ 2147483647 h 1686"/>
                <a:gd name="T16" fmla="*/ 2147483647 w 1068"/>
                <a:gd name="T17" fmla="*/ 2147483647 h 1686"/>
                <a:gd name="T18" fmla="*/ 2147483647 w 1068"/>
                <a:gd name="T19" fmla="*/ 2147483647 h 1686"/>
                <a:gd name="T20" fmla="*/ 2147483647 w 1068"/>
                <a:gd name="T21" fmla="*/ 2147483647 h 1686"/>
                <a:gd name="T22" fmla="*/ 2147483647 w 1068"/>
                <a:gd name="T23" fmla="*/ 2147483647 h 1686"/>
                <a:gd name="T24" fmla="*/ 2147483647 w 1068"/>
                <a:gd name="T25" fmla="*/ 2147483647 h 1686"/>
                <a:gd name="T26" fmla="*/ 2147483647 w 1068"/>
                <a:gd name="T27" fmla="*/ 2147483647 h 1686"/>
                <a:gd name="T28" fmla="*/ 2147483647 w 1068"/>
                <a:gd name="T29" fmla="*/ 2147483647 h 1686"/>
                <a:gd name="T30" fmla="*/ 2147483647 w 1068"/>
                <a:gd name="T31" fmla="*/ 2147483647 h 1686"/>
                <a:gd name="T32" fmla="*/ 2147483647 w 1068"/>
                <a:gd name="T33" fmla="*/ 2147483647 h 1686"/>
                <a:gd name="T34" fmla="*/ 2147483647 w 1068"/>
                <a:gd name="T35" fmla="*/ 2147483647 h 1686"/>
                <a:gd name="T36" fmla="*/ 2147483647 w 1068"/>
                <a:gd name="T37" fmla="*/ 2147483647 h 1686"/>
                <a:gd name="T38" fmla="*/ 2147483647 w 1068"/>
                <a:gd name="T39" fmla="*/ 2147483647 h 1686"/>
                <a:gd name="T40" fmla="*/ 2147483647 w 1068"/>
                <a:gd name="T41" fmla="*/ 2147483647 h 1686"/>
                <a:gd name="T42" fmla="*/ 2147483647 w 1068"/>
                <a:gd name="T43" fmla="*/ 2147483647 h 1686"/>
                <a:gd name="T44" fmla="*/ 2147483647 w 1068"/>
                <a:gd name="T45" fmla="*/ 2147483647 h 1686"/>
                <a:gd name="T46" fmla="*/ 2147483647 w 1068"/>
                <a:gd name="T47" fmla="*/ 2147483647 h 1686"/>
                <a:gd name="T48" fmla="*/ 2147483647 w 1068"/>
                <a:gd name="T49" fmla="*/ 2147483647 h 1686"/>
                <a:gd name="T50" fmla="*/ 2147483647 w 1068"/>
                <a:gd name="T51" fmla="*/ 2147483647 h 1686"/>
                <a:gd name="T52" fmla="*/ 2147483647 w 1068"/>
                <a:gd name="T53" fmla="*/ 2147483647 h 1686"/>
                <a:gd name="T54" fmla="*/ 2147483647 w 1068"/>
                <a:gd name="T55" fmla="*/ 2147483647 h 1686"/>
                <a:gd name="T56" fmla="*/ 2147483647 w 1068"/>
                <a:gd name="T57" fmla="*/ 2147483647 h 1686"/>
                <a:gd name="T58" fmla="*/ 2147483647 w 1068"/>
                <a:gd name="T59" fmla="*/ 2147483647 h 1686"/>
                <a:gd name="T60" fmla="*/ 2147483647 w 1068"/>
                <a:gd name="T61" fmla="*/ 2147483647 h 1686"/>
                <a:gd name="T62" fmla="*/ 2147483647 w 1068"/>
                <a:gd name="T63" fmla="*/ 2147483647 h 1686"/>
                <a:gd name="T64" fmla="*/ 2147483647 w 1068"/>
                <a:gd name="T65" fmla="*/ 2147483647 h 1686"/>
                <a:gd name="T66" fmla="*/ 2147483647 w 1068"/>
                <a:gd name="T67" fmla="*/ 2147483647 h 1686"/>
                <a:gd name="T68" fmla="*/ 2147483647 w 1068"/>
                <a:gd name="T69" fmla="*/ 2147483647 h 1686"/>
                <a:gd name="T70" fmla="*/ 2147483647 w 1068"/>
                <a:gd name="T71" fmla="*/ 2147483647 h 1686"/>
                <a:gd name="T72" fmla="*/ 2147483647 w 1068"/>
                <a:gd name="T73" fmla="*/ 2147483647 h 1686"/>
                <a:gd name="T74" fmla="*/ 2147483647 w 1068"/>
                <a:gd name="T75" fmla="*/ 2147483647 h 1686"/>
                <a:gd name="T76" fmla="*/ 2147483647 w 1068"/>
                <a:gd name="T77" fmla="*/ 2147483647 h 1686"/>
                <a:gd name="T78" fmla="*/ 2147483647 w 1068"/>
                <a:gd name="T79" fmla="*/ 2147483647 h 1686"/>
                <a:gd name="T80" fmla="*/ 2147483647 w 1068"/>
                <a:gd name="T81" fmla="*/ 2147483647 h 1686"/>
                <a:gd name="T82" fmla="*/ 2147483647 w 1068"/>
                <a:gd name="T83" fmla="*/ 2147483647 h 1686"/>
                <a:gd name="T84" fmla="*/ 2147483647 w 1068"/>
                <a:gd name="T85" fmla="*/ 2147483647 h 1686"/>
                <a:gd name="T86" fmla="*/ 2147483647 w 1068"/>
                <a:gd name="T87" fmla="*/ 2147483647 h 1686"/>
                <a:gd name="T88" fmla="*/ 2147483647 w 1068"/>
                <a:gd name="T89" fmla="*/ 2147483647 h 16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8"/>
                <a:gd name="T136" fmla="*/ 0 h 1686"/>
                <a:gd name="T137" fmla="*/ 1068 w 1068"/>
                <a:gd name="T138" fmla="*/ 1686 h 16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8" h="1686">
                  <a:moveTo>
                    <a:pt x="105" y="24"/>
                  </a:moveTo>
                  <a:cubicBezTo>
                    <a:pt x="120" y="69"/>
                    <a:pt x="164" y="96"/>
                    <a:pt x="208" y="111"/>
                  </a:cubicBezTo>
                  <a:cubicBezTo>
                    <a:pt x="360" y="106"/>
                    <a:pt x="458" y="115"/>
                    <a:pt x="587" y="72"/>
                  </a:cubicBezTo>
                  <a:cubicBezTo>
                    <a:pt x="636" y="79"/>
                    <a:pt x="659" y="80"/>
                    <a:pt x="689" y="119"/>
                  </a:cubicBezTo>
                  <a:cubicBezTo>
                    <a:pt x="701" y="134"/>
                    <a:pt x="721" y="166"/>
                    <a:pt x="721" y="166"/>
                  </a:cubicBezTo>
                  <a:cubicBezTo>
                    <a:pt x="753" y="261"/>
                    <a:pt x="732" y="295"/>
                    <a:pt x="681" y="356"/>
                  </a:cubicBezTo>
                  <a:cubicBezTo>
                    <a:pt x="675" y="363"/>
                    <a:pt x="673" y="373"/>
                    <a:pt x="666" y="379"/>
                  </a:cubicBezTo>
                  <a:cubicBezTo>
                    <a:pt x="659" y="384"/>
                    <a:pt x="650" y="383"/>
                    <a:pt x="642" y="387"/>
                  </a:cubicBezTo>
                  <a:cubicBezTo>
                    <a:pt x="610" y="403"/>
                    <a:pt x="577" y="415"/>
                    <a:pt x="547" y="435"/>
                  </a:cubicBezTo>
                  <a:cubicBezTo>
                    <a:pt x="519" y="514"/>
                    <a:pt x="534" y="599"/>
                    <a:pt x="484" y="671"/>
                  </a:cubicBezTo>
                  <a:cubicBezTo>
                    <a:pt x="473" y="705"/>
                    <a:pt x="463" y="739"/>
                    <a:pt x="453" y="774"/>
                  </a:cubicBezTo>
                  <a:cubicBezTo>
                    <a:pt x="455" y="811"/>
                    <a:pt x="455" y="848"/>
                    <a:pt x="460" y="884"/>
                  </a:cubicBezTo>
                  <a:cubicBezTo>
                    <a:pt x="467" y="930"/>
                    <a:pt x="493" y="982"/>
                    <a:pt x="508" y="1026"/>
                  </a:cubicBezTo>
                  <a:cubicBezTo>
                    <a:pt x="514" y="1044"/>
                    <a:pt x="533" y="1056"/>
                    <a:pt x="539" y="1074"/>
                  </a:cubicBezTo>
                  <a:cubicBezTo>
                    <a:pt x="547" y="1096"/>
                    <a:pt x="558" y="1126"/>
                    <a:pt x="571" y="1145"/>
                  </a:cubicBezTo>
                  <a:cubicBezTo>
                    <a:pt x="596" y="1181"/>
                    <a:pt x="635" y="1188"/>
                    <a:pt x="673" y="1200"/>
                  </a:cubicBezTo>
                  <a:cubicBezTo>
                    <a:pt x="689" y="1205"/>
                    <a:pt x="705" y="1211"/>
                    <a:pt x="721" y="1216"/>
                  </a:cubicBezTo>
                  <a:cubicBezTo>
                    <a:pt x="729" y="1219"/>
                    <a:pt x="744" y="1224"/>
                    <a:pt x="744" y="1224"/>
                  </a:cubicBezTo>
                  <a:cubicBezTo>
                    <a:pt x="783" y="1281"/>
                    <a:pt x="768" y="1270"/>
                    <a:pt x="792" y="1326"/>
                  </a:cubicBezTo>
                  <a:cubicBezTo>
                    <a:pt x="810" y="1368"/>
                    <a:pt x="837" y="1407"/>
                    <a:pt x="863" y="1445"/>
                  </a:cubicBezTo>
                  <a:cubicBezTo>
                    <a:pt x="867" y="1451"/>
                    <a:pt x="901" y="1500"/>
                    <a:pt x="902" y="1500"/>
                  </a:cubicBezTo>
                  <a:cubicBezTo>
                    <a:pt x="930" y="1509"/>
                    <a:pt x="947" y="1527"/>
                    <a:pt x="973" y="1539"/>
                  </a:cubicBezTo>
                  <a:cubicBezTo>
                    <a:pt x="988" y="1546"/>
                    <a:pt x="1021" y="1555"/>
                    <a:pt x="1021" y="1555"/>
                  </a:cubicBezTo>
                  <a:cubicBezTo>
                    <a:pt x="1038" y="1582"/>
                    <a:pt x="1058" y="1589"/>
                    <a:pt x="1068" y="1618"/>
                  </a:cubicBezTo>
                  <a:cubicBezTo>
                    <a:pt x="1051" y="1686"/>
                    <a:pt x="1022" y="1665"/>
                    <a:pt x="950" y="1658"/>
                  </a:cubicBezTo>
                  <a:cubicBezTo>
                    <a:pt x="898" y="1623"/>
                    <a:pt x="887" y="1568"/>
                    <a:pt x="823" y="1547"/>
                  </a:cubicBezTo>
                  <a:cubicBezTo>
                    <a:pt x="756" y="1500"/>
                    <a:pt x="689" y="1431"/>
                    <a:pt x="610" y="1405"/>
                  </a:cubicBezTo>
                  <a:cubicBezTo>
                    <a:pt x="602" y="1400"/>
                    <a:pt x="594" y="1395"/>
                    <a:pt x="587" y="1389"/>
                  </a:cubicBezTo>
                  <a:cubicBezTo>
                    <a:pt x="578" y="1382"/>
                    <a:pt x="572" y="1373"/>
                    <a:pt x="563" y="1366"/>
                  </a:cubicBezTo>
                  <a:cubicBezTo>
                    <a:pt x="548" y="1354"/>
                    <a:pt x="516" y="1334"/>
                    <a:pt x="516" y="1334"/>
                  </a:cubicBezTo>
                  <a:cubicBezTo>
                    <a:pt x="506" y="1319"/>
                    <a:pt x="502" y="1302"/>
                    <a:pt x="492" y="1287"/>
                  </a:cubicBezTo>
                  <a:cubicBezTo>
                    <a:pt x="469" y="1254"/>
                    <a:pt x="441" y="1230"/>
                    <a:pt x="421" y="1192"/>
                  </a:cubicBezTo>
                  <a:cubicBezTo>
                    <a:pt x="416" y="1182"/>
                    <a:pt x="411" y="1171"/>
                    <a:pt x="405" y="1161"/>
                  </a:cubicBezTo>
                  <a:cubicBezTo>
                    <a:pt x="395" y="1145"/>
                    <a:pt x="374" y="1113"/>
                    <a:pt x="374" y="1113"/>
                  </a:cubicBezTo>
                  <a:cubicBezTo>
                    <a:pt x="345" y="1000"/>
                    <a:pt x="307" y="891"/>
                    <a:pt x="295" y="774"/>
                  </a:cubicBezTo>
                  <a:cubicBezTo>
                    <a:pt x="292" y="740"/>
                    <a:pt x="291" y="705"/>
                    <a:pt x="287" y="671"/>
                  </a:cubicBezTo>
                  <a:cubicBezTo>
                    <a:pt x="286" y="663"/>
                    <a:pt x="286" y="653"/>
                    <a:pt x="279" y="648"/>
                  </a:cubicBezTo>
                  <a:cubicBezTo>
                    <a:pt x="265" y="638"/>
                    <a:pt x="203" y="614"/>
                    <a:pt x="184" y="608"/>
                  </a:cubicBezTo>
                  <a:cubicBezTo>
                    <a:pt x="147" y="571"/>
                    <a:pt x="154" y="532"/>
                    <a:pt x="145" y="482"/>
                  </a:cubicBezTo>
                  <a:cubicBezTo>
                    <a:pt x="136" y="432"/>
                    <a:pt x="108" y="389"/>
                    <a:pt x="97" y="340"/>
                  </a:cubicBezTo>
                  <a:cubicBezTo>
                    <a:pt x="95" y="330"/>
                    <a:pt x="88" y="281"/>
                    <a:pt x="82" y="269"/>
                  </a:cubicBezTo>
                  <a:cubicBezTo>
                    <a:pt x="66" y="237"/>
                    <a:pt x="38" y="205"/>
                    <a:pt x="19" y="174"/>
                  </a:cubicBezTo>
                  <a:cubicBezTo>
                    <a:pt x="10" y="160"/>
                    <a:pt x="3" y="127"/>
                    <a:pt x="3" y="127"/>
                  </a:cubicBezTo>
                  <a:cubicBezTo>
                    <a:pt x="13" y="42"/>
                    <a:pt x="0" y="42"/>
                    <a:pt x="66" y="1"/>
                  </a:cubicBezTo>
                  <a:cubicBezTo>
                    <a:pt x="102" y="10"/>
                    <a:pt x="92" y="0"/>
                    <a:pt x="105" y="24"/>
                  </a:cubicBezTo>
                  <a:close/>
                </a:path>
              </a:pathLst>
            </a:custGeom>
            <a:gradFill rotWithShape="1">
              <a:gsLst>
                <a:gs pos="0">
                  <a:srgbClr val="66FFFF"/>
                </a:gs>
                <a:gs pos="100000">
                  <a:srgbClr val="2F7676"/>
                </a:gs>
              </a:gsLst>
              <a:lin ang="5400000" scaled="1"/>
            </a:gradFill>
            <a:ln w="9525">
              <a:round/>
              <a:headEnd/>
              <a:tailEnd/>
            </a:ln>
            <a:scene3d>
              <a:camera prst="legacyObliqueTopRight">
                <a:rot lat="21299970" lon="0" rev="0"/>
              </a:camera>
              <a:lightRig rig="legacyFlat3" dir="b"/>
            </a:scene3d>
            <a:sp3d extrusionH="430200" prstMaterial="legacyMatte">
              <a:bevelT w="13500" h="13500" prst="angle"/>
              <a:bevelB w="13500" h="13500" prst="angle"/>
              <a:extrusionClr>
                <a:srgbClr val="66FFFF"/>
              </a:extrusionClr>
            </a:sp3d>
          </p:spPr>
          <p:txBody>
            <a:bodyPr lIns="91435" tIns="45718" rIns="91435" bIns="45718" anchor="ctr">
              <a:spAutoFit/>
              <a:flatTx/>
            </a:bodyPr>
            <a:lstStyle/>
            <a:p>
              <a:endParaRPr lang="en-US" dirty="0">
                <a:solidFill>
                  <a:srgbClr val="004982"/>
                </a:solidFill>
              </a:endParaRPr>
            </a:p>
          </p:txBody>
        </p:sp>
        <p:sp>
          <p:nvSpPr>
            <p:cNvPr id="11" name="Freeform 6"/>
            <p:cNvSpPr>
              <a:spLocks/>
            </p:cNvSpPr>
            <p:nvPr/>
          </p:nvSpPr>
          <p:spPr bwMode="auto">
            <a:xfrm rot="1677547">
              <a:off x="1265238" y="3979349"/>
              <a:ext cx="744537" cy="369328"/>
            </a:xfrm>
            <a:custGeom>
              <a:avLst/>
              <a:gdLst>
                <a:gd name="T0" fmla="*/ 2147483647 w 1328"/>
                <a:gd name="T1" fmla="*/ 2147483647 h 1825"/>
                <a:gd name="T2" fmla="*/ 2147483647 w 1328"/>
                <a:gd name="T3" fmla="*/ 2147483647 h 1825"/>
                <a:gd name="T4" fmla="*/ 2147483647 w 1328"/>
                <a:gd name="T5" fmla="*/ 2147483647 h 1825"/>
                <a:gd name="T6" fmla="*/ 2147483647 w 1328"/>
                <a:gd name="T7" fmla="*/ 2147483647 h 1825"/>
                <a:gd name="T8" fmla="*/ 2147483647 w 1328"/>
                <a:gd name="T9" fmla="*/ 2147483647 h 1825"/>
                <a:gd name="T10" fmla="*/ 0 w 1328"/>
                <a:gd name="T11" fmla="*/ 2147483647 h 1825"/>
                <a:gd name="T12" fmla="*/ 2147483647 w 1328"/>
                <a:gd name="T13" fmla="*/ 2147483647 h 1825"/>
                <a:gd name="T14" fmla="*/ 2147483647 w 1328"/>
                <a:gd name="T15" fmla="*/ 2147483647 h 1825"/>
                <a:gd name="T16" fmla="*/ 2147483647 w 1328"/>
                <a:gd name="T17" fmla="*/ 2147483647 h 1825"/>
                <a:gd name="T18" fmla="*/ 2147483647 w 1328"/>
                <a:gd name="T19" fmla="*/ 2147483647 h 1825"/>
                <a:gd name="T20" fmla="*/ 2147483647 w 1328"/>
                <a:gd name="T21" fmla="*/ 2147483647 h 1825"/>
                <a:gd name="T22" fmla="*/ 2147483647 w 1328"/>
                <a:gd name="T23" fmla="*/ 2147483647 h 1825"/>
                <a:gd name="T24" fmla="*/ 2147483647 w 1328"/>
                <a:gd name="T25" fmla="*/ 2147483647 h 1825"/>
                <a:gd name="T26" fmla="*/ 2147483647 w 1328"/>
                <a:gd name="T27" fmla="*/ 2147483647 h 1825"/>
                <a:gd name="T28" fmla="*/ 2147483647 w 1328"/>
                <a:gd name="T29" fmla="*/ 2147483647 h 1825"/>
                <a:gd name="T30" fmla="*/ 2147483647 w 1328"/>
                <a:gd name="T31" fmla="*/ 2147483647 h 1825"/>
                <a:gd name="T32" fmla="*/ 2147483647 w 1328"/>
                <a:gd name="T33" fmla="*/ 2147483647 h 1825"/>
                <a:gd name="T34" fmla="*/ 2147483647 w 1328"/>
                <a:gd name="T35" fmla="*/ 2147483647 h 1825"/>
                <a:gd name="T36" fmla="*/ 2147483647 w 1328"/>
                <a:gd name="T37" fmla="*/ 2147483647 h 1825"/>
                <a:gd name="T38" fmla="*/ 2147483647 w 1328"/>
                <a:gd name="T39" fmla="*/ 2147483647 h 1825"/>
                <a:gd name="T40" fmla="*/ 2147483647 w 1328"/>
                <a:gd name="T41" fmla="*/ 2147483647 h 1825"/>
                <a:gd name="T42" fmla="*/ 2147483647 w 1328"/>
                <a:gd name="T43" fmla="*/ 2147483647 h 1825"/>
                <a:gd name="T44" fmla="*/ 2147483647 w 1328"/>
                <a:gd name="T45" fmla="*/ 2147483647 h 1825"/>
                <a:gd name="T46" fmla="*/ 2147483647 w 1328"/>
                <a:gd name="T47" fmla="*/ 2147483647 h 1825"/>
                <a:gd name="T48" fmla="*/ 2147483647 w 1328"/>
                <a:gd name="T49" fmla="*/ 2147483647 h 1825"/>
                <a:gd name="T50" fmla="*/ 2147483647 w 1328"/>
                <a:gd name="T51" fmla="*/ 2147483647 h 1825"/>
                <a:gd name="T52" fmla="*/ 2147483647 w 1328"/>
                <a:gd name="T53" fmla="*/ 2147483647 h 1825"/>
                <a:gd name="T54" fmla="*/ 2147483647 w 1328"/>
                <a:gd name="T55" fmla="*/ 2147483647 h 1825"/>
                <a:gd name="T56" fmla="*/ 2147483647 w 1328"/>
                <a:gd name="T57" fmla="*/ 2147483647 h 1825"/>
                <a:gd name="T58" fmla="*/ 2147483647 w 1328"/>
                <a:gd name="T59" fmla="*/ 2147483647 h 1825"/>
                <a:gd name="T60" fmla="*/ 2147483647 w 1328"/>
                <a:gd name="T61" fmla="*/ 2147483647 h 1825"/>
                <a:gd name="T62" fmla="*/ 2147483647 w 1328"/>
                <a:gd name="T63" fmla="*/ 2147483647 h 1825"/>
                <a:gd name="T64" fmla="*/ 2147483647 w 1328"/>
                <a:gd name="T65" fmla="*/ 2147483647 h 1825"/>
                <a:gd name="T66" fmla="*/ 2147483647 w 1328"/>
                <a:gd name="T67" fmla="*/ 2147483647 h 1825"/>
                <a:gd name="T68" fmla="*/ 2147483647 w 1328"/>
                <a:gd name="T69" fmla="*/ 2147483647 h 1825"/>
                <a:gd name="T70" fmla="*/ 2147483647 w 1328"/>
                <a:gd name="T71" fmla="*/ 2147483647 h 1825"/>
                <a:gd name="T72" fmla="*/ 2147483647 w 1328"/>
                <a:gd name="T73" fmla="*/ 2147483647 h 1825"/>
                <a:gd name="T74" fmla="*/ 2147483647 w 1328"/>
                <a:gd name="T75" fmla="*/ 2147483647 h 1825"/>
                <a:gd name="T76" fmla="*/ 2147483647 w 1328"/>
                <a:gd name="T77" fmla="*/ 2147483647 h 1825"/>
                <a:gd name="T78" fmla="*/ 2147483647 w 1328"/>
                <a:gd name="T79" fmla="*/ 0 h 1825"/>
                <a:gd name="T80" fmla="*/ 2147483647 w 1328"/>
                <a:gd name="T81" fmla="*/ 2147483647 h 1825"/>
                <a:gd name="T82" fmla="*/ 2147483647 w 1328"/>
                <a:gd name="T83" fmla="*/ 2147483647 h 1825"/>
                <a:gd name="T84" fmla="*/ 2147483647 w 1328"/>
                <a:gd name="T85" fmla="*/ 2147483647 h 18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8"/>
                <a:gd name="T130" fmla="*/ 0 h 1825"/>
                <a:gd name="T131" fmla="*/ 1328 w 1328"/>
                <a:gd name="T132" fmla="*/ 1825 h 18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8" h="1825">
                  <a:moveTo>
                    <a:pt x="284" y="118"/>
                  </a:moveTo>
                  <a:cubicBezTo>
                    <a:pt x="289" y="142"/>
                    <a:pt x="300" y="165"/>
                    <a:pt x="300" y="189"/>
                  </a:cubicBezTo>
                  <a:cubicBezTo>
                    <a:pt x="300" y="281"/>
                    <a:pt x="297" y="373"/>
                    <a:pt x="292" y="465"/>
                  </a:cubicBezTo>
                  <a:cubicBezTo>
                    <a:pt x="290" y="496"/>
                    <a:pt x="263" y="515"/>
                    <a:pt x="245" y="536"/>
                  </a:cubicBezTo>
                  <a:cubicBezTo>
                    <a:pt x="189" y="603"/>
                    <a:pt x="111" y="625"/>
                    <a:pt x="39" y="670"/>
                  </a:cubicBezTo>
                  <a:cubicBezTo>
                    <a:pt x="4" y="725"/>
                    <a:pt x="14" y="700"/>
                    <a:pt x="0" y="741"/>
                  </a:cubicBezTo>
                  <a:cubicBezTo>
                    <a:pt x="8" y="837"/>
                    <a:pt x="14" y="899"/>
                    <a:pt x="111" y="931"/>
                  </a:cubicBezTo>
                  <a:cubicBezTo>
                    <a:pt x="213" y="925"/>
                    <a:pt x="262" y="934"/>
                    <a:pt x="339" y="884"/>
                  </a:cubicBezTo>
                  <a:cubicBezTo>
                    <a:pt x="357" y="856"/>
                    <a:pt x="371" y="847"/>
                    <a:pt x="402" y="836"/>
                  </a:cubicBezTo>
                  <a:cubicBezTo>
                    <a:pt x="450" y="848"/>
                    <a:pt x="466" y="878"/>
                    <a:pt x="481" y="923"/>
                  </a:cubicBezTo>
                  <a:cubicBezTo>
                    <a:pt x="484" y="994"/>
                    <a:pt x="484" y="1065"/>
                    <a:pt x="489" y="1136"/>
                  </a:cubicBezTo>
                  <a:cubicBezTo>
                    <a:pt x="494" y="1215"/>
                    <a:pt x="585" y="1232"/>
                    <a:pt x="647" y="1246"/>
                  </a:cubicBezTo>
                  <a:cubicBezTo>
                    <a:pt x="684" y="1274"/>
                    <a:pt x="703" y="1295"/>
                    <a:pt x="742" y="1310"/>
                  </a:cubicBezTo>
                  <a:cubicBezTo>
                    <a:pt x="777" y="1324"/>
                    <a:pt x="788" y="1318"/>
                    <a:pt x="813" y="1341"/>
                  </a:cubicBezTo>
                  <a:cubicBezTo>
                    <a:pt x="819" y="1347"/>
                    <a:pt x="898" y="1416"/>
                    <a:pt x="907" y="1428"/>
                  </a:cubicBezTo>
                  <a:cubicBezTo>
                    <a:pt x="940" y="1474"/>
                    <a:pt x="947" y="1499"/>
                    <a:pt x="986" y="1531"/>
                  </a:cubicBezTo>
                  <a:cubicBezTo>
                    <a:pt x="1012" y="1553"/>
                    <a:pt x="1051" y="1593"/>
                    <a:pt x="1081" y="1609"/>
                  </a:cubicBezTo>
                  <a:cubicBezTo>
                    <a:pt x="1096" y="1617"/>
                    <a:pt x="1114" y="1616"/>
                    <a:pt x="1128" y="1625"/>
                  </a:cubicBezTo>
                  <a:cubicBezTo>
                    <a:pt x="1144" y="1636"/>
                    <a:pt x="1176" y="1657"/>
                    <a:pt x="1176" y="1657"/>
                  </a:cubicBezTo>
                  <a:cubicBezTo>
                    <a:pt x="1191" y="1681"/>
                    <a:pt x="1199" y="1704"/>
                    <a:pt x="1215" y="1728"/>
                  </a:cubicBezTo>
                  <a:cubicBezTo>
                    <a:pt x="1218" y="1752"/>
                    <a:pt x="1214" y="1777"/>
                    <a:pt x="1223" y="1799"/>
                  </a:cubicBezTo>
                  <a:cubicBezTo>
                    <a:pt x="1233" y="1825"/>
                    <a:pt x="1288" y="1788"/>
                    <a:pt x="1302" y="1783"/>
                  </a:cubicBezTo>
                  <a:cubicBezTo>
                    <a:pt x="1316" y="1740"/>
                    <a:pt x="1318" y="1694"/>
                    <a:pt x="1326" y="1649"/>
                  </a:cubicBezTo>
                  <a:cubicBezTo>
                    <a:pt x="1323" y="1615"/>
                    <a:pt x="1328" y="1579"/>
                    <a:pt x="1318" y="1546"/>
                  </a:cubicBezTo>
                  <a:cubicBezTo>
                    <a:pt x="1316" y="1538"/>
                    <a:pt x="1301" y="1543"/>
                    <a:pt x="1294" y="1538"/>
                  </a:cubicBezTo>
                  <a:cubicBezTo>
                    <a:pt x="1228" y="1491"/>
                    <a:pt x="1293" y="1517"/>
                    <a:pt x="1239" y="1499"/>
                  </a:cubicBezTo>
                  <a:cubicBezTo>
                    <a:pt x="1234" y="1491"/>
                    <a:pt x="1230" y="1482"/>
                    <a:pt x="1223" y="1475"/>
                  </a:cubicBezTo>
                  <a:cubicBezTo>
                    <a:pt x="1216" y="1468"/>
                    <a:pt x="1204" y="1468"/>
                    <a:pt x="1199" y="1460"/>
                  </a:cubicBezTo>
                  <a:cubicBezTo>
                    <a:pt x="1184" y="1439"/>
                    <a:pt x="1182" y="1411"/>
                    <a:pt x="1168" y="1389"/>
                  </a:cubicBezTo>
                  <a:cubicBezTo>
                    <a:pt x="1132" y="1332"/>
                    <a:pt x="1088" y="1279"/>
                    <a:pt x="1049" y="1223"/>
                  </a:cubicBezTo>
                  <a:cubicBezTo>
                    <a:pt x="1038" y="1207"/>
                    <a:pt x="1032" y="1188"/>
                    <a:pt x="1018" y="1175"/>
                  </a:cubicBezTo>
                  <a:cubicBezTo>
                    <a:pt x="955" y="1114"/>
                    <a:pt x="898" y="1036"/>
                    <a:pt x="852" y="962"/>
                  </a:cubicBezTo>
                  <a:cubicBezTo>
                    <a:pt x="844" y="950"/>
                    <a:pt x="830" y="942"/>
                    <a:pt x="821" y="931"/>
                  </a:cubicBezTo>
                  <a:cubicBezTo>
                    <a:pt x="807" y="914"/>
                    <a:pt x="797" y="892"/>
                    <a:pt x="781" y="876"/>
                  </a:cubicBezTo>
                  <a:cubicBezTo>
                    <a:pt x="718" y="812"/>
                    <a:pt x="642" y="752"/>
                    <a:pt x="592" y="678"/>
                  </a:cubicBezTo>
                  <a:cubicBezTo>
                    <a:pt x="605" y="590"/>
                    <a:pt x="645" y="472"/>
                    <a:pt x="694" y="394"/>
                  </a:cubicBezTo>
                  <a:cubicBezTo>
                    <a:pt x="692" y="334"/>
                    <a:pt x="691" y="273"/>
                    <a:pt x="687" y="213"/>
                  </a:cubicBezTo>
                  <a:cubicBezTo>
                    <a:pt x="685" y="179"/>
                    <a:pt x="623" y="134"/>
                    <a:pt x="623" y="134"/>
                  </a:cubicBezTo>
                  <a:cubicBezTo>
                    <a:pt x="607" y="86"/>
                    <a:pt x="567" y="62"/>
                    <a:pt x="529" y="31"/>
                  </a:cubicBezTo>
                  <a:cubicBezTo>
                    <a:pt x="509" y="15"/>
                    <a:pt x="458" y="0"/>
                    <a:pt x="458" y="0"/>
                  </a:cubicBezTo>
                  <a:cubicBezTo>
                    <a:pt x="419" y="6"/>
                    <a:pt x="391" y="12"/>
                    <a:pt x="355" y="23"/>
                  </a:cubicBezTo>
                  <a:cubicBezTo>
                    <a:pt x="329" y="41"/>
                    <a:pt x="318" y="61"/>
                    <a:pt x="292" y="79"/>
                  </a:cubicBezTo>
                  <a:cubicBezTo>
                    <a:pt x="287" y="87"/>
                    <a:pt x="238" y="141"/>
                    <a:pt x="284" y="118"/>
                  </a:cubicBezTo>
                  <a:close/>
                </a:path>
              </a:pathLst>
            </a:custGeom>
            <a:solidFill>
              <a:srgbClr val="FF66FF"/>
            </a:solidFill>
            <a:ln w="9525">
              <a:round/>
              <a:headEnd/>
              <a:tailEnd/>
            </a:ln>
            <a:scene3d>
              <a:camera prst="legacyObliqueTopRight">
                <a:rot lat="20399980" lon="19199990" rev="0"/>
              </a:camera>
              <a:lightRig rig="legacyFlat3" dir="b"/>
            </a:scene3d>
            <a:sp3d extrusionH="430200" prstMaterial="legacyMatte">
              <a:bevelT w="13500" h="13500" prst="angle"/>
              <a:bevelB w="13500" h="13500" prst="angle"/>
              <a:extrusionClr>
                <a:srgbClr val="FF66FF"/>
              </a:extrusionClr>
            </a:sp3d>
          </p:spPr>
          <p:txBody>
            <a:bodyPr lIns="91435" tIns="45718" rIns="91435" bIns="45718" anchor="ctr">
              <a:spAutoFit/>
              <a:flatTx/>
            </a:bodyPr>
            <a:lstStyle/>
            <a:p>
              <a:endParaRPr lang="en-US" dirty="0">
                <a:solidFill>
                  <a:srgbClr val="004982"/>
                </a:solidFill>
              </a:endParaRPr>
            </a:p>
          </p:txBody>
        </p:sp>
        <p:pic>
          <p:nvPicPr>
            <p:cNvPr id="12" name="Picture 7" descr="transparentbox"/>
            <p:cNvPicPr>
              <a:picLocks noChangeAspect="1" noChangeArrowheads="1"/>
            </p:cNvPicPr>
            <p:nvPr/>
          </p:nvPicPr>
          <p:blipFill>
            <a:blip r:embed="rId3" cstate="print"/>
            <a:srcRect/>
            <a:stretch>
              <a:fillRect/>
            </a:stretch>
          </p:blipFill>
          <p:spPr bwMode="auto">
            <a:xfrm>
              <a:off x="136525" y="4113213"/>
              <a:ext cx="4043363" cy="449262"/>
            </a:xfrm>
            <a:prstGeom prst="rect">
              <a:avLst/>
            </a:prstGeom>
            <a:noFill/>
            <a:ln w="9525">
              <a:noFill/>
              <a:miter lim="800000"/>
              <a:headEnd/>
              <a:tailEnd/>
            </a:ln>
          </p:spPr>
        </p:pic>
        <p:sp>
          <p:nvSpPr>
            <p:cNvPr id="13" name="Text Box 8"/>
            <p:cNvSpPr txBox="1">
              <a:spLocks noChangeArrowheads="1"/>
            </p:cNvSpPr>
            <p:nvPr/>
          </p:nvSpPr>
          <p:spPr bwMode="auto">
            <a:xfrm>
              <a:off x="1497013" y="4003675"/>
              <a:ext cx="1422400" cy="677070"/>
            </a:xfrm>
            <a:prstGeom prst="rect">
              <a:avLst/>
            </a:prstGeom>
            <a:noFill/>
            <a:ln w="12699">
              <a:noFill/>
              <a:miter lim="800000"/>
              <a:headEnd type="none" w="sm" len="sm"/>
              <a:tailEnd type="none" w="sm" len="sm"/>
            </a:ln>
          </p:spPr>
          <p:txBody>
            <a:bodyPr lIns="91428" tIns="137141" rIns="91428" bIns="137141">
              <a:spAutoFit/>
            </a:bodyPr>
            <a:lstStyle/>
            <a:p>
              <a:pPr algn="ctr" defTabSz="912813" eaLnBrk="0" hangingPunct="0"/>
              <a:r>
                <a:rPr lang="en-US" sz="1300" b="1" dirty="0">
                  <a:solidFill>
                    <a:srgbClr val="000000"/>
                  </a:solidFill>
                </a:rPr>
                <a:t>NK or T cell </a:t>
              </a:r>
            </a:p>
            <a:p>
              <a:pPr algn="ctr" defTabSz="912813" eaLnBrk="0" hangingPunct="0"/>
              <a:r>
                <a:rPr lang="en-US" sz="1300" b="1" dirty="0">
                  <a:solidFill>
                    <a:srgbClr val="000000"/>
                  </a:solidFill>
                </a:rPr>
                <a:t>membrane</a:t>
              </a:r>
            </a:p>
          </p:txBody>
        </p:sp>
        <p:pic>
          <p:nvPicPr>
            <p:cNvPr id="14" name="Picture 11" descr="redY"/>
            <p:cNvPicPr>
              <a:picLocks noChangeAspect="1" noChangeArrowheads="1"/>
            </p:cNvPicPr>
            <p:nvPr/>
          </p:nvPicPr>
          <p:blipFill>
            <a:blip r:embed="rId4" cstate="print"/>
            <a:srcRect/>
            <a:stretch>
              <a:fillRect/>
            </a:stretch>
          </p:blipFill>
          <p:spPr bwMode="auto">
            <a:xfrm rot="3552951">
              <a:off x="3811587" y="2411413"/>
              <a:ext cx="600075" cy="711200"/>
            </a:xfrm>
            <a:prstGeom prst="rect">
              <a:avLst/>
            </a:prstGeom>
            <a:noFill/>
            <a:ln w="9525">
              <a:noFill/>
              <a:miter lim="800000"/>
              <a:headEnd/>
              <a:tailEnd/>
            </a:ln>
          </p:spPr>
        </p:pic>
        <p:pic>
          <p:nvPicPr>
            <p:cNvPr id="15" name="Picture 12" descr="redY"/>
            <p:cNvPicPr>
              <a:picLocks noChangeAspect="1" noChangeArrowheads="1"/>
            </p:cNvPicPr>
            <p:nvPr/>
          </p:nvPicPr>
          <p:blipFill>
            <a:blip r:embed="rId5" cstate="print"/>
            <a:srcRect/>
            <a:stretch>
              <a:fillRect/>
            </a:stretch>
          </p:blipFill>
          <p:spPr bwMode="auto">
            <a:xfrm rot="380733">
              <a:off x="252413" y="2195513"/>
              <a:ext cx="666750" cy="788987"/>
            </a:xfrm>
            <a:prstGeom prst="rect">
              <a:avLst/>
            </a:prstGeom>
            <a:noFill/>
            <a:ln w="9525">
              <a:noFill/>
              <a:miter lim="800000"/>
              <a:headEnd/>
              <a:tailEnd/>
            </a:ln>
          </p:spPr>
        </p:pic>
        <p:sp>
          <p:nvSpPr>
            <p:cNvPr id="16" name="Freeform 13"/>
            <p:cNvSpPr>
              <a:spLocks/>
            </p:cNvSpPr>
            <p:nvPr/>
          </p:nvSpPr>
          <p:spPr bwMode="auto">
            <a:xfrm rot="19922453" flipH="1">
              <a:off x="2989263" y="2114550"/>
              <a:ext cx="619125" cy="663575"/>
            </a:xfrm>
            <a:custGeom>
              <a:avLst/>
              <a:gdLst>
                <a:gd name="T0" fmla="*/ 2147483647 w 808"/>
                <a:gd name="T1" fmla="*/ 2147483647 h 890"/>
                <a:gd name="T2" fmla="*/ 2147483647 w 808"/>
                <a:gd name="T3" fmla="*/ 2147483647 h 890"/>
                <a:gd name="T4" fmla="*/ 0 w 808"/>
                <a:gd name="T5" fmla="*/ 2147483647 h 890"/>
                <a:gd name="T6" fmla="*/ 2147483647 w 808"/>
                <a:gd name="T7" fmla="*/ 2147483647 h 890"/>
                <a:gd name="T8" fmla="*/ 2147483647 w 808"/>
                <a:gd name="T9" fmla="*/ 2147483647 h 890"/>
                <a:gd name="T10" fmla="*/ 2147483647 w 808"/>
                <a:gd name="T11" fmla="*/ 2147483647 h 890"/>
                <a:gd name="T12" fmla="*/ 2147483647 w 808"/>
                <a:gd name="T13" fmla="*/ 2147483647 h 890"/>
                <a:gd name="T14" fmla="*/ 2147483647 w 808"/>
                <a:gd name="T15" fmla="*/ 2147483647 h 890"/>
                <a:gd name="T16" fmla="*/ 2147483647 w 808"/>
                <a:gd name="T17" fmla="*/ 2147483647 h 890"/>
                <a:gd name="T18" fmla="*/ 2147483647 w 808"/>
                <a:gd name="T19" fmla="*/ 2147483647 h 890"/>
                <a:gd name="T20" fmla="*/ 2147483647 w 808"/>
                <a:gd name="T21" fmla="*/ 2147483647 h 890"/>
                <a:gd name="T22" fmla="*/ 2147483647 w 808"/>
                <a:gd name="T23" fmla="*/ 2147483647 h 890"/>
                <a:gd name="T24" fmla="*/ 2147483647 w 808"/>
                <a:gd name="T25" fmla="*/ 2147483647 h 890"/>
                <a:gd name="T26" fmla="*/ 2147483647 w 808"/>
                <a:gd name="T27" fmla="*/ 2147483647 h 890"/>
                <a:gd name="T28" fmla="*/ 2147483647 w 808"/>
                <a:gd name="T29" fmla="*/ 2147483647 h 8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890"/>
                <a:gd name="T47" fmla="*/ 808 w 808"/>
                <a:gd name="T48" fmla="*/ 890 h 8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890">
                  <a:moveTo>
                    <a:pt x="288" y="106"/>
                  </a:moveTo>
                  <a:cubicBezTo>
                    <a:pt x="275" y="107"/>
                    <a:pt x="215" y="109"/>
                    <a:pt x="192" y="122"/>
                  </a:cubicBezTo>
                  <a:cubicBezTo>
                    <a:pt x="102" y="172"/>
                    <a:pt x="20" y="252"/>
                    <a:pt x="0" y="354"/>
                  </a:cubicBezTo>
                  <a:cubicBezTo>
                    <a:pt x="3" y="434"/>
                    <a:pt x="4" y="514"/>
                    <a:pt x="8" y="594"/>
                  </a:cubicBezTo>
                  <a:cubicBezTo>
                    <a:pt x="15" y="719"/>
                    <a:pt x="115" y="819"/>
                    <a:pt x="224" y="866"/>
                  </a:cubicBezTo>
                  <a:cubicBezTo>
                    <a:pt x="255" y="879"/>
                    <a:pt x="295" y="882"/>
                    <a:pt x="328" y="890"/>
                  </a:cubicBezTo>
                  <a:cubicBezTo>
                    <a:pt x="448" y="885"/>
                    <a:pt x="496" y="882"/>
                    <a:pt x="592" y="858"/>
                  </a:cubicBezTo>
                  <a:cubicBezTo>
                    <a:pt x="622" y="838"/>
                    <a:pt x="672" y="814"/>
                    <a:pt x="688" y="778"/>
                  </a:cubicBezTo>
                  <a:cubicBezTo>
                    <a:pt x="695" y="763"/>
                    <a:pt x="699" y="746"/>
                    <a:pt x="704" y="730"/>
                  </a:cubicBezTo>
                  <a:cubicBezTo>
                    <a:pt x="707" y="722"/>
                    <a:pt x="712" y="706"/>
                    <a:pt x="712" y="706"/>
                  </a:cubicBezTo>
                  <a:cubicBezTo>
                    <a:pt x="713" y="686"/>
                    <a:pt x="726" y="331"/>
                    <a:pt x="728" y="298"/>
                  </a:cubicBezTo>
                  <a:cubicBezTo>
                    <a:pt x="732" y="246"/>
                    <a:pt x="791" y="204"/>
                    <a:pt x="808" y="154"/>
                  </a:cubicBezTo>
                  <a:cubicBezTo>
                    <a:pt x="805" y="135"/>
                    <a:pt x="807" y="116"/>
                    <a:pt x="800" y="98"/>
                  </a:cubicBezTo>
                  <a:cubicBezTo>
                    <a:pt x="779" y="45"/>
                    <a:pt x="694" y="33"/>
                    <a:pt x="648" y="26"/>
                  </a:cubicBezTo>
                  <a:cubicBezTo>
                    <a:pt x="488" y="31"/>
                    <a:pt x="394" y="0"/>
                    <a:pt x="288" y="106"/>
                  </a:cubicBezTo>
                  <a:close/>
                </a:path>
              </a:pathLst>
            </a:custGeom>
            <a:gradFill rotWithShape="1">
              <a:gsLst>
                <a:gs pos="0">
                  <a:srgbClr val="CCFFFF"/>
                </a:gs>
                <a:gs pos="100000">
                  <a:srgbClr val="D9FFFF"/>
                </a:gs>
              </a:gsLst>
              <a:lin ang="5400000" scaled="1"/>
            </a:gradFill>
            <a:ln w="9525">
              <a:round/>
              <a:headEnd/>
              <a:tailEnd/>
            </a:ln>
            <a:scene3d>
              <a:camera prst="legacyObliqueTopRight">
                <a:rot lat="21299970" lon="0" rev="0"/>
              </a:camera>
              <a:lightRig rig="legacyFlat3" dir="b"/>
            </a:scene3d>
            <a:sp3d extrusionH="430200" prstMaterial="legacyMatte">
              <a:bevelT w="13500" h="13500" prst="angle"/>
              <a:bevelB w="13500" h="13500" prst="angle"/>
              <a:extrusionClr>
                <a:srgbClr val="CCFFFF"/>
              </a:extrusionClr>
            </a:sp3d>
          </p:spPr>
          <p:txBody>
            <a:bodyPr lIns="91435" tIns="45718" rIns="91435" bIns="45718">
              <a:flatTx/>
            </a:bodyPr>
            <a:lstStyle/>
            <a:p>
              <a:endParaRPr lang="en-US" dirty="0">
                <a:solidFill>
                  <a:srgbClr val="004982"/>
                </a:solidFill>
              </a:endParaRPr>
            </a:p>
          </p:txBody>
        </p:sp>
        <p:sp>
          <p:nvSpPr>
            <p:cNvPr id="17" name="Freeform 14"/>
            <p:cNvSpPr>
              <a:spLocks/>
            </p:cNvSpPr>
            <p:nvPr/>
          </p:nvSpPr>
          <p:spPr bwMode="auto">
            <a:xfrm rot="19922453" flipH="1">
              <a:off x="2905125" y="2327275"/>
              <a:ext cx="457200" cy="365125"/>
            </a:xfrm>
            <a:custGeom>
              <a:avLst/>
              <a:gdLst>
                <a:gd name="T0" fmla="*/ 2147483647 w 813"/>
                <a:gd name="T1" fmla="*/ 0 h 736"/>
                <a:gd name="T2" fmla="*/ 2147483647 w 813"/>
                <a:gd name="T3" fmla="*/ 2147483647 h 736"/>
                <a:gd name="T4" fmla="*/ 2147483647 w 813"/>
                <a:gd name="T5" fmla="*/ 2147483647 h 736"/>
                <a:gd name="T6" fmla="*/ 2147483647 w 813"/>
                <a:gd name="T7" fmla="*/ 2147483647 h 736"/>
                <a:gd name="T8" fmla="*/ 2147483647 w 813"/>
                <a:gd name="T9" fmla="*/ 2147483647 h 736"/>
                <a:gd name="T10" fmla="*/ 2147483647 w 813"/>
                <a:gd name="T11" fmla="*/ 2147483647 h 736"/>
                <a:gd name="T12" fmla="*/ 2147483647 w 813"/>
                <a:gd name="T13" fmla="*/ 2147483647 h 736"/>
                <a:gd name="T14" fmla="*/ 2147483647 w 813"/>
                <a:gd name="T15" fmla="*/ 2147483647 h 736"/>
                <a:gd name="T16" fmla="*/ 2147483647 w 813"/>
                <a:gd name="T17" fmla="*/ 2147483647 h 736"/>
                <a:gd name="T18" fmla="*/ 2147483647 w 813"/>
                <a:gd name="T19" fmla="*/ 2147483647 h 736"/>
                <a:gd name="T20" fmla="*/ 2147483647 w 813"/>
                <a:gd name="T21" fmla="*/ 2147483647 h 736"/>
                <a:gd name="T22" fmla="*/ 2147483647 w 813"/>
                <a:gd name="T23" fmla="*/ 2147483647 h 736"/>
                <a:gd name="T24" fmla="*/ 2147483647 w 813"/>
                <a:gd name="T25" fmla="*/ 2147483647 h 736"/>
                <a:gd name="T26" fmla="*/ 2147483647 w 813"/>
                <a:gd name="T27" fmla="*/ 2147483647 h 736"/>
                <a:gd name="T28" fmla="*/ 2147483647 w 813"/>
                <a:gd name="T29" fmla="*/ 2147483647 h 736"/>
                <a:gd name="T30" fmla="*/ 2147483647 w 813"/>
                <a:gd name="T31" fmla="*/ 2147483647 h 736"/>
                <a:gd name="T32" fmla="*/ 2147483647 w 813"/>
                <a:gd name="T33" fmla="*/ 2147483647 h 736"/>
                <a:gd name="T34" fmla="*/ 2147483647 w 813"/>
                <a:gd name="T35" fmla="*/ 2147483647 h 736"/>
                <a:gd name="T36" fmla="*/ 2147483647 w 813"/>
                <a:gd name="T37" fmla="*/ 2147483647 h 736"/>
                <a:gd name="T38" fmla="*/ 2147483647 w 813"/>
                <a:gd name="T39" fmla="*/ 2147483647 h 736"/>
                <a:gd name="T40" fmla="*/ 2147483647 w 813"/>
                <a:gd name="T41" fmla="*/ 0 h 7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3"/>
                <a:gd name="T64" fmla="*/ 0 h 736"/>
                <a:gd name="T65" fmla="*/ 813 w 813"/>
                <a:gd name="T66" fmla="*/ 736 h 7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3" h="736">
                  <a:moveTo>
                    <a:pt x="525" y="0"/>
                  </a:moveTo>
                  <a:cubicBezTo>
                    <a:pt x="436" y="6"/>
                    <a:pt x="350" y="15"/>
                    <a:pt x="261" y="24"/>
                  </a:cubicBezTo>
                  <a:cubicBezTo>
                    <a:pt x="209" y="37"/>
                    <a:pt x="162" y="50"/>
                    <a:pt x="117" y="80"/>
                  </a:cubicBezTo>
                  <a:cubicBezTo>
                    <a:pt x="80" y="136"/>
                    <a:pt x="101" y="117"/>
                    <a:pt x="61" y="144"/>
                  </a:cubicBezTo>
                  <a:cubicBezTo>
                    <a:pt x="49" y="161"/>
                    <a:pt x="31" y="174"/>
                    <a:pt x="21" y="192"/>
                  </a:cubicBezTo>
                  <a:cubicBezTo>
                    <a:pt x="13" y="207"/>
                    <a:pt x="5" y="240"/>
                    <a:pt x="5" y="240"/>
                  </a:cubicBezTo>
                  <a:cubicBezTo>
                    <a:pt x="8" y="275"/>
                    <a:pt x="0" y="312"/>
                    <a:pt x="13" y="344"/>
                  </a:cubicBezTo>
                  <a:cubicBezTo>
                    <a:pt x="20" y="362"/>
                    <a:pt x="45" y="365"/>
                    <a:pt x="61" y="376"/>
                  </a:cubicBezTo>
                  <a:cubicBezTo>
                    <a:pt x="122" y="417"/>
                    <a:pt x="197" y="439"/>
                    <a:pt x="269" y="448"/>
                  </a:cubicBezTo>
                  <a:cubicBezTo>
                    <a:pt x="301" y="469"/>
                    <a:pt x="336" y="498"/>
                    <a:pt x="349" y="536"/>
                  </a:cubicBezTo>
                  <a:cubicBezTo>
                    <a:pt x="360" y="570"/>
                    <a:pt x="377" y="650"/>
                    <a:pt x="397" y="680"/>
                  </a:cubicBezTo>
                  <a:cubicBezTo>
                    <a:pt x="412" y="702"/>
                    <a:pt x="412" y="709"/>
                    <a:pt x="437" y="720"/>
                  </a:cubicBezTo>
                  <a:cubicBezTo>
                    <a:pt x="452" y="727"/>
                    <a:pt x="485" y="736"/>
                    <a:pt x="485" y="736"/>
                  </a:cubicBezTo>
                  <a:cubicBezTo>
                    <a:pt x="512" y="733"/>
                    <a:pt x="565" y="732"/>
                    <a:pt x="597" y="720"/>
                  </a:cubicBezTo>
                  <a:cubicBezTo>
                    <a:pt x="670" y="692"/>
                    <a:pt x="719" y="606"/>
                    <a:pt x="773" y="552"/>
                  </a:cubicBezTo>
                  <a:cubicBezTo>
                    <a:pt x="776" y="544"/>
                    <a:pt x="777" y="536"/>
                    <a:pt x="781" y="528"/>
                  </a:cubicBezTo>
                  <a:cubicBezTo>
                    <a:pt x="785" y="519"/>
                    <a:pt x="793" y="513"/>
                    <a:pt x="797" y="504"/>
                  </a:cubicBezTo>
                  <a:cubicBezTo>
                    <a:pt x="801" y="494"/>
                    <a:pt x="812" y="439"/>
                    <a:pt x="813" y="432"/>
                  </a:cubicBezTo>
                  <a:cubicBezTo>
                    <a:pt x="810" y="360"/>
                    <a:pt x="810" y="288"/>
                    <a:pt x="805" y="216"/>
                  </a:cubicBezTo>
                  <a:cubicBezTo>
                    <a:pt x="803" y="193"/>
                    <a:pt x="791" y="188"/>
                    <a:pt x="781" y="168"/>
                  </a:cubicBezTo>
                  <a:cubicBezTo>
                    <a:pt x="734" y="75"/>
                    <a:pt x="634" y="0"/>
                    <a:pt x="525" y="0"/>
                  </a:cubicBezTo>
                  <a:close/>
                </a:path>
              </a:pathLst>
            </a:custGeom>
            <a:gradFill rotWithShape="1">
              <a:gsLst>
                <a:gs pos="0">
                  <a:srgbClr val="26DA26"/>
                </a:gs>
                <a:gs pos="100000">
                  <a:srgbClr val="21BC21"/>
                </a:gs>
              </a:gsLst>
              <a:lin ang="5400000" scaled="1"/>
            </a:gradFill>
            <a:ln w="9525">
              <a:round/>
              <a:headEnd/>
              <a:tailEnd/>
            </a:ln>
            <a:scene3d>
              <a:camera prst="legacyObliqueTopLeft">
                <a:rot lat="20099957" lon="600000" rev="0"/>
              </a:camera>
              <a:lightRig rig="legacyFlat2" dir="t"/>
            </a:scene3d>
            <a:sp3d extrusionH="430200" prstMaterial="legacyMatte">
              <a:bevelT w="13500" h="13500" prst="angle"/>
              <a:bevelB w="13500" h="13500" prst="angle"/>
              <a:extrusionClr>
                <a:srgbClr val="26DA26"/>
              </a:extrusionClr>
            </a:sp3d>
          </p:spPr>
          <p:txBody>
            <a:bodyPr lIns="91435" tIns="45718" rIns="91435" bIns="45718">
              <a:flatTx/>
            </a:bodyPr>
            <a:lstStyle/>
            <a:p>
              <a:endParaRPr lang="en-US" dirty="0">
                <a:solidFill>
                  <a:srgbClr val="004982"/>
                </a:solidFill>
              </a:endParaRPr>
            </a:p>
          </p:txBody>
        </p:sp>
        <p:sp>
          <p:nvSpPr>
            <p:cNvPr id="18" name="Text Box 15"/>
            <p:cNvSpPr txBox="1">
              <a:spLocks noChangeArrowheads="1"/>
            </p:cNvSpPr>
            <p:nvPr/>
          </p:nvSpPr>
          <p:spPr bwMode="auto">
            <a:xfrm>
              <a:off x="3152775" y="2271713"/>
              <a:ext cx="490538" cy="461626"/>
            </a:xfrm>
            <a:prstGeom prst="rect">
              <a:avLst/>
            </a:prstGeom>
            <a:noFill/>
            <a:ln w="12699">
              <a:noFill/>
              <a:miter lim="800000"/>
              <a:headEnd type="none" w="sm" len="sm"/>
              <a:tailEnd type="none" w="sm" len="sm"/>
            </a:ln>
          </p:spPr>
          <p:txBody>
            <a:bodyPr lIns="91428" tIns="137141" rIns="91428" bIns="137141">
              <a:spAutoFit/>
            </a:bodyPr>
            <a:lstStyle/>
            <a:p>
              <a:pPr algn="ctr" defTabSz="912813" eaLnBrk="0" hangingPunct="0"/>
              <a:r>
                <a:rPr lang="en-US" sz="1200" b="1" dirty="0">
                  <a:solidFill>
                    <a:srgbClr val="004982">
                      <a:lumMod val="75000"/>
                      <a:lumOff val="25000"/>
                    </a:srgbClr>
                  </a:solidFill>
                </a:rPr>
                <a:t>p40</a:t>
              </a:r>
            </a:p>
          </p:txBody>
        </p:sp>
        <p:sp>
          <p:nvSpPr>
            <p:cNvPr id="19" name="Text Box 16"/>
            <p:cNvSpPr txBox="1">
              <a:spLocks noChangeArrowheads="1"/>
            </p:cNvSpPr>
            <p:nvPr/>
          </p:nvSpPr>
          <p:spPr bwMode="auto">
            <a:xfrm>
              <a:off x="2816225" y="2259013"/>
              <a:ext cx="509588" cy="461626"/>
            </a:xfrm>
            <a:prstGeom prst="rect">
              <a:avLst/>
            </a:prstGeom>
            <a:noFill/>
            <a:ln w="12699">
              <a:noFill/>
              <a:miter lim="800000"/>
              <a:headEnd type="none" w="sm" len="sm"/>
              <a:tailEnd type="none" w="sm" len="sm"/>
            </a:ln>
          </p:spPr>
          <p:txBody>
            <a:bodyPr lIns="91428" tIns="137141" rIns="91428" bIns="137141">
              <a:spAutoFit/>
            </a:bodyPr>
            <a:lstStyle/>
            <a:p>
              <a:pPr algn="ctr" defTabSz="912813" eaLnBrk="0" hangingPunct="0"/>
              <a:r>
                <a:rPr lang="en-US" sz="1200" b="1" dirty="0">
                  <a:solidFill>
                    <a:srgbClr val="004982">
                      <a:lumMod val="75000"/>
                      <a:lumOff val="25000"/>
                    </a:srgbClr>
                  </a:solidFill>
                </a:rPr>
                <a:t>p19</a:t>
              </a:r>
            </a:p>
          </p:txBody>
        </p:sp>
        <p:sp>
          <p:nvSpPr>
            <p:cNvPr id="20" name="Text Box 17"/>
            <p:cNvSpPr txBox="1">
              <a:spLocks noChangeArrowheads="1"/>
            </p:cNvSpPr>
            <p:nvPr/>
          </p:nvSpPr>
          <p:spPr bwMode="auto">
            <a:xfrm>
              <a:off x="3127375" y="1552575"/>
              <a:ext cx="742487" cy="384709"/>
            </a:xfrm>
            <a:prstGeom prst="rect">
              <a:avLst/>
            </a:prstGeom>
            <a:noFill/>
            <a:ln w="12699">
              <a:noFill/>
              <a:miter lim="800000"/>
              <a:headEnd type="none" w="sm" len="sm"/>
              <a:tailEnd type="none" w="sm" len="sm"/>
            </a:ln>
          </p:spPr>
          <p:txBody>
            <a:bodyPr wrap="none" lIns="91428" tIns="45714" rIns="91428" bIns="45714">
              <a:spAutoFit/>
            </a:bodyPr>
            <a:lstStyle/>
            <a:p>
              <a:pPr defTabSz="912813" eaLnBrk="0" hangingPunct="0"/>
              <a:r>
                <a:rPr lang="en-US" sz="1900" dirty="0">
                  <a:solidFill>
                    <a:srgbClr val="000000"/>
                  </a:solidFill>
                </a:rPr>
                <a:t>IL-23</a:t>
              </a:r>
            </a:p>
          </p:txBody>
        </p:sp>
        <p:sp>
          <p:nvSpPr>
            <p:cNvPr id="21" name="Freeform 18"/>
            <p:cNvSpPr>
              <a:spLocks/>
            </p:cNvSpPr>
            <p:nvPr/>
          </p:nvSpPr>
          <p:spPr bwMode="auto">
            <a:xfrm rot="1677547">
              <a:off x="838200" y="2097088"/>
              <a:ext cx="779463" cy="527050"/>
            </a:xfrm>
            <a:custGeom>
              <a:avLst/>
              <a:gdLst>
                <a:gd name="T0" fmla="*/ 2147483647 w 808"/>
                <a:gd name="T1" fmla="*/ 2147483647 h 890"/>
                <a:gd name="T2" fmla="*/ 2147483647 w 808"/>
                <a:gd name="T3" fmla="*/ 2147483647 h 890"/>
                <a:gd name="T4" fmla="*/ 0 w 808"/>
                <a:gd name="T5" fmla="*/ 2147483647 h 890"/>
                <a:gd name="T6" fmla="*/ 2147483647 w 808"/>
                <a:gd name="T7" fmla="*/ 2147483647 h 890"/>
                <a:gd name="T8" fmla="*/ 2147483647 w 808"/>
                <a:gd name="T9" fmla="*/ 2147483647 h 890"/>
                <a:gd name="T10" fmla="*/ 2147483647 w 808"/>
                <a:gd name="T11" fmla="*/ 2147483647 h 890"/>
                <a:gd name="T12" fmla="*/ 2147483647 w 808"/>
                <a:gd name="T13" fmla="*/ 2147483647 h 890"/>
                <a:gd name="T14" fmla="*/ 2147483647 w 808"/>
                <a:gd name="T15" fmla="*/ 2147483647 h 890"/>
                <a:gd name="T16" fmla="*/ 2147483647 w 808"/>
                <a:gd name="T17" fmla="*/ 2147483647 h 890"/>
                <a:gd name="T18" fmla="*/ 2147483647 w 808"/>
                <a:gd name="T19" fmla="*/ 2147483647 h 890"/>
                <a:gd name="T20" fmla="*/ 2147483647 w 808"/>
                <a:gd name="T21" fmla="*/ 2147483647 h 890"/>
                <a:gd name="T22" fmla="*/ 2147483647 w 808"/>
                <a:gd name="T23" fmla="*/ 2147483647 h 890"/>
                <a:gd name="T24" fmla="*/ 2147483647 w 808"/>
                <a:gd name="T25" fmla="*/ 2147483647 h 890"/>
                <a:gd name="T26" fmla="*/ 2147483647 w 808"/>
                <a:gd name="T27" fmla="*/ 2147483647 h 890"/>
                <a:gd name="T28" fmla="*/ 2147483647 w 808"/>
                <a:gd name="T29" fmla="*/ 2147483647 h 8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8"/>
                <a:gd name="T46" fmla="*/ 0 h 890"/>
                <a:gd name="T47" fmla="*/ 808 w 808"/>
                <a:gd name="T48" fmla="*/ 890 h 8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8" h="890">
                  <a:moveTo>
                    <a:pt x="288" y="106"/>
                  </a:moveTo>
                  <a:cubicBezTo>
                    <a:pt x="275" y="107"/>
                    <a:pt x="215" y="109"/>
                    <a:pt x="192" y="122"/>
                  </a:cubicBezTo>
                  <a:cubicBezTo>
                    <a:pt x="102" y="172"/>
                    <a:pt x="20" y="252"/>
                    <a:pt x="0" y="354"/>
                  </a:cubicBezTo>
                  <a:cubicBezTo>
                    <a:pt x="3" y="434"/>
                    <a:pt x="4" y="514"/>
                    <a:pt x="8" y="594"/>
                  </a:cubicBezTo>
                  <a:cubicBezTo>
                    <a:pt x="15" y="719"/>
                    <a:pt x="115" y="819"/>
                    <a:pt x="224" y="866"/>
                  </a:cubicBezTo>
                  <a:cubicBezTo>
                    <a:pt x="255" y="879"/>
                    <a:pt x="295" y="882"/>
                    <a:pt x="328" y="890"/>
                  </a:cubicBezTo>
                  <a:cubicBezTo>
                    <a:pt x="448" y="885"/>
                    <a:pt x="496" y="882"/>
                    <a:pt x="592" y="858"/>
                  </a:cubicBezTo>
                  <a:cubicBezTo>
                    <a:pt x="622" y="838"/>
                    <a:pt x="672" y="814"/>
                    <a:pt x="688" y="778"/>
                  </a:cubicBezTo>
                  <a:cubicBezTo>
                    <a:pt x="695" y="763"/>
                    <a:pt x="699" y="746"/>
                    <a:pt x="704" y="730"/>
                  </a:cubicBezTo>
                  <a:cubicBezTo>
                    <a:pt x="707" y="722"/>
                    <a:pt x="712" y="706"/>
                    <a:pt x="712" y="706"/>
                  </a:cubicBezTo>
                  <a:cubicBezTo>
                    <a:pt x="713" y="686"/>
                    <a:pt x="726" y="331"/>
                    <a:pt x="728" y="298"/>
                  </a:cubicBezTo>
                  <a:cubicBezTo>
                    <a:pt x="732" y="246"/>
                    <a:pt x="791" y="204"/>
                    <a:pt x="808" y="154"/>
                  </a:cubicBezTo>
                  <a:cubicBezTo>
                    <a:pt x="805" y="135"/>
                    <a:pt x="807" y="116"/>
                    <a:pt x="800" y="98"/>
                  </a:cubicBezTo>
                  <a:cubicBezTo>
                    <a:pt x="779" y="45"/>
                    <a:pt x="694" y="33"/>
                    <a:pt x="648" y="26"/>
                  </a:cubicBezTo>
                  <a:cubicBezTo>
                    <a:pt x="488" y="31"/>
                    <a:pt x="394" y="0"/>
                    <a:pt x="288" y="106"/>
                  </a:cubicBezTo>
                  <a:close/>
                </a:path>
              </a:pathLst>
            </a:custGeom>
            <a:gradFill rotWithShape="1">
              <a:gsLst>
                <a:gs pos="0">
                  <a:srgbClr val="CCFFFF"/>
                </a:gs>
                <a:gs pos="100000">
                  <a:srgbClr val="D9FFFF"/>
                </a:gs>
              </a:gsLst>
              <a:lin ang="5400000" scaled="1"/>
            </a:gradFill>
            <a:ln w="9525">
              <a:round/>
              <a:headEnd/>
              <a:tailEnd/>
            </a:ln>
            <a:scene3d>
              <a:camera prst="legacyObliqueTopRight">
                <a:rot lat="21299970" lon="0" rev="0"/>
              </a:camera>
              <a:lightRig rig="legacyFlat3" dir="b"/>
            </a:scene3d>
            <a:sp3d extrusionH="430200" prstMaterial="legacyMatte">
              <a:bevelT w="13500" h="13500" prst="angle"/>
              <a:bevelB w="13500" h="13500" prst="angle"/>
              <a:extrusionClr>
                <a:srgbClr val="CCFFFF"/>
              </a:extrusionClr>
            </a:sp3d>
          </p:spPr>
          <p:txBody>
            <a:bodyPr lIns="91435" tIns="45718" rIns="91435" bIns="45718">
              <a:flatTx/>
            </a:bodyPr>
            <a:lstStyle/>
            <a:p>
              <a:endParaRPr lang="en-US" dirty="0">
                <a:solidFill>
                  <a:srgbClr val="004982"/>
                </a:solidFill>
              </a:endParaRPr>
            </a:p>
          </p:txBody>
        </p:sp>
        <p:sp>
          <p:nvSpPr>
            <p:cNvPr id="22" name="Freeform 19"/>
            <p:cNvSpPr>
              <a:spLocks/>
            </p:cNvSpPr>
            <p:nvPr/>
          </p:nvSpPr>
          <p:spPr bwMode="auto">
            <a:xfrm rot="1677547">
              <a:off x="1206500" y="2265363"/>
              <a:ext cx="455613" cy="452437"/>
            </a:xfrm>
            <a:custGeom>
              <a:avLst/>
              <a:gdLst>
                <a:gd name="T0" fmla="*/ 2147483647 w 813"/>
                <a:gd name="T1" fmla="*/ 0 h 736"/>
                <a:gd name="T2" fmla="*/ 2147483647 w 813"/>
                <a:gd name="T3" fmla="*/ 2147483647 h 736"/>
                <a:gd name="T4" fmla="*/ 2147483647 w 813"/>
                <a:gd name="T5" fmla="*/ 2147483647 h 736"/>
                <a:gd name="T6" fmla="*/ 2147483647 w 813"/>
                <a:gd name="T7" fmla="*/ 2147483647 h 736"/>
                <a:gd name="T8" fmla="*/ 2147483647 w 813"/>
                <a:gd name="T9" fmla="*/ 2147483647 h 736"/>
                <a:gd name="T10" fmla="*/ 2147483647 w 813"/>
                <a:gd name="T11" fmla="*/ 2147483647 h 736"/>
                <a:gd name="T12" fmla="*/ 2147483647 w 813"/>
                <a:gd name="T13" fmla="*/ 2147483647 h 736"/>
                <a:gd name="T14" fmla="*/ 2147483647 w 813"/>
                <a:gd name="T15" fmla="*/ 2147483647 h 736"/>
                <a:gd name="T16" fmla="*/ 2147483647 w 813"/>
                <a:gd name="T17" fmla="*/ 2147483647 h 736"/>
                <a:gd name="T18" fmla="*/ 2147483647 w 813"/>
                <a:gd name="T19" fmla="*/ 2147483647 h 736"/>
                <a:gd name="T20" fmla="*/ 2147483647 w 813"/>
                <a:gd name="T21" fmla="*/ 2147483647 h 736"/>
                <a:gd name="T22" fmla="*/ 2147483647 w 813"/>
                <a:gd name="T23" fmla="*/ 2147483647 h 736"/>
                <a:gd name="T24" fmla="*/ 2147483647 w 813"/>
                <a:gd name="T25" fmla="*/ 2147483647 h 736"/>
                <a:gd name="T26" fmla="*/ 2147483647 w 813"/>
                <a:gd name="T27" fmla="*/ 2147483647 h 736"/>
                <a:gd name="T28" fmla="*/ 2147483647 w 813"/>
                <a:gd name="T29" fmla="*/ 2147483647 h 736"/>
                <a:gd name="T30" fmla="*/ 2147483647 w 813"/>
                <a:gd name="T31" fmla="*/ 2147483647 h 736"/>
                <a:gd name="T32" fmla="*/ 2147483647 w 813"/>
                <a:gd name="T33" fmla="*/ 2147483647 h 736"/>
                <a:gd name="T34" fmla="*/ 2147483647 w 813"/>
                <a:gd name="T35" fmla="*/ 2147483647 h 736"/>
                <a:gd name="T36" fmla="*/ 2147483647 w 813"/>
                <a:gd name="T37" fmla="*/ 2147483647 h 736"/>
                <a:gd name="T38" fmla="*/ 2147483647 w 813"/>
                <a:gd name="T39" fmla="*/ 2147483647 h 736"/>
                <a:gd name="T40" fmla="*/ 2147483647 w 813"/>
                <a:gd name="T41" fmla="*/ 0 h 7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3"/>
                <a:gd name="T64" fmla="*/ 0 h 736"/>
                <a:gd name="T65" fmla="*/ 813 w 813"/>
                <a:gd name="T66" fmla="*/ 736 h 7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3" h="736">
                  <a:moveTo>
                    <a:pt x="525" y="0"/>
                  </a:moveTo>
                  <a:cubicBezTo>
                    <a:pt x="436" y="6"/>
                    <a:pt x="350" y="15"/>
                    <a:pt x="261" y="24"/>
                  </a:cubicBezTo>
                  <a:cubicBezTo>
                    <a:pt x="209" y="37"/>
                    <a:pt x="162" y="50"/>
                    <a:pt x="117" y="80"/>
                  </a:cubicBezTo>
                  <a:cubicBezTo>
                    <a:pt x="80" y="136"/>
                    <a:pt x="101" y="117"/>
                    <a:pt x="61" y="144"/>
                  </a:cubicBezTo>
                  <a:cubicBezTo>
                    <a:pt x="49" y="161"/>
                    <a:pt x="31" y="174"/>
                    <a:pt x="21" y="192"/>
                  </a:cubicBezTo>
                  <a:cubicBezTo>
                    <a:pt x="13" y="207"/>
                    <a:pt x="5" y="240"/>
                    <a:pt x="5" y="240"/>
                  </a:cubicBezTo>
                  <a:cubicBezTo>
                    <a:pt x="8" y="275"/>
                    <a:pt x="0" y="312"/>
                    <a:pt x="13" y="344"/>
                  </a:cubicBezTo>
                  <a:cubicBezTo>
                    <a:pt x="20" y="362"/>
                    <a:pt x="45" y="365"/>
                    <a:pt x="61" y="376"/>
                  </a:cubicBezTo>
                  <a:cubicBezTo>
                    <a:pt x="122" y="417"/>
                    <a:pt x="197" y="439"/>
                    <a:pt x="269" y="448"/>
                  </a:cubicBezTo>
                  <a:cubicBezTo>
                    <a:pt x="301" y="469"/>
                    <a:pt x="336" y="498"/>
                    <a:pt x="349" y="536"/>
                  </a:cubicBezTo>
                  <a:cubicBezTo>
                    <a:pt x="360" y="570"/>
                    <a:pt x="377" y="650"/>
                    <a:pt x="397" y="680"/>
                  </a:cubicBezTo>
                  <a:cubicBezTo>
                    <a:pt x="412" y="702"/>
                    <a:pt x="412" y="709"/>
                    <a:pt x="437" y="720"/>
                  </a:cubicBezTo>
                  <a:cubicBezTo>
                    <a:pt x="452" y="727"/>
                    <a:pt x="485" y="736"/>
                    <a:pt x="485" y="736"/>
                  </a:cubicBezTo>
                  <a:cubicBezTo>
                    <a:pt x="512" y="733"/>
                    <a:pt x="565" y="732"/>
                    <a:pt x="597" y="720"/>
                  </a:cubicBezTo>
                  <a:cubicBezTo>
                    <a:pt x="670" y="692"/>
                    <a:pt x="719" y="606"/>
                    <a:pt x="773" y="552"/>
                  </a:cubicBezTo>
                  <a:cubicBezTo>
                    <a:pt x="776" y="544"/>
                    <a:pt x="777" y="536"/>
                    <a:pt x="781" y="528"/>
                  </a:cubicBezTo>
                  <a:cubicBezTo>
                    <a:pt x="785" y="519"/>
                    <a:pt x="793" y="513"/>
                    <a:pt x="797" y="504"/>
                  </a:cubicBezTo>
                  <a:cubicBezTo>
                    <a:pt x="801" y="494"/>
                    <a:pt x="812" y="439"/>
                    <a:pt x="813" y="432"/>
                  </a:cubicBezTo>
                  <a:cubicBezTo>
                    <a:pt x="810" y="360"/>
                    <a:pt x="810" y="288"/>
                    <a:pt x="805" y="216"/>
                  </a:cubicBezTo>
                  <a:cubicBezTo>
                    <a:pt x="803" y="193"/>
                    <a:pt x="791" y="188"/>
                    <a:pt x="781" y="168"/>
                  </a:cubicBezTo>
                  <a:cubicBezTo>
                    <a:pt x="734" y="75"/>
                    <a:pt x="634" y="0"/>
                    <a:pt x="525" y="0"/>
                  </a:cubicBezTo>
                  <a:close/>
                </a:path>
              </a:pathLst>
            </a:custGeom>
            <a:gradFill rotWithShape="1">
              <a:gsLst>
                <a:gs pos="0">
                  <a:srgbClr val="FF66CC"/>
                </a:gs>
                <a:gs pos="100000">
                  <a:srgbClr val="FF8ED9"/>
                </a:gs>
              </a:gsLst>
              <a:lin ang="5400000" scaled="1"/>
            </a:gradFill>
            <a:ln w="9525">
              <a:round/>
              <a:headEnd/>
              <a:tailEnd/>
            </a:ln>
            <a:scene3d>
              <a:camera prst="legacyObliqueTopLeft">
                <a:rot lat="20099957" lon="600000" rev="0"/>
              </a:camera>
              <a:lightRig rig="legacyFlat2" dir="t"/>
            </a:scene3d>
            <a:sp3d extrusionH="430200" prstMaterial="legacyMatte">
              <a:bevelT w="13500" h="13500" prst="angle"/>
              <a:bevelB w="13500" h="13500" prst="angle"/>
              <a:extrusionClr>
                <a:srgbClr val="FF66CC"/>
              </a:extrusionClr>
            </a:sp3d>
          </p:spPr>
          <p:txBody>
            <a:bodyPr lIns="91435" tIns="45718" rIns="91435" bIns="45718">
              <a:flatTx/>
            </a:bodyPr>
            <a:lstStyle/>
            <a:p>
              <a:endParaRPr lang="en-US" dirty="0">
                <a:solidFill>
                  <a:srgbClr val="004982"/>
                </a:solidFill>
              </a:endParaRPr>
            </a:p>
          </p:txBody>
        </p:sp>
        <p:sp>
          <p:nvSpPr>
            <p:cNvPr id="23" name="Text Box 20"/>
            <p:cNvSpPr txBox="1">
              <a:spLocks noChangeArrowheads="1"/>
            </p:cNvSpPr>
            <p:nvPr/>
          </p:nvSpPr>
          <p:spPr bwMode="auto">
            <a:xfrm>
              <a:off x="771525" y="2071688"/>
              <a:ext cx="530225" cy="461626"/>
            </a:xfrm>
            <a:prstGeom prst="rect">
              <a:avLst/>
            </a:prstGeom>
            <a:noFill/>
            <a:ln w="12699">
              <a:noFill/>
              <a:miter lim="800000"/>
              <a:headEnd type="none" w="sm" len="sm"/>
              <a:tailEnd type="none" w="sm" len="sm"/>
            </a:ln>
          </p:spPr>
          <p:txBody>
            <a:bodyPr lIns="91428" tIns="137141" rIns="91428" bIns="137141">
              <a:spAutoFit/>
            </a:bodyPr>
            <a:lstStyle/>
            <a:p>
              <a:pPr algn="ctr" defTabSz="912813" eaLnBrk="0" hangingPunct="0"/>
              <a:r>
                <a:rPr lang="en-US" sz="1200" b="1" dirty="0">
                  <a:solidFill>
                    <a:srgbClr val="004982">
                      <a:lumMod val="75000"/>
                      <a:lumOff val="25000"/>
                    </a:srgbClr>
                  </a:solidFill>
                </a:rPr>
                <a:t>p40</a:t>
              </a:r>
            </a:p>
          </p:txBody>
        </p:sp>
        <p:sp>
          <p:nvSpPr>
            <p:cNvPr id="24" name="Text Box 21"/>
            <p:cNvSpPr txBox="1">
              <a:spLocks noChangeArrowheads="1"/>
            </p:cNvSpPr>
            <p:nvPr/>
          </p:nvSpPr>
          <p:spPr bwMode="auto">
            <a:xfrm>
              <a:off x="1249363" y="2236788"/>
              <a:ext cx="512762" cy="461626"/>
            </a:xfrm>
            <a:prstGeom prst="rect">
              <a:avLst/>
            </a:prstGeom>
            <a:noFill/>
            <a:ln w="12699">
              <a:noFill/>
              <a:miter lim="800000"/>
              <a:headEnd type="none" w="sm" len="sm"/>
              <a:tailEnd type="none" w="sm" len="sm"/>
            </a:ln>
          </p:spPr>
          <p:txBody>
            <a:bodyPr lIns="91428" tIns="137141" rIns="91428" bIns="137141">
              <a:spAutoFit/>
            </a:bodyPr>
            <a:lstStyle/>
            <a:p>
              <a:pPr algn="ctr" defTabSz="912813" eaLnBrk="0" hangingPunct="0"/>
              <a:r>
                <a:rPr lang="en-US" sz="1200" b="1" dirty="0">
                  <a:solidFill>
                    <a:srgbClr val="004982">
                      <a:lumMod val="75000"/>
                      <a:lumOff val="25000"/>
                    </a:srgbClr>
                  </a:solidFill>
                </a:rPr>
                <a:t>p35</a:t>
              </a:r>
            </a:p>
          </p:txBody>
        </p:sp>
        <p:sp>
          <p:nvSpPr>
            <p:cNvPr id="25" name="Text Box 22"/>
            <p:cNvSpPr txBox="1">
              <a:spLocks noChangeArrowheads="1"/>
            </p:cNvSpPr>
            <p:nvPr/>
          </p:nvSpPr>
          <p:spPr bwMode="auto">
            <a:xfrm>
              <a:off x="1003300" y="1552575"/>
              <a:ext cx="742487" cy="384709"/>
            </a:xfrm>
            <a:prstGeom prst="rect">
              <a:avLst/>
            </a:prstGeom>
            <a:noFill/>
            <a:ln w="12699">
              <a:noFill/>
              <a:miter lim="800000"/>
              <a:headEnd type="none" w="sm" len="sm"/>
              <a:tailEnd type="none" w="sm" len="sm"/>
            </a:ln>
          </p:spPr>
          <p:txBody>
            <a:bodyPr wrap="none" lIns="91428" tIns="45714" rIns="91428" bIns="45714">
              <a:spAutoFit/>
            </a:bodyPr>
            <a:lstStyle/>
            <a:p>
              <a:pPr defTabSz="912813" eaLnBrk="0" hangingPunct="0"/>
              <a:r>
                <a:rPr lang="en-US" sz="1900" dirty="0">
                  <a:solidFill>
                    <a:srgbClr val="000000"/>
                  </a:solidFill>
                </a:rPr>
                <a:t>IL-12</a:t>
              </a:r>
            </a:p>
          </p:txBody>
        </p:sp>
        <p:sp>
          <p:nvSpPr>
            <p:cNvPr id="26" name="Rectangle 23"/>
            <p:cNvSpPr>
              <a:spLocks noChangeArrowheads="1"/>
            </p:cNvSpPr>
            <p:nvPr/>
          </p:nvSpPr>
          <p:spPr bwMode="auto">
            <a:xfrm>
              <a:off x="1600200" y="2803525"/>
              <a:ext cx="1371600" cy="323153"/>
            </a:xfrm>
            <a:prstGeom prst="rect">
              <a:avLst/>
            </a:prstGeom>
            <a:noFill/>
            <a:ln w="57150">
              <a:noFill/>
              <a:miter lim="800000"/>
              <a:headEnd/>
              <a:tailEnd/>
            </a:ln>
          </p:spPr>
          <p:txBody>
            <a:bodyPr lIns="91428" tIns="45714" rIns="91428" bIns="45714">
              <a:spAutoFit/>
            </a:bodyPr>
            <a:lstStyle/>
            <a:p>
              <a:pPr algn="ctr" defTabSz="912813"/>
              <a:r>
                <a:rPr lang="en-US" sz="1500" b="1" dirty="0">
                  <a:solidFill>
                    <a:srgbClr val="000000"/>
                  </a:solidFill>
                </a:rPr>
                <a:t>ustekinumab</a:t>
              </a:r>
            </a:p>
          </p:txBody>
        </p:sp>
        <p:sp>
          <p:nvSpPr>
            <p:cNvPr id="27" name="Rectangle 24"/>
            <p:cNvSpPr>
              <a:spLocks noChangeArrowheads="1"/>
            </p:cNvSpPr>
            <p:nvPr/>
          </p:nvSpPr>
          <p:spPr bwMode="auto">
            <a:xfrm>
              <a:off x="1130045" y="5136740"/>
              <a:ext cx="2156335" cy="677096"/>
            </a:xfrm>
            <a:prstGeom prst="rect">
              <a:avLst/>
            </a:prstGeom>
            <a:noFill/>
            <a:ln w="57150">
              <a:noFill/>
              <a:miter lim="800000"/>
              <a:headEnd/>
              <a:tailEnd/>
            </a:ln>
          </p:spPr>
          <p:txBody>
            <a:bodyPr wrap="none" lIns="91428" tIns="45714" rIns="91428" bIns="45714" anchor="ctr">
              <a:spAutoFit/>
            </a:bodyPr>
            <a:lstStyle/>
            <a:p>
              <a:pPr algn="ctr" defTabSz="912813" eaLnBrk="0" hangingPunct="0"/>
              <a:r>
                <a:rPr lang="en-US" sz="1900" dirty="0">
                  <a:solidFill>
                    <a:srgbClr val="000000"/>
                  </a:solidFill>
                </a:rPr>
                <a:t>No IL-12 or IL-23 </a:t>
              </a:r>
            </a:p>
            <a:p>
              <a:pPr algn="ctr" defTabSz="912813" eaLnBrk="0" hangingPunct="0"/>
              <a:r>
                <a:rPr lang="en-US" sz="1900" dirty="0">
                  <a:solidFill>
                    <a:srgbClr val="000000"/>
                  </a:solidFill>
                </a:rPr>
                <a:t>Intracellular signal</a:t>
              </a:r>
            </a:p>
          </p:txBody>
        </p:sp>
        <p:sp>
          <p:nvSpPr>
            <p:cNvPr id="28" name="Rectangle 25"/>
            <p:cNvSpPr>
              <a:spLocks noChangeArrowheads="1"/>
            </p:cNvSpPr>
            <p:nvPr/>
          </p:nvSpPr>
          <p:spPr bwMode="auto">
            <a:xfrm rot="-1845170">
              <a:off x="3227224" y="3607213"/>
              <a:ext cx="824240" cy="276987"/>
            </a:xfrm>
            <a:prstGeom prst="rect">
              <a:avLst/>
            </a:prstGeom>
            <a:noFill/>
            <a:ln w="57150">
              <a:noFill/>
              <a:miter lim="800000"/>
              <a:headEnd/>
              <a:tailEnd/>
            </a:ln>
          </p:spPr>
          <p:txBody>
            <a:bodyPr wrap="none" lIns="91428" tIns="45714" rIns="91428" bIns="45714" anchor="ctr">
              <a:spAutoFit/>
            </a:bodyPr>
            <a:lstStyle/>
            <a:p>
              <a:pPr algn="ctr" defTabSz="912813" eaLnBrk="0" hangingPunct="0"/>
              <a:r>
                <a:rPr lang="en-US" sz="1200" b="1" dirty="0">
                  <a:solidFill>
                    <a:srgbClr val="004982">
                      <a:lumMod val="75000"/>
                      <a:lumOff val="25000"/>
                    </a:srgbClr>
                  </a:solidFill>
                </a:rPr>
                <a:t>IL-12R</a:t>
              </a:r>
              <a:r>
                <a:rPr lang="en-US" sz="1200" dirty="0">
                  <a:solidFill>
                    <a:srgbClr val="004982">
                      <a:lumMod val="75000"/>
                      <a:lumOff val="25000"/>
                    </a:srgbClr>
                  </a:solidFill>
                  <a:latin typeface="Symbol" pitchFamily="18" charset="2"/>
                </a:rPr>
                <a:t>b</a:t>
              </a:r>
              <a:r>
                <a:rPr lang="en-US" sz="1200" b="1" dirty="0">
                  <a:solidFill>
                    <a:srgbClr val="004982">
                      <a:lumMod val="75000"/>
                      <a:lumOff val="25000"/>
                    </a:srgbClr>
                  </a:solidFill>
                </a:rPr>
                <a:t>1</a:t>
              </a:r>
            </a:p>
          </p:txBody>
        </p:sp>
        <p:sp>
          <p:nvSpPr>
            <p:cNvPr id="29" name="Rectangle 26"/>
            <p:cNvSpPr>
              <a:spLocks noChangeArrowheads="1"/>
            </p:cNvSpPr>
            <p:nvPr/>
          </p:nvSpPr>
          <p:spPr bwMode="auto">
            <a:xfrm rot="2875026">
              <a:off x="2588283" y="3651664"/>
              <a:ext cx="654321" cy="276987"/>
            </a:xfrm>
            <a:prstGeom prst="rect">
              <a:avLst/>
            </a:prstGeom>
            <a:noFill/>
            <a:ln w="57150">
              <a:noFill/>
              <a:miter lim="800000"/>
              <a:headEnd/>
              <a:tailEnd/>
            </a:ln>
          </p:spPr>
          <p:txBody>
            <a:bodyPr wrap="none" lIns="91428" tIns="45714" rIns="91428" bIns="45714" anchor="ctr">
              <a:spAutoFit/>
            </a:bodyPr>
            <a:lstStyle/>
            <a:p>
              <a:pPr algn="ctr" defTabSz="912813" eaLnBrk="0" hangingPunct="0"/>
              <a:r>
                <a:rPr lang="en-US" sz="1200" b="1" dirty="0">
                  <a:solidFill>
                    <a:srgbClr val="004982">
                      <a:lumMod val="75000"/>
                      <a:lumOff val="25000"/>
                    </a:srgbClr>
                  </a:solidFill>
                </a:rPr>
                <a:t>IL-23R</a:t>
              </a:r>
            </a:p>
          </p:txBody>
        </p:sp>
        <p:sp>
          <p:nvSpPr>
            <p:cNvPr id="30" name="Rectangle 27"/>
            <p:cNvSpPr>
              <a:spLocks noChangeArrowheads="1"/>
            </p:cNvSpPr>
            <p:nvPr/>
          </p:nvSpPr>
          <p:spPr bwMode="auto">
            <a:xfrm rot="1618548">
              <a:off x="420524" y="3628644"/>
              <a:ext cx="824240" cy="276987"/>
            </a:xfrm>
            <a:prstGeom prst="rect">
              <a:avLst/>
            </a:prstGeom>
            <a:noFill/>
            <a:ln w="57150">
              <a:noFill/>
              <a:miter lim="800000"/>
              <a:headEnd/>
              <a:tailEnd/>
            </a:ln>
          </p:spPr>
          <p:txBody>
            <a:bodyPr wrap="none" lIns="91428" tIns="45714" rIns="91428" bIns="45714" anchor="ctr">
              <a:spAutoFit/>
            </a:bodyPr>
            <a:lstStyle/>
            <a:p>
              <a:pPr algn="ctr" defTabSz="912813" eaLnBrk="0" hangingPunct="0"/>
              <a:r>
                <a:rPr lang="en-US" sz="1200" b="1" dirty="0">
                  <a:solidFill>
                    <a:srgbClr val="004982">
                      <a:lumMod val="75000"/>
                      <a:lumOff val="25000"/>
                    </a:srgbClr>
                  </a:solidFill>
                </a:rPr>
                <a:t>IL-12R</a:t>
              </a:r>
              <a:r>
                <a:rPr lang="en-US" sz="1200" dirty="0">
                  <a:solidFill>
                    <a:srgbClr val="004982">
                      <a:lumMod val="75000"/>
                      <a:lumOff val="25000"/>
                    </a:srgbClr>
                  </a:solidFill>
                  <a:latin typeface="Symbol" pitchFamily="18" charset="2"/>
                </a:rPr>
                <a:t>b</a:t>
              </a:r>
              <a:r>
                <a:rPr lang="en-US" sz="1200" b="1" dirty="0">
                  <a:solidFill>
                    <a:srgbClr val="004982">
                      <a:lumMod val="75000"/>
                      <a:lumOff val="25000"/>
                    </a:srgbClr>
                  </a:solidFill>
                </a:rPr>
                <a:t>1</a:t>
              </a:r>
            </a:p>
          </p:txBody>
        </p:sp>
        <p:sp>
          <p:nvSpPr>
            <p:cNvPr id="31" name="Rectangle 28"/>
            <p:cNvSpPr>
              <a:spLocks noChangeArrowheads="1"/>
            </p:cNvSpPr>
            <p:nvPr/>
          </p:nvSpPr>
          <p:spPr bwMode="auto">
            <a:xfrm rot="-2556395">
              <a:off x="1288093" y="3633406"/>
              <a:ext cx="824240" cy="276987"/>
            </a:xfrm>
            <a:prstGeom prst="rect">
              <a:avLst/>
            </a:prstGeom>
            <a:noFill/>
            <a:ln w="57150">
              <a:noFill/>
              <a:miter lim="800000"/>
              <a:headEnd/>
              <a:tailEnd/>
            </a:ln>
          </p:spPr>
          <p:txBody>
            <a:bodyPr wrap="none" lIns="91428" tIns="45714" rIns="91428" bIns="45714" anchor="ctr">
              <a:spAutoFit/>
            </a:bodyPr>
            <a:lstStyle/>
            <a:p>
              <a:pPr algn="ctr" defTabSz="912813" eaLnBrk="0" hangingPunct="0"/>
              <a:r>
                <a:rPr lang="en-US" sz="1200" b="1" dirty="0">
                  <a:solidFill>
                    <a:srgbClr val="004982">
                      <a:lumMod val="75000"/>
                      <a:lumOff val="25000"/>
                    </a:srgbClr>
                  </a:solidFill>
                </a:rPr>
                <a:t>IL-12R</a:t>
              </a:r>
              <a:r>
                <a:rPr lang="en-US" sz="1200" dirty="0">
                  <a:solidFill>
                    <a:srgbClr val="004982">
                      <a:lumMod val="75000"/>
                      <a:lumOff val="25000"/>
                    </a:srgbClr>
                  </a:solidFill>
                  <a:latin typeface="Symbol" pitchFamily="18" charset="2"/>
                </a:rPr>
                <a:t>b</a:t>
              </a:r>
              <a:r>
                <a:rPr lang="en-US" sz="1200" b="1" dirty="0">
                  <a:solidFill>
                    <a:srgbClr val="004982">
                      <a:lumMod val="75000"/>
                      <a:lumOff val="25000"/>
                    </a:srgbClr>
                  </a:solidFill>
                </a:rPr>
                <a:t>2</a:t>
              </a:r>
            </a:p>
          </p:txBody>
        </p:sp>
        <p:cxnSp>
          <p:nvCxnSpPr>
            <p:cNvPr id="32" name="AutoShape 33"/>
            <p:cNvCxnSpPr>
              <a:cxnSpLocks noChangeShapeType="1"/>
            </p:cNvCxnSpPr>
            <p:nvPr/>
          </p:nvCxnSpPr>
          <p:spPr bwMode="auto">
            <a:xfrm flipH="1" flipV="1">
              <a:off x="609600" y="2971800"/>
              <a:ext cx="1031875" cy="15875"/>
            </a:xfrm>
            <a:prstGeom prst="straightConnector1">
              <a:avLst/>
            </a:prstGeom>
            <a:noFill/>
            <a:ln w="9525">
              <a:solidFill>
                <a:schemeClr val="tx1"/>
              </a:solidFill>
              <a:prstDash val="dash"/>
              <a:round/>
              <a:headEnd/>
              <a:tailEnd type="triangle" w="med" len="med"/>
            </a:ln>
          </p:spPr>
        </p:cxnSp>
        <p:cxnSp>
          <p:nvCxnSpPr>
            <p:cNvPr id="33" name="AutoShape 34"/>
            <p:cNvCxnSpPr>
              <a:cxnSpLocks noChangeShapeType="1"/>
            </p:cNvCxnSpPr>
            <p:nvPr/>
          </p:nvCxnSpPr>
          <p:spPr bwMode="auto">
            <a:xfrm flipV="1">
              <a:off x="2895600" y="2971800"/>
              <a:ext cx="833438" cy="15875"/>
            </a:xfrm>
            <a:prstGeom prst="straightConnector1">
              <a:avLst/>
            </a:prstGeom>
            <a:noFill/>
            <a:ln w="9525">
              <a:solidFill>
                <a:schemeClr val="tx1"/>
              </a:solidFill>
              <a:prstDash val="dash"/>
              <a:round/>
              <a:headEnd/>
              <a:tailEnd type="triangle" w="med" len="med"/>
            </a:ln>
          </p:spPr>
        </p:cxnSp>
      </p:grpSp>
      <p:sp>
        <p:nvSpPr>
          <p:cNvPr id="34" name="Rectangle 3"/>
          <p:cNvSpPr txBox="1">
            <a:spLocks noChangeArrowheads="1"/>
          </p:cNvSpPr>
          <p:nvPr/>
        </p:nvSpPr>
        <p:spPr bwMode="auto">
          <a:xfrm>
            <a:off x="1583336" y="6307854"/>
            <a:ext cx="4939777" cy="7264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90000"/>
              </a:lnSpc>
              <a:buClr>
                <a:srgbClr val="000000"/>
              </a:buClr>
            </a:pPr>
            <a:r>
              <a:rPr lang="en-US" sz="1200" baseline="30000" dirty="0">
                <a:solidFill>
                  <a:srgbClr val="004982"/>
                </a:solidFill>
              </a:rPr>
              <a:t>1</a:t>
            </a:r>
            <a:r>
              <a:rPr lang="en-US" sz="1200" dirty="0">
                <a:solidFill>
                  <a:srgbClr val="004982"/>
                </a:solidFill>
              </a:rPr>
              <a:t> Sandborn W, et al. Oral presentation. CCFA  2015 and </a:t>
            </a:r>
          </a:p>
          <a:p>
            <a:pPr>
              <a:lnSpc>
                <a:spcPct val="90000"/>
              </a:lnSpc>
              <a:buClr>
                <a:srgbClr val="000000"/>
              </a:buClr>
            </a:pPr>
            <a:r>
              <a:rPr lang="en-US" sz="1200" dirty="0">
                <a:solidFill>
                  <a:srgbClr val="004982"/>
                </a:solidFill>
              </a:rPr>
              <a:t>  Rutgeerts P, et al . Oral presentation. ECCO 2016.</a:t>
            </a:r>
          </a:p>
          <a:p>
            <a:pPr>
              <a:lnSpc>
                <a:spcPct val="90000"/>
              </a:lnSpc>
              <a:buClr>
                <a:srgbClr val="000000"/>
              </a:buClr>
            </a:pPr>
            <a:r>
              <a:rPr lang="en-US" sz="1200" baseline="30000" dirty="0">
                <a:solidFill>
                  <a:srgbClr val="004982"/>
                </a:solidFill>
              </a:rPr>
              <a:t>2 </a:t>
            </a:r>
            <a:r>
              <a:rPr lang="en-US" sz="1200" dirty="0" err="1">
                <a:solidFill>
                  <a:srgbClr val="004982"/>
                </a:solidFill>
              </a:rPr>
              <a:t>Feagan</a:t>
            </a:r>
            <a:r>
              <a:rPr lang="en-US" sz="1200" dirty="0">
                <a:solidFill>
                  <a:srgbClr val="004982"/>
                </a:solidFill>
              </a:rPr>
              <a:t> B, et al. Oral presentation. ACG and UEGW 2015.</a:t>
            </a:r>
          </a:p>
          <a:p>
            <a:pPr>
              <a:lnSpc>
                <a:spcPct val="90000"/>
              </a:lnSpc>
              <a:buClr>
                <a:srgbClr val="000000"/>
              </a:buClr>
            </a:pPr>
            <a:endParaRPr lang="en-US" sz="1200" dirty="0">
              <a:solidFill>
                <a:srgbClr val="004982"/>
              </a:solidFill>
            </a:endParaRPr>
          </a:p>
        </p:txBody>
      </p:sp>
      <p:sp>
        <p:nvSpPr>
          <p:cNvPr id="35" name="TextBox 34"/>
          <p:cNvSpPr txBox="1"/>
          <p:nvPr/>
        </p:nvSpPr>
        <p:spPr>
          <a:xfrm>
            <a:off x="1537647" y="13646"/>
            <a:ext cx="910827" cy="307777"/>
          </a:xfrm>
          <a:prstGeom prst="rect">
            <a:avLst/>
          </a:prstGeom>
          <a:noFill/>
        </p:spPr>
        <p:txBody>
          <a:bodyPr wrap="none" rtlCol="0">
            <a:spAutoFit/>
          </a:bodyPr>
          <a:lstStyle/>
          <a:p>
            <a:pPr fontAlgn="base">
              <a:spcBef>
                <a:spcPct val="0"/>
              </a:spcBef>
              <a:spcAft>
                <a:spcPct val="0"/>
              </a:spcAft>
            </a:pPr>
            <a:r>
              <a:rPr lang="en-US" sz="1400" b="1" i="1" dirty="0">
                <a:solidFill>
                  <a:srgbClr val="D6AEBD"/>
                </a:solidFill>
              </a:rPr>
              <a:t>IM-UNITI</a:t>
            </a:r>
          </a:p>
        </p:txBody>
      </p:sp>
      <p:sp>
        <p:nvSpPr>
          <p:cNvPr id="37" name="Slide Number Placeholder 3"/>
          <p:cNvSpPr txBox="1">
            <a:spLocks/>
          </p:cNvSpPr>
          <p:nvPr/>
        </p:nvSpPr>
        <p:spPr>
          <a:xfrm>
            <a:off x="10272358" y="106830"/>
            <a:ext cx="341760" cy="2462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5DB96-AE7B-4558-BDF9-07F995808D1F}" type="slidenum">
              <a:rPr lang="en-US">
                <a:solidFill>
                  <a:srgbClr val="FFFFFF"/>
                </a:solidFill>
              </a:rPr>
              <a:pPr/>
              <a:t>3</a:t>
            </a:fld>
            <a:endParaRPr lang="en-US" dirty="0">
              <a:solidFill>
                <a:srgbClr val="FFFFFF"/>
              </a:solidFill>
            </a:endParaRPr>
          </a:p>
        </p:txBody>
      </p:sp>
      <p:sp>
        <p:nvSpPr>
          <p:cNvPr id="38" name="Rectangle 3"/>
          <p:cNvSpPr txBox="1">
            <a:spLocks noChangeArrowheads="1"/>
          </p:cNvSpPr>
          <p:nvPr/>
        </p:nvSpPr>
        <p:spPr bwMode="auto">
          <a:xfrm>
            <a:off x="5963995" y="1965278"/>
            <a:ext cx="4089832" cy="48596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3838" lvl="1" indent="-223838">
              <a:lnSpc>
                <a:spcPct val="90000"/>
              </a:lnSpc>
              <a:spcBef>
                <a:spcPct val="60000"/>
              </a:spcBef>
              <a:buClr>
                <a:srgbClr val="000000"/>
              </a:buClr>
              <a:buFontTx/>
              <a:buChar char="•"/>
            </a:pPr>
            <a:r>
              <a:rPr lang="en-US" sz="1900" dirty="0">
                <a:solidFill>
                  <a:srgbClr val="004982"/>
                </a:solidFill>
              </a:rPr>
              <a:t>IL-12 &amp; IL-23 are key cytokines in the pathogenic immune cascade of Crohn’s disease</a:t>
            </a:r>
          </a:p>
          <a:p>
            <a:pPr marL="223838" indent="-223838">
              <a:lnSpc>
                <a:spcPct val="90000"/>
              </a:lnSpc>
              <a:spcBef>
                <a:spcPct val="60000"/>
              </a:spcBef>
              <a:buClr>
                <a:srgbClr val="000000"/>
              </a:buClr>
              <a:buFontTx/>
              <a:buChar char="•"/>
            </a:pPr>
            <a:r>
              <a:rPr lang="en-US" sz="1900" dirty="0">
                <a:solidFill>
                  <a:srgbClr val="004982"/>
                </a:solidFill>
              </a:rPr>
              <a:t>Ustekinumab is a fully human IgG1k monoclonal antibody binding the p40 subunit of </a:t>
            </a:r>
            <a:r>
              <a:rPr lang="en-US" sz="1900" dirty="0">
                <a:solidFill>
                  <a:srgbClr val="004982"/>
                </a:solidFill>
                <a:sym typeface="WP Greek Century" pitchFamily="2" charset="2"/>
              </a:rPr>
              <a:t>Interleukins-12 &amp; 23</a:t>
            </a:r>
          </a:p>
          <a:p>
            <a:pPr marL="223838" indent="-223838">
              <a:lnSpc>
                <a:spcPct val="90000"/>
              </a:lnSpc>
              <a:spcBef>
                <a:spcPct val="60000"/>
              </a:spcBef>
              <a:buClr>
                <a:srgbClr val="000000"/>
              </a:buClr>
              <a:buFontTx/>
              <a:buChar char="•"/>
            </a:pPr>
            <a:r>
              <a:rPr lang="en-US" sz="1900" dirty="0">
                <a:solidFill>
                  <a:srgbClr val="004982"/>
                </a:solidFill>
              </a:rPr>
              <a:t>Inhibits IL-12- and IL-23-mediated signaling, cellular activation, and downstream cytokine production</a:t>
            </a:r>
          </a:p>
        </p:txBody>
      </p:sp>
      <p:sp>
        <p:nvSpPr>
          <p:cNvPr id="3" name="TextBox 2"/>
          <p:cNvSpPr txBox="1"/>
          <p:nvPr/>
        </p:nvSpPr>
        <p:spPr>
          <a:xfrm>
            <a:off x="6437173" y="6549975"/>
            <a:ext cx="3712191" cy="276999"/>
          </a:xfrm>
          <a:prstGeom prst="rect">
            <a:avLst/>
          </a:prstGeom>
          <a:noFill/>
        </p:spPr>
        <p:txBody>
          <a:bodyPr wrap="square" rtlCol="0">
            <a:spAutoFit/>
          </a:bodyPr>
          <a:lstStyle/>
          <a:p>
            <a:pPr algn="r"/>
            <a:r>
              <a:rPr lang="en-US" sz="1200" dirty="0" err="1">
                <a:solidFill>
                  <a:srgbClr val="004982"/>
                </a:solidFill>
              </a:rPr>
              <a:t>Sandborn</a:t>
            </a:r>
            <a:r>
              <a:rPr lang="en-US" sz="1200" dirty="0">
                <a:solidFill>
                  <a:srgbClr val="004982"/>
                </a:solidFill>
              </a:rPr>
              <a:t> W.J., et al. DDW 2016. Presentation 768. </a:t>
            </a:r>
          </a:p>
        </p:txBody>
      </p:sp>
    </p:spTree>
    <p:extLst>
      <p:ext uri="{BB962C8B-B14F-4D97-AF65-F5344CB8AC3E}">
        <p14:creationId xmlns:p14="http://schemas.microsoft.com/office/powerpoint/2010/main" val="147211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9816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Il12/Il23 in Crohn’s disease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101" y="1737360"/>
            <a:ext cx="6241673" cy="4351338"/>
          </a:xfrm>
        </p:spPr>
      </p:pic>
    </p:spTree>
    <p:extLst>
      <p:ext uri="{BB962C8B-B14F-4D97-AF65-F5344CB8AC3E}">
        <p14:creationId xmlns:p14="http://schemas.microsoft.com/office/powerpoint/2010/main" val="40258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indications of </a:t>
            </a:r>
            <a:r>
              <a:rPr lang="en-US" dirty="0" err="1"/>
              <a:t>Ustekinumab</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u="sng" dirty="0"/>
              <a:t>Crohn’s Disease</a:t>
            </a:r>
          </a:p>
          <a:p>
            <a:r>
              <a:rPr lang="en-US" sz="2400" dirty="0"/>
              <a:t>UST is indicated for the treatment of adult patients with moderately to severely active Crohn’s disease who have had an inadequate response with, lost response to, or were intolerant to either conventional therapy or a TNFα antagonist or have medical contraindications to such therapies.</a:t>
            </a:r>
          </a:p>
        </p:txBody>
      </p:sp>
    </p:spTree>
    <p:extLst>
      <p:ext uri="{BB962C8B-B14F-4D97-AF65-F5344CB8AC3E}">
        <p14:creationId xmlns:p14="http://schemas.microsoft.com/office/powerpoint/2010/main" val="282058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072463" y="-82198"/>
            <a:ext cx="8229600" cy="1143000"/>
          </a:xfrm>
        </p:spPr>
        <p:txBody>
          <a:bodyPr/>
          <a:lstStyle/>
          <a:p>
            <a:r>
              <a:rPr lang="en-US" sz="2800" dirty="0"/>
              <a:t>Clinical Response and Remission Through Week 8</a:t>
            </a:r>
          </a:p>
        </p:txBody>
      </p:sp>
      <p:sp>
        <p:nvSpPr>
          <p:cNvPr id="7" name="TextBox 6"/>
          <p:cNvSpPr txBox="1"/>
          <p:nvPr/>
        </p:nvSpPr>
        <p:spPr>
          <a:xfrm>
            <a:off x="1537646" y="13646"/>
            <a:ext cx="1667444" cy="307777"/>
          </a:xfrm>
          <a:prstGeom prst="rect">
            <a:avLst/>
          </a:prstGeom>
          <a:noFill/>
        </p:spPr>
        <p:txBody>
          <a:bodyPr wrap="none" rtlCol="0">
            <a:spAutoFit/>
          </a:bodyPr>
          <a:lstStyle/>
          <a:p>
            <a:pPr fontAlgn="base">
              <a:spcBef>
                <a:spcPct val="0"/>
              </a:spcBef>
              <a:spcAft>
                <a:spcPct val="0"/>
              </a:spcAft>
            </a:pPr>
            <a:r>
              <a:rPr lang="en-US" sz="1400" b="1" i="1" dirty="0">
                <a:solidFill>
                  <a:srgbClr val="D6AEBD"/>
                </a:solidFill>
              </a:rPr>
              <a:t>UNITI-1 &amp; UNITI-2</a:t>
            </a:r>
          </a:p>
        </p:txBody>
      </p:sp>
      <p:sp>
        <p:nvSpPr>
          <p:cNvPr id="3" name="TextBox 2"/>
          <p:cNvSpPr txBox="1"/>
          <p:nvPr/>
        </p:nvSpPr>
        <p:spPr>
          <a:xfrm>
            <a:off x="4682814" y="3903932"/>
            <a:ext cx="2473019" cy="369332"/>
          </a:xfrm>
          <a:prstGeom prst="rect">
            <a:avLst/>
          </a:prstGeom>
          <a:noFill/>
          <a:ln>
            <a:solidFill>
              <a:schemeClr val="tx1"/>
            </a:solidFill>
          </a:ln>
        </p:spPr>
        <p:txBody>
          <a:bodyPr wrap="square" rtlCol="0">
            <a:spAutoFit/>
          </a:bodyPr>
          <a:lstStyle/>
          <a:p>
            <a:pPr algn="ctr"/>
            <a:r>
              <a:rPr lang="en-US" b="1" dirty="0">
                <a:solidFill>
                  <a:srgbClr val="0070C0"/>
                </a:solidFill>
              </a:rPr>
              <a:t>Clinical Remission</a:t>
            </a: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192348" y="6066459"/>
            <a:ext cx="4638575" cy="27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682814" y="1323894"/>
            <a:ext cx="2473019" cy="369332"/>
          </a:xfrm>
          <a:prstGeom prst="rect">
            <a:avLst/>
          </a:prstGeom>
          <a:noFill/>
          <a:ln>
            <a:solidFill>
              <a:schemeClr val="tx1"/>
            </a:solidFill>
          </a:ln>
        </p:spPr>
        <p:txBody>
          <a:bodyPr wrap="square" rtlCol="0">
            <a:spAutoFit/>
          </a:bodyPr>
          <a:lstStyle/>
          <a:p>
            <a:pPr algn="ctr"/>
            <a:r>
              <a:rPr lang="en-US" b="1" dirty="0">
                <a:solidFill>
                  <a:srgbClr val="0070C0"/>
                </a:solidFill>
              </a:rPr>
              <a:t>Clinical Response</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874" y="3567162"/>
            <a:ext cx="2455532" cy="33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83" y="6095240"/>
            <a:ext cx="4768685" cy="28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6714" y="4051727"/>
            <a:ext cx="3032703" cy="253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4752" y="1553698"/>
            <a:ext cx="1200363" cy="43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8900" y="1543449"/>
            <a:ext cx="1257920" cy="45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3"/>
          <p:cNvSpPr txBox="1">
            <a:spLocks/>
          </p:cNvSpPr>
          <p:nvPr/>
        </p:nvSpPr>
        <p:spPr>
          <a:xfrm>
            <a:off x="9911256" y="106830"/>
            <a:ext cx="702863" cy="2462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B95DB96-AE7B-4558-BDF9-07F995808D1F}" type="slidenum">
              <a:rPr lang="en-US">
                <a:solidFill>
                  <a:srgbClr val="FFFFFF"/>
                </a:solidFill>
              </a:rPr>
              <a:pPr algn="r"/>
              <a:t>7</a:t>
            </a:fld>
            <a:endParaRPr lang="en-US" dirty="0">
              <a:solidFill>
                <a:srgbClr val="FFFFFF"/>
              </a:solidFill>
            </a:endParaRPr>
          </a:p>
        </p:txBody>
      </p:sp>
      <p:sp>
        <p:nvSpPr>
          <p:cNvPr id="17" name="TextBox 16"/>
          <p:cNvSpPr txBox="1"/>
          <p:nvPr/>
        </p:nvSpPr>
        <p:spPr>
          <a:xfrm>
            <a:off x="6655541" y="6631863"/>
            <a:ext cx="3712191" cy="276999"/>
          </a:xfrm>
          <a:prstGeom prst="rect">
            <a:avLst/>
          </a:prstGeom>
          <a:noFill/>
        </p:spPr>
        <p:txBody>
          <a:bodyPr wrap="square" rtlCol="0">
            <a:spAutoFit/>
          </a:bodyPr>
          <a:lstStyle/>
          <a:p>
            <a:pPr algn="r"/>
            <a:r>
              <a:rPr lang="en-US" sz="1200" dirty="0" err="1">
                <a:solidFill>
                  <a:srgbClr val="004982"/>
                </a:solidFill>
              </a:rPr>
              <a:t>Sandborn</a:t>
            </a:r>
            <a:r>
              <a:rPr lang="en-US" sz="1200" dirty="0">
                <a:solidFill>
                  <a:srgbClr val="004982"/>
                </a:solidFill>
              </a:rPr>
              <a:t> W.J., et al. DDW 2016. Presentation 768. </a:t>
            </a: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8094" y="1523723"/>
            <a:ext cx="2925711" cy="236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3884" y="1503988"/>
            <a:ext cx="3014370" cy="258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83884" y="4082751"/>
            <a:ext cx="3014370" cy="22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24507" y="4103761"/>
            <a:ext cx="1147340" cy="338554"/>
          </a:xfrm>
          <a:prstGeom prst="rect">
            <a:avLst/>
          </a:prstGeom>
          <a:noFill/>
        </p:spPr>
        <p:txBody>
          <a:bodyPr wrap="square" rtlCol="0">
            <a:spAutoFit/>
          </a:bodyPr>
          <a:lstStyle/>
          <a:p>
            <a:r>
              <a:rPr lang="en-US" sz="1600" b="1" dirty="0">
                <a:solidFill>
                  <a:srgbClr val="B43975"/>
                </a:solidFill>
              </a:rPr>
              <a:t>UNITI-2</a:t>
            </a:r>
          </a:p>
        </p:txBody>
      </p:sp>
      <p:sp>
        <p:nvSpPr>
          <p:cNvPr id="4" name="TextBox 3"/>
          <p:cNvSpPr txBox="1"/>
          <p:nvPr/>
        </p:nvSpPr>
        <p:spPr>
          <a:xfrm>
            <a:off x="3445743" y="1795095"/>
            <a:ext cx="1396536" cy="276999"/>
          </a:xfrm>
          <a:prstGeom prst="rect">
            <a:avLst/>
          </a:prstGeom>
          <a:noFill/>
        </p:spPr>
        <p:txBody>
          <a:bodyPr wrap="none" rtlCol="0">
            <a:spAutoFit/>
          </a:bodyPr>
          <a:lstStyle/>
          <a:p>
            <a:r>
              <a:rPr lang="en-US" sz="1200" dirty="0">
                <a:solidFill>
                  <a:srgbClr val="004982"/>
                </a:solidFill>
              </a:rPr>
              <a:t>(anti-TNF Failure)</a:t>
            </a:r>
          </a:p>
        </p:txBody>
      </p:sp>
      <p:sp>
        <p:nvSpPr>
          <p:cNvPr id="19" name="TextBox 18"/>
          <p:cNvSpPr txBox="1"/>
          <p:nvPr/>
        </p:nvSpPr>
        <p:spPr>
          <a:xfrm>
            <a:off x="3434367" y="4294951"/>
            <a:ext cx="1396536" cy="276999"/>
          </a:xfrm>
          <a:prstGeom prst="rect">
            <a:avLst/>
          </a:prstGeom>
          <a:noFill/>
        </p:spPr>
        <p:txBody>
          <a:bodyPr wrap="none" rtlCol="0">
            <a:spAutoFit/>
          </a:bodyPr>
          <a:lstStyle/>
          <a:p>
            <a:r>
              <a:rPr lang="en-US" sz="1200" dirty="0">
                <a:solidFill>
                  <a:srgbClr val="004982"/>
                </a:solidFill>
              </a:rPr>
              <a:t>(anti-TNF Failure)</a:t>
            </a:r>
          </a:p>
        </p:txBody>
      </p:sp>
      <p:sp>
        <p:nvSpPr>
          <p:cNvPr id="21" name="TextBox 20"/>
          <p:cNvSpPr txBox="1"/>
          <p:nvPr/>
        </p:nvSpPr>
        <p:spPr>
          <a:xfrm>
            <a:off x="7120140" y="1781447"/>
            <a:ext cx="1187954" cy="276999"/>
          </a:xfrm>
          <a:prstGeom prst="rect">
            <a:avLst/>
          </a:prstGeom>
          <a:noFill/>
        </p:spPr>
        <p:txBody>
          <a:bodyPr wrap="none" rtlCol="0">
            <a:spAutoFit/>
          </a:bodyPr>
          <a:lstStyle>
            <a:defPPr>
              <a:defRPr lang="en-US"/>
            </a:defPPr>
            <a:lvl1pPr>
              <a:defRPr sz="1200"/>
            </a:lvl1pPr>
          </a:lstStyle>
          <a:p>
            <a:r>
              <a:rPr lang="en-US" dirty="0">
                <a:solidFill>
                  <a:srgbClr val="004982"/>
                </a:solidFill>
              </a:rPr>
              <a:t>(Conv. Failure)</a:t>
            </a:r>
          </a:p>
        </p:txBody>
      </p:sp>
      <p:sp>
        <p:nvSpPr>
          <p:cNvPr id="22" name="TextBox 21"/>
          <p:cNvSpPr txBox="1"/>
          <p:nvPr/>
        </p:nvSpPr>
        <p:spPr>
          <a:xfrm>
            <a:off x="7272540" y="4303816"/>
            <a:ext cx="1187954" cy="276999"/>
          </a:xfrm>
          <a:prstGeom prst="rect">
            <a:avLst/>
          </a:prstGeom>
          <a:noFill/>
        </p:spPr>
        <p:txBody>
          <a:bodyPr wrap="none" rtlCol="0">
            <a:spAutoFit/>
          </a:bodyPr>
          <a:lstStyle>
            <a:defPPr>
              <a:defRPr lang="en-US"/>
            </a:defPPr>
            <a:lvl1pPr>
              <a:defRPr sz="1200"/>
            </a:lvl1pPr>
          </a:lstStyle>
          <a:p>
            <a:r>
              <a:rPr lang="en-US" dirty="0">
                <a:solidFill>
                  <a:srgbClr val="004982"/>
                </a:solidFill>
              </a:rPr>
              <a:t>(Conv. Failure)</a:t>
            </a:r>
          </a:p>
        </p:txBody>
      </p:sp>
    </p:spTree>
    <p:extLst>
      <p:ext uri="{BB962C8B-B14F-4D97-AF65-F5344CB8AC3E}">
        <p14:creationId xmlns:p14="http://schemas.microsoft.com/office/powerpoint/2010/main" val="15504857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698008" y="269544"/>
            <a:ext cx="8229600" cy="1143000"/>
          </a:xfrm>
        </p:spPr>
        <p:txBody>
          <a:bodyPr/>
          <a:lstStyle/>
          <a:p>
            <a:r>
              <a:rPr lang="en-US" sz="2800" dirty="0"/>
              <a:t>Primary Endpoint: Clinical Remission at Week 44</a:t>
            </a:r>
            <a:endParaRPr lang="en-US" sz="2800" baseline="30000" dirty="0"/>
          </a:p>
        </p:txBody>
      </p:sp>
      <p:graphicFrame>
        <p:nvGraphicFramePr>
          <p:cNvPr id="9" name="Content Placeholder 8"/>
          <p:cNvGraphicFramePr>
            <a:graphicFrameLocks noGrp="1"/>
          </p:cNvGraphicFramePr>
          <p:nvPr>
            <p:ph idx="1"/>
            <p:extLst/>
          </p:nvPr>
        </p:nvGraphicFramePr>
        <p:xfrm>
          <a:off x="2103120" y="1777085"/>
          <a:ext cx="79552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p:cNvSpPr txBox="1">
            <a:spLocks noChangeArrowheads="1"/>
          </p:cNvSpPr>
          <p:nvPr/>
        </p:nvSpPr>
        <p:spPr bwMode="auto">
          <a:xfrm rot="-5400000">
            <a:off x="230975" y="3228749"/>
            <a:ext cx="3402162" cy="400110"/>
          </a:xfrm>
          <a:prstGeom prst="rect">
            <a:avLst/>
          </a:prstGeom>
          <a:noFill/>
          <a:ln w="9525">
            <a:noFill/>
            <a:miter lim="800000"/>
            <a:headEnd/>
            <a:tailEnd/>
          </a:ln>
          <a:effectLst/>
        </p:spPr>
        <p:txBody>
          <a:bodyPr wrap="square">
            <a:spAutoFit/>
          </a:bodyPr>
          <a:lstStyle/>
          <a:p>
            <a:pPr algn="ctr" eaLnBrk="0" hangingPunct="0">
              <a:spcBef>
                <a:spcPct val="50000"/>
              </a:spcBef>
            </a:pPr>
            <a:r>
              <a:rPr lang="en-US" sz="2000" b="1" dirty="0">
                <a:solidFill>
                  <a:srgbClr val="004982"/>
                </a:solidFill>
              </a:rPr>
              <a:t>Proportion of Subjects (%)</a:t>
            </a:r>
          </a:p>
        </p:txBody>
      </p:sp>
      <p:graphicFrame>
        <p:nvGraphicFramePr>
          <p:cNvPr id="26" name="Table 25"/>
          <p:cNvGraphicFramePr>
            <a:graphicFrameLocks noGrp="1"/>
          </p:cNvGraphicFramePr>
          <p:nvPr>
            <p:extLst/>
          </p:nvPr>
        </p:nvGraphicFramePr>
        <p:xfrm>
          <a:off x="1609725" y="5784657"/>
          <a:ext cx="8405132" cy="827130"/>
        </p:xfrm>
        <a:graphic>
          <a:graphicData uri="http://schemas.openxmlformats.org/drawingml/2006/table">
            <a:tbl>
              <a:tblPr/>
              <a:tblGrid>
                <a:gridCol w="8405132">
                  <a:extLst>
                    <a:ext uri="{9D8B030D-6E8A-4147-A177-3AD203B41FA5}">
                      <a16:colId xmlns:a16="http://schemas.microsoft.com/office/drawing/2014/main" xmlns="" val="20000"/>
                    </a:ext>
                  </a:extLst>
                </a:gridCol>
              </a:tblGrid>
              <a:tr h="196194">
                <a:tc>
                  <a:txBody>
                    <a:bodyPr/>
                    <a:lstStyle/>
                    <a:p>
                      <a:pPr marL="118745" marR="0" indent="-118745">
                        <a:lnSpc>
                          <a:spcPct val="115000"/>
                        </a:lnSpc>
                        <a:spcBef>
                          <a:spcPts val="0"/>
                        </a:spcBef>
                        <a:spcAft>
                          <a:spcPts val="0"/>
                        </a:spcAft>
                      </a:pPr>
                      <a:r>
                        <a:rPr lang="en-US" sz="900" b="1" baseline="30000" dirty="0">
                          <a:solidFill>
                            <a:schemeClr val="tx1"/>
                          </a:solidFill>
                          <a:latin typeface="+mn-lt"/>
                          <a:ea typeface="Times New Roman"/>
                          <a:cs typeface="Times New Roman"/>
                        </a:rPr>
                        <a:t>*</a:t>
                      </a:r>
                      <a:r>
                        <a:rPr lang="en-US" sz="900" b="1" dirty="0">
                          <a:solidFill>
                            <a:schemeClr val="tx1"/>
                          </a:solidFill>
                          <a:latin typeface="+mn-lt"/>
                          <a:ea typeface="Times New Roman"/>
                          <a:cs typeface="Times New Roman"/>
                        </a:rPr>
                        <a:t>Subjects who were in clinical</a:t>
                      </a:r>
                      <a:r>
                        <a:rPr lang="en-US" sz="900" b="1" baseline="0" dirty="0">
                          <a:solidFill>
                            <a:schemeClr val="tx1"/>
                          </a:solidFill>
                          <a:latin typeface="+mn-lt"/>
                          <a:ea typeface="Times New Roman"/>
                          <a:cs typeface="Times New Roman"/>
                        </a:rPr>
                        <a:t> response to </a:t>
                      </a:r>
                      <a:r>
                        <a:rPr lang="en-US" sz="900" b="1" baseline="0" dirty="0" err="1">
                          <a:solidFill>
                            <a:schemeClr val="tx1"/>
                          </a:solidFill>
                          <a:latin typeface="+mn-lt"/>
                          <a:ea typeface="Times New Roman"/>
                          <a:cs typeface="Times New Roman"/>
                        </a:rPr>
                        <a:t>ustekinumab</a:t>
                      </a:r>
                      <a:r>
                        <a:rPr lang="en-US" sz="900" b="1" baseline="0" dirty="0">
                          <a:solidFill>
                            <a:schemeClr val="tx1"/>
                          </a:solidFill>
                          <a:latin typeface="+mn-lt"/>
                          <a:ea typeface="Times New Roman"/>
                          <a:cs typeface="Times New Roman"/>
                        </a:rPr>
                        <a:t> IV induction dosing and were randomized to placebo SC on entry to this maintenance study</a:t>
                      </a:r>
                      <a:endParaRPr lang="en-US" sz="900" b="1" dirty="0">
                        <a:solidFill>
                          <a:schemeClr val="tx1"/>
                        </a:solidFill>
                        <a:latin typeface="+mn-lt"/>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489606">
                <a:tc>
                  <a:txBody>
                    <a:bodyPr/>
                    <a:lstStyle/>
                    <a:p>
                      <a:pPr marL="118745" marR="0" indent="-118745">
                        <a:lnSpc>
                          <a:spcPct val="115000"/>
                        </a:lnSpc>
                        <a:spcBef>
                          <a:spcPts val="0"/>
                        </a:spcBef>
                        <a:spcAft>
                          <a:spcPts val="0"/>
                        </a:spcAft>
                      </a:pPr>
                      <a:r>
                        <a:rPr lang="en-US" sz="900" b="1" baseline="30000" dirty="0">
                          <a:solidFill>
                            <a:schemeClr val="tx1"/>
                          </a:solidFill>
                          <a:latin typeface="+mn-lt"/>
                          <a:ea typeface="Times New Roman"/>
                          <a:cs typeface="Times New Roman"/>
                        </a:rPr>
                        <a:t>**</a:t>
                      </a:r>
                      <a:r>
                        <a:rPr lang="en-US" sz="900" b="1" dirty="0">
                          <a:solidFill>
                            <a:schemeClr val="tx1"/>
                          </a:solidFill>
                          <a:latin typeface="+mn-lt"/>
                          <a:ea typeface="Times New Roman"/>
                          <a:cs typeface="Times New Roman"/>
                        </a:rPr>
                        <a:t>Subjects who had a prohibited CD-related surgery, had a loss of response,</a:t>
                      </a:r>
                      <a:r>
                        <a:rPr lang="en-US" sz="900" b="1" baseline="0" dirty="0">
                          <a:solidFill>
                            <a:schemeClr val="tx1"/>
                          </a:solidFill>
                          <a:latin typeface="+mn-lt"/>
                          <a:ea typeface="Times New Roman"/>
                          <a:cs typeface="Times New Roman"/>
                        </a:rPr>
                        <a:t> had prohibited concomitant medication changes, or discontinued study agent due to lack of efficacy or due to an adverse event indicated to be of worsening CD prior to the designated analysis </a:t>
                      </a:r>
                      <a:r>
                        <a:rPr lang="en-US" sz="900" b="1" baseline="0" dirty="0" err="1">
                          <a:solidFill>
                            <a:schemeClr val="tx1"/>
                          </a:solidFill>
                          <a:latin typeface="+mn-lt"/>
                          <a:ea typeface="Times New Roman"/>
                          <a:cs typeface="Times New Roman"/>
                        </a:rPr>
                        <a:t>timepoint</a:t>
                      </a:r>
                      <a:r>
                        <a:rPr lang="en-US" sz="900" b="1" baseline="0" dirty="0">
                          <a:solidFill>
                            <a:schemeClr val="tx1"/>
                          </a:solidFill>
                          <a:latin typeface="+mn-lt"/>
                          <a:ea typeface="Times New Roman"/>
                          <a:cs typeface="Times New Roman"/>
                        </a:rPr>
                        <a:t> are considered not to be in clinical remission, regardless of their CDAI score</a:t>
                      </a:r>
                    </a:p>
                    <a:p>
                      <a:pPr marL="118745" marR="0" indent="-118745">
                        <a:lnSpc>
                          <a:spcPct val="115000"/>
                        </a:lnSpc>
                        <a:spcBef>
                          <a:spcPts val="0"/>
                        </a:spcBef>
                        <a:spcAft>
                          <a:spcPts val="0"/>
                        </a:spcAft>
                      </a:pPr>
                      <a:r>
                        <a:rPr lang="en-US" sz="900" b="1" baseline="30000" dirty="0">
                          <a:solidFill>
                            <a:schemeClr val="tx1"/>
                          </a:solidFill>
                          <a:latin typeface="+mn-lt"/>
                          <a:ea typeface="Times New Roman"/>
                          <a:cs typeface="Times New Roman"/>
                        </a:rPr>
                        <a:t>†</a:t>
                      </a:r>
                      <a:r>
                        <a:rPr lang="en-US" sz="900" b="1" baseline="0" dirty="0">
                          <a:solidFill>
                            <a:schemeClr val="tx1"/>
                          </a:solidFill>
                          <a:latin typeface="+mn-lt"/>
                          <a:ea typeface="Times New Roman"/>
                          <a:cs typeface="Times New Roman"/>
                        </a:rPr>
                        <a:t>Subjects who had insufficient data to calculate the CDAI score at the designated analysis </a:t>
                      </a:r>
                      <a:r>
                        <a:rPr lang="en-US" sz="900" b="1" baseline="0" dirty="0" err="1">
                          <a:solidFill>
                            <a:schemeClr val="tx1"/>
                          </a:solidFill>
                          <a:latin typeface="+mn-lt"/>
                          <a:ea typeface="Times New Roman"/>
                          <a:cs typeface="Times New Roman"/>
                        </a:rPr>
                        <a:t>timepoint</a:t>
                      </a:r>
                      <a:r>
                        <a:rPr lang="en-US" sz="900" b="1" baseline="0" dirty="0">
                          <a:solidFill>
                            <a:schemeClr val="tx1"/>
                          </a:solidFill>
                          <a:latin typeface="+mn-lt"/>
                          <a:ea typeface="Times New Roman"/>
                          <a:cs typeface="Times New Roman"/>
                        </a:rPr>
                        <a:t> are considered not to be in clinical remission</a:t>
                      </a:r>
                      <a:r>
                        <a:rPr lang="en-US" sz="900" b="1" dirty="0">
                          <a:solidFill>
                            <a:schemeClr val="tx1"/>
                          </a:solidFill>
                          <a:latin typeface="+mn-lt"/>
                          <a:ea typeface="Times New Roman"/>
                          <a:cs typeface="Times New Roman"/>
                        </a:rPr>
                        <a:t> </a:t>
                      </a:r>
                    </a:p>
                  </a:txBody>
                  <a:tcPr marL="0" marR="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20" name="TextBox 19"/>
          <p:cNvSpPr txBox="1"/>
          <p:nvPr/>
        </p:nvSpPr>
        <p:spPr>
          <a:xfrm>
            <a:off x="1537647" y="13646"/>
            <a:ext cx="910827" cy="307777"/>
          </a:xfrm>
          <a:prstGeom prst="rect">
            <a:avLst/>
          </a:prstGeom>
          <a:noFill/>
        </p:spPr>
        <p:txBody>
          <a:bodyPr wrap="none" rtlCol="0">
            <a:spAutoFit/>
          </a:bodyPr>
          <a:lstStyle/>
          <a:p>
            <a:r>
              <a:rPr lang="en-US" sz="1400" b="1" i="1" dirty="0">
                <a:solidFill>
                  <a:srgbClr val="D6AEBD"/>
                </a:solidFill>
              </a:rPr>
              <a:t>IM-UNITI</a:t>
            </a:r>
          </a:p>
        </p:txBody>
      </p:sp>
      <p:sp>
        <p:nvSpPr>
          <p:cNvPr id="10" name="TextBox 9"/>
          <p:cNvSpPr txBox="1"/>
          <p:nvPr/>
        </p:nvSpPr>
        <p:spPr>
          <a:xfrm>
            <a:off x="5922761" y="2352230"/>
            <a:ext cx="896399" cy="323165"/>
          </a:xfrm>
          <a:prstGeom prst="rect">
            <a:avLst/>
          </a:prstGeom>
          <a:noFill/>
        </p:spPr>
        <p:txBody>
          <a:bodyPr wrap="none" rtlCol="0">
            <a:spAutoFit/>
          </a:bodyPr>
          <a:lstStyle/>
          <a:p>
            <a:r>
              <a:rPr lang="en-US" sz="1500" b="1" dirty="0">
                <a:solidFill>
                  <a:srgbClr val="004982"/>
                </a:solidFill>
              </a:rPr>
              <a:t>p=0.040</a:t>
            </a:r>
          </a:p>
        </p:txBody>
      </p:sp>
      <p:sp>
        <p:nvSpPr>
          <p:cNvPr id="27" name="TextBox 26"/>
          <p:cNvSpPr txBox="1"/>
          <p:nvPr/>
        </p:nvSpPr>
        <p:spPr>
          <a:xfrm>
            <a:off x="8305631" y="2331487"/>
            <a:ext cx="896399" cy="323165"/>
          </a:xfrm>
          <a:prstGeom prst="rect">
            <a:avLst/>
          </a:prstGeom>
          <a:noFill/>
        </p:spPr>
        <p:txBody>
          <a:bodyPr wrap="none" rtlCol="0">
            <a:spAutoFit/>
          </a:bodyPr>
          <a:lstStyle/>
          <a:p>
            <a:r>
              <a:rPr lang="en-US" sz="1500" b="1" dirty="0">
                <a:solidFill>
                  <a:srgbClr val="004982"/>
                </a:solidFill>
              </a:rPr>
              <a:t>p=0.005</a:t>
            </a:r>
          </a:p>
        </p:txBody>
      </p:sp>
      <p:sp>
        <p:nvSpPr>
          <p:cNvPr id="11" name="TextBox 10"/>
          <p:cNvSpPr txBox="1"/>
          <p:nvPr/>
        </p:nvSpPr>
        <p:spPr>
          <a:xfrm>
            <a:off x="6430741" y="5438493"/>
            <a:ext cx="1471878" cy="338554"/>
          </a:xfrm>
          <a:prstGeom prst="rect">
            <a:avLst/>
          </a:prstGeom>
          <a:noFill/>
        </p:spPr>
        <p:txBody>
          <a:bodyPr wrap="none" rtlCol="0">
            <a:spAutoFit/>
          </a:bodyPr>
          <a:lstStyle/>
          <a:p>
            <a:r>
              <a:rPr lang="en-US" sz="1600" b="1" dirty="0">
                <a:solidFill>
                  <a:srgbClr val="004982"/>
                </a:solidFill>
              </a:rPr>
              <a:t>Ustekinumab</a:t>
            </a:r>
            <a:endParaRPr lang="en-US" b="1" dirty="0">
              <a:solidFill>
                <a:srgbClr val="004982"/>
              </a:solidFill>
            </a:endParaRPr>
          </a:p>
        </p:txBody>
      </p:sp>
      <p:cxnSp>
        <p:nvCxnSpPr>
          <p:cNvPr id="13" name="Straight Connector 12"/>
          <p:cNvCxnSpPr/>
          <p:nvPr/>
        </p:nvCxnSpPr>
        <p:spPr bwMode="auto">
          <a:xfrm>
            <a:off x="4791137" y="5499527"/>
            <a:ext cx="5123793"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14" name="Text Box 57"/>
          <p:cNvSpPr txBox="1">
            <a:spLocks noChangeArrowheads="1"/>
          </p:cNvSpPr>
          <p:nvPr/>
        </p:nvSpPr>
        <p:spPr bwMode="auto">
          <a:xfrm>
            <a:off x="2252481" y="1434076"/>
            <a:ext cx="8034519"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004982"/>
                </a:solidFill>
                <a:cs typeface="Times New Roman" pitchFamily="18" charset="0"/>
              </a:rPr>
              <a:t>Number of Subjects in Clinical Remission</a:t>
            </a:r>
            <a:r>
              <a:rPr lang="en-US" sz="1600" b="1" baseline="30000" dirty="0">
                <a:solidFill>
                  <a:srgbClr val="004982"/>
                </a:solidFill>
              </a:rPr>
              <a:t>**,†</a:t>
            </a:r>
            <a:r>
              <a:rPr lang="en-US" sz="1600" b="1" dirty="0">
                <a:solidFill>
                  <a:srgbClr val="004982"/>
                </a:solidFill>
                <a:cs typeface="Times New Roman" pitchFamily="18" charset="0"/>
              </a:rPr>
              <a:t> at Week 44; </a:t>
            </a:r>
            <a:br>
              <a:rPr lang="en-US" sz="1600" b="1" dirty="0">
                <a:solidFill>
                  <a:srgbClr val="004982"/>
                </a:solidFill>
                <a:cs typeface="Times New Roman" pitchFamily="18" charset="0"/>
              </a:rPr>
            </a:br>
            <a:r>
              <a:rPr lang="en-US" sz="1600" b="1" dirty="0">
                <a:solidFill>
                  <a:srgbClr val="004982"/>
                </a:solidFill>
                <a:cs typeface="Times New Roman" pitchFamily="18" charset="0"/>
              </a:rPr>
              <a:t>Randomized Subjects Excluding Those Enrolled Prior to Study Re-start</a:t>
            </a:r>
          </a:p>
        </p:txBody>
      </p:sp>
      <p:sp>
        <p:nvSpPr>
          <p:cNvPr id="16" name="Slide Number Placeholder 3"/>
          <p:cNvSpPr txBox="1">
            <a:spLocks/>
          </p:cNvSpPr>
          <p:nvPr/>
        </p:nvSpPr>
        <p:spPr>
          <a:xfrm>
            <a:off x="9911256" y="106830"/>
            <a:ext cx="702863" cy="2462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B95DB96-AE7B-4558-BDF9-07F995808D1F}" type="slidenum">
              <a:rPr lang="en-US">
                <a:solidFill>
                  <a:srgbClr val="FFFFFF"/>
                </a:solidFill>
              </a:rPr>
              <a:pPr algn="r"/>
              <a:t>8</a:t>
            </a:fld>
            <a:endParaRPr lang="en-US" dirty="0">
              <a:solidFill>
                <a:srgbClr val="FFFFFF"/>
              </a:solidFill>
            </a:endParaRPr>
          </a:p>
        </p:txBody>
      </p:sp>
      <p:sp>
        <p:nvSpPr>
          <p:cNvPr id="17" name="TextBox 16"/>
          <p:cNvSpPr txBox="1"/>
          <p:nvPr/>
        </p:nvSpPr>
        <p:spPr>
          <a:xfrm>
            <a:off x="5907531" y="2565432"/>
            <a:ext cx="926857" cy="338554"/>
          </a:xfrm>
          <a:prstGeom prst="rect">
            <a:avLst/>
          </a:prstGeom>
          <a:noFill/>
        </p:spPr>
        <p:txBody>
          <a:bodyPr wrap="none" rtlCol="0">
            <a:spAutoFit/>
          </a:bodyPr>
          <a:lstStyle/>
          <a:p>
            <a:r>
              <a:rPr lang="el-GR" sz="1500" b="1" dirty="0">
                <a:solidFill>
                  <a:srgbClr val="004982"/>
                </a:solidFill>
              </a:rPr>
              <a:t>Δ</a:t>
            </a:r>
            <a:r>
              <a:rPr lang="en-US" sz="1600" b="1" dirty="0">
                <a:solidFill>
                  <a:srgbClr val="FFFF00"/>
                </a:solidFill>
              </a:rPr>
              <a:t> </a:t>
            </a:r>
            <a:r>
              <a:rPr lang="en-US" sz="1500" b="1" dirty="0">
                <a:solidFill>
                  <a:srgbClr val="004982"/>
                </a:solidFill>
              </a:rPr>
              <a:t>12.9%</a:t>
            </a:r>
          </a:p>
        </p:txBody>
      </p:sp>
      <p:sp>
        <p:nvSpPr>
          <p:cNvPr id="18" name="TextBox 17"/>
          <p:cNvSpPr txBox="1"/>
          <p:nvPr/>
        </p:nvSpPr>
        <p:spPr>
          <a:xfrm>
            <a:off x="8290401" y="2565432"/>
            <a:ext cx="926857" cy="338554"/>
          </a:xfrm>
          <a:prstGeom prst="rect">
            <a:avLst/>
          </a:prstGeom>
          <a:noFill/>
        </p:spPr>
        <p:txBody>
          <a:bodyPr wrap="none" rtlCol="0">
            <a:spAutoFit/>
          </a:bodyPr>
          <a:lstStyle/>
          <a:p>
            <a:r>
              <a:rPr lang="el-GR" sz="1500" b="1" dirty="0">
                <a:solidFill>
                  <a:srgbClr val="004982"/>
                </a:solidFill>
              </a:rPr>
              <a:t>Δ</a:t>
            </a:r>
            <a:r>
              <a:rPr lang="en-US" sz="1600" b="1" dirty="0">
                <a:solidFill>
                  <a:srgbClr val="FFFF00"/>
                </a:solidFill>
              </a:rPr>
              <a:t> </a:t>
            </a:r>
            <a:r>
              <a:rPr lang="en-US" sz="1500" b="1" dirty="0">
                <a:solidFill>
                  <a:srgbClr val="004982"/>
                </a:solidFill>
              </a:rPr>
              <a:t>17.2%</a:t>
            </a:r>
          </a:p>
        </p:txBody>
      </p:sp>
      <p:sp>
        <p:nvSpPr>
          <p:cNvPr id="19" name="TextBox 18"/>
          <p:cNvSpPr txBox="1"/>
          <p:nvPr/>
        </p:nvSpPr>
        <p:spPr>
          <a:xfrm>
            <a:off x="6437173" y="6590919"/>
            <a:ext cx="3712191" cy="276999"/>
          </a:xfrm>
          <a:prstGeom prst="rect">
            <a:avLst/>
          </a:prstGeom>
          <a:noFill/>
        </p:spPr>
        <p:txBody>
          <a:bodyPr wrap="square" rtlCol="0">
            <a:spAutoFit/>
          </a:bodyPr>
          <a:lstStyle/>
          <a:p>
            <a:pPr algn="r"/>
            <a:r>
              <a:rPr lang="en-US" sz="1200" dirty="0" err="1">
                <a:solidFill>
                  <a:srgbClr val="004982"/>
                </a:solidFill>
              </a:rPr>
              <a:t>Sandborn</a:t>
            </a:r>
            <a:r>
              <a:rPr lang="en-US" sz="1200" dirty="0">
                <a:solidFill>
                  <a:srgbClr val="004982"/>
                </a:solidFill>
              </a:rPr>
              <a:t> W.J., et al. DDW 2016. Presentation 768. </a:t>
            </a:r>
          </a:p>
        </p:txBody>
      </p:sp>
    </p:spTree>
    <p:extLst>
      <p:ext uri="{BB962C8B-B14F-4D97-AF65-F5344CB8AC3E}">
        <p14:creationId xmlns:p14="http://schemas.microsoft.com/office/powerpoint/2010/main" val="2658555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Real –world experience with </a:t>
            </a:r>
            <a:r>
              <a:rPr lang="en-US" dirty="0" err="1"/>
              <a:t>ustekinumab</a:t>
            </a:r>
            <a:r>
              <a:rPr lang="en-US" dirty="0"/>
              <a:t/>
            </a:r>
            <a:br>
              <a:rPr lang="en-US" dirty="0"/>
            </a:br>
            <a:endParaRPr lang="en-US" dirty="0"/>
          </a:p>
        </p:txBody>
      </p:sp>
      <p:sp>
        <p:nvSpPr>
          <p:cNvPr id="9" name="Text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52555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9525">
          <a:solidFill>
            <a:schemeClr val="tx1"/>
          </a:solidFill>
          <a:miter lim="800000"/>
          <a:headEnd/>
          <a:tailEnd/>
        </a:ln>
      </a:spPr>
      <a:bodyPr/>
      <a:lstStyle>
        <a:defPPr>
          <a:defRPr>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2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6710</TotalTime>
  <Words>1177</Words>
  <Application>Microsoft Office PowerPoint</Application>
  <PresentationFormat>מותאם אישית</PresentationFormat>
  <Paragraphs>252</Paragraphs>
  <Slides>24</Slides>
  <Notes>7</Notes>
  <HiddenSlides>0</HiddenSlides>
  <MMClips>0</MMClips>
  <ScaleCrop>false</ScaleCrop>
  <HeadingPairs>
    <vt:vector size="4" baseType="variant">
      <vt:variant>
        <vt:lpstr>ערכת נושא</vt:lpstr>
      </vt:variant>
      <vt:variant>
        <vt:i4>2</vt:i4>
      </vt:variant>
      <vt:variant>
        <vt:lpstr>כותרות שקופיות</vt:lpstr>
      </vt:variant>
      <vt:variant>
        <vt:i4>24</vt:i4>
      </vt:variant>
    </vt:vector>
  </HeadingPairs>
  <TitlesOfParts>
    <vt:vector size="26" baseType="lpstr">
      <vt:lpstr>Retrospect</vt:lpstr>
      <vt:lpstr>Default Design</vt:lpstr>
      <vt:lpstr>Ustekinumab in Crohn’s disease </vt:lpstr>
      <vt:lpstr> Mechanism of Action</vt:lpstr>
      <vt:lpstr>Ustekinumab  Background </vt:lpstr>
      <vt:lpstr>מצגת של PowerPoint</vt:lpstr>
      <vt:lpstr>Blocking Il12/Il23 in Crohn’s disease</vt:lpstr>
      <vt:lpstr>Therapeutic indications of Ustekinumab </vt:lpstr>
      <vt:lpstr>Clinical Response and Remission Through Week 8</vt:lpstr>
      <vt:lpstr>Primary Endpoint: Clinical Remission at Week 44</vt:lpstr>
      <vt:lpstr>Real –world experience with ustekinumab </vt:lpstr>
      <vt:lpstr>The McGIll Experience</vt:lpstr>
      <vt:lpstr>The GETAID experience</vt:lpstr>
      <vt:lpstr>Therapeutic drug monitoring in IBD</vt:lpstr>
      <vt:lpstr>Anti-TNF drug levels correlate with clinical outcome</vt:lpstr>
      <vt:lpstr>מצגת של PowerPoint</vt:lpstr>
      <vt:lpstr>מצגת של PowerPoint</vt:lpstr>
      <vt:lpstr>Adalimumab</vt:lpstr>
      <vt:lpstr>מצגת של PowerPoint</vt:lpstr>
      <vt:lpstr>מצגת של PowerPoint</vt:lpstr>
      <vt:lpstr>Ustekinumab-  Immunogenicity and TDM</vt:lpstr>
      <vt:lpstr>UTK levels and clinical outcomes</vt:lpstr>
      <vt:lpstr>UTK levels and clinical outcomes</vt:lpstr>
      <vt:lpstr>UTK levels and anti-UTK antibodies </vt:lpstr>
      <vt:lpstr>Study aims</vt:lpstr>
      <vt:lpstr>Methods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64</cp:revision>
  <dcterms:created xsi:type="dcterms:W3CDTF">2017-03-05T19:41:54Z</dcterms:created>
  <dcterms:modified xsi:type="dcterms:W3CDTF">2018-01-05T10:19:11Z</dcterms:modified>
</cp:coreProperties>
</file>