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345" r:id="rId2"/>
    <p:sldId id="346" r:id="rId3"/>
    <p:sldId id="348" r:id="rId4"/>
    <p:sldId id="344" r:id="rId5"/>
    <p:sldId id="339" r:id="rId6"/>
    <p:sldId id="349" r:id="rId7"/>
    <p:sldId id="347" r:id="rId8"/>
    <p:sldId id="350" r:id="rId9"/>
    <p:sldId id="351" r:id="rId10"/>
    <p:sldId id="337" r:id="rId11"/>
    <p:sldId id="338" r:id="rId12"/>
    <p:sldId id="319" r:id="rId13"/>
    <p:sldId id="340" r:id="rId14"/>
    <p:sldId id="341" r:id="rId15"/>
    <p:sldId id="342" r:id="rId16"/>
    <p:sldId id="343" r:id="rId17"/>
    <p:sldId id="354" r:id="rId18"/>
    <p:sldId id="353" r:id="rId19"/>
    <p:sldId id="352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92D050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197883-53F4-4540-8A21-9A354AB5B399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444A9E-91D0-4A7E-B06F-1CB8B1230E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28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marketable pump available in 1976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255C-B04D-6F4A-85BA-472DF3832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Mean HbA</a:t>
            </a:r>
            <a:r>
              <a:rPr lang="en-GB" altLang="en-US" baseline="-33000">
                <a:latin typeface="Arial" panose="020B0604020202020204" pitchFamily="34" charset="0"/>
                <a:ea typeface="msgothic" charset="0"/>
                <a:cs typeface="msgothic" charset="0"/>
              </a:rPr>
              <a:t>1c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levels by age. Circles represent mean HbA</a:t>
            </a:r>
            <a:r>
              <a:rPr lang="en-GB" altLang="en-US" baseline="-33000">
                <a:latin typeface="Arial" panose="020B0604020202020204" pitchFamily="34" charset="0"/>
                <a:ea typeface="msgothic" charset="0"/>
                <a:cs typeface="msgothic" charset="0"/>
              </a:rPr>
              <a:t>1c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values for each year of age from 16,057 T1D Exchange registry participants. Participants aged &lt;4 years were grouped as age 4 and those aged ≥75 years were grouped as age 75. Shaded area represents the 95% CI around smoothed line. Numbers next to circles are the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for each year of age. Reprinted with permission from Miller et al. (10).</a:t>
            </a:r>
          </a:p>
        </p:txBody>
      </p:sp>
    </p:spTree>
    <p:extLst>
      <p:ext uri="{BB962C8B-B14F-4D97-AF65-F5344CB8AC3E}">
        <p14:creationId xmlns:p14="http://schemas.microsoft.com/office/powerpoint/2010/main" val="420305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02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786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6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7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78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35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4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86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076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8DD9-8F92-469D-B866-AA9DA59BCAF5}" type="datetimeFigureOut">
              <a:rPr lang="he-IL" smtClean="0"/>
              <a:t>ז'/טבת/תשע"ח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A2A7-61D6-40EE-A0FB-FA546C0608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6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PowerPoint_Slide1.sld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g.sheba.co.il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32333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+mn-cs"/>
              </a:rPr>
              <a:t>Establishing an Infrastructure for a Virtual Clinic for the Management of Patients with Type 1 Diabetes</a:t>
            </a:r>
            <a:endParaRPr lang="en-US" sz="28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096" y="371703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 smtClean="0"/>
              <a:t>Amir Tirosh, MD PhD</a:t>
            </a:r>
          </a:p>
          <a:p>
            <a:pPr algn="ctr" rtl="0"/>
            <a:r>
              <a:rPr lang="en-US" sz="2000" b="1" dirty="0" smtClean="0"/>
              <a:t>Institute of Endocrinology</a:t>
            </a:r>
          </a:p>
          <a:p>
            <a:pPr algn="ctr" rtl="0"/>
            <a:r>
              <a:rPr lang="en-US" sz="2000" b="1" dirty="0" smtClean="0"/>
              <a:t>Sheba Medical Center</a:t>
            </a:r>
          </a:p>
          <a:p>
            <a:pPr algn="ctr" rtl="0"/>
            <a:endParaRPr lang="en-US" sz="2000" b="1" dirty="0"/>
          </a:p>
          <a:p>
            <a:pPr algn="ctr" rtl="0"/>
            <a:endParaRPr lang="en-US" sz="2000" b="1" dirty="0" smtClean="0"/>
          </a:p>
          <a:p>
            <a:pPr algn="ctr" rtl="0"/>
            <a:endParaRPr lang="en-US" sz="2000" b="1" dirty="0"/>
          </a:p>
          <a:p>
            <a:pPr algn="ctr" rtl="0"/>
            <a:r>
              <a:rPr lang="en-US" sz="2000" b="1" dirty="0" smtClean="0"/>
              <a:t>December 2017</a:t>
            </a:r>
            <a:endParaRPr lang="he-IL" sz="2000" b="1" dirty="0" smtClean="0"/>
          </a:p>
        </p:txBody>
      </p:sp>
      <p:pic>
        <p:nvPicPr>
          <p:cNvPr id="1026" name="Picture 2" descr="Image result for ‫שיבא‬‎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33" y="72628"/>
            <a:ext cx="18961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833" y="4149080"/>
            <a:ext cx="1732856" cy="2593709"/>
            <a:chOff x="2771799" y="692699"/>
            <a:chExt cx="4601769" cy="6161044"/>
          </a:xfrm>
        </p:grpSpPr>
        <p:pic>
          <p:nvPicPr>
            <p:cNvPr id="6" name="Picture 2" descr="C:\Users\amirti\AppData\Local\Microsoft\Windows\Temporary Internet Files\Content.IE5\A986XLJR\photo_2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2162" y="1472336"/>
              <a:ext cx="6161044" cy="460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32240" y="126876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978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620688"/>
            <a:ext cx="820891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The unmet needs: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There is lack of specialized clinics for adults patients with T1DM in the community.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Advanced technologies are rapidly introduced into the market – lack of expertise among health care providers.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Electronic data (insulin pumps, CGMs) is ‘hand delivered’ to the clinic by patients while most adjustments to insulin regimens could be done online/remotely.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174686" cy="41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8764" y="404664"/>
            <a:ext cx="7886700" cy="716036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pPr algn="ctr" rtl="0"/>
            <a:r>
              <a:rPr lang="en-US" sz="2700" b="1" dirty="0" smtClean="0">
                <a:solidFill>
                  <a:srgbClr val="C00000"/>
                </a:solidFill>
                <a:cs typeface="+mn-cs"/>
              </a:rPr>
              <a:t>A virtual clinic for advanced technologies for T1DM patients</a:t>
            </a:r>
            <a:br>
              <a:rPr lang="en-US" sz="2700" b="1" dirty="0" smtClean="0">
                <a:solidFill>
                  <a:srgbClr val="C00000"/>
                </a:solidFill>
                <a:cs typeface="+mn-cs"/>
              </a:rPr>
            </a:br>
            <a:endParaRPr lang="en-US" sz="27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638" y="1484784"/>
            <a:ext cx="8568952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The Vision: A leading multidisciplinary virtual clinic for patients with T1DM, promoting an efficient clinical care, teaching and research in type 1 diabetes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Goals: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Delivering excellent clinical care for patients (nationwide and international) using a digital/virtual methodologies.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Improving ongoing follow-up and ‘just-in-time’ resources for patients with T1DM.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Providing most medical care at home – saving time and resources for patients.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Improving quality of life.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Training and teaching health care teams at all aspects of care in T1DM.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Using the rapidly growing database to promote R&amp;D.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12295" y="2564903"/>
            <a:ext cx="114434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93155"/>
              </p:ext>
            </p:extLst>
          </p:nvPr>
        </p:nvGraphicFramePr>
        <p:xfrm>
          <a:off x="994752" y="915530"/>
          <a:ext cx="7408348" cy="552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Slide" r:id="rId4" imgW="4296162" imgH="3221730" progId="PowerPoint.Slide.12">
                  <p:embed/>
                </p:oleObj>
              </mc:Choice>
              <mc:Fallback>
                <p:oleObj name="Slide" r:id="rId4" imgW="4296162" imgH="3221730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52" y="915530"/>
                        <a:ext cx="7408348" cy="5529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755576" y="188296"/>
            <a:ext cx="7886700" cy="72723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solidFill>
                  <a:srgbClr val="C00000"/>
                </a:solidFill>
                <a:cs typeface="+mn-cs"/>
              </a:rPr>
              <a:t>A model for virtual clinic for T1DM - Sheba</a:t>
            </a:r>
            <a:endParaRPr lang="en-US" sz="2700" b="1" dirty="0">
              <a:solidFill>
                <a:srgbClr val="C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8" t="9100" r="31095" b="6202"/>
          <a:stretch/>
        </p:blipFill>
        <p:spPr>
          <a:xfrm>
            <a:off x="2117776" y="188640"/>
            <a:ext cx="519052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69" t="9400" r="21650" b="15701"/>
          <a:stretch/>
        </p:blipFill>
        <p:spPr>
          <a:xfrm>
            <a:off x="251520" y="260648"/>
            <a:ext cx="8676456" cy="6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56" t="8701" r="22044" b="16401"/>
          <a:stretch/>
        </p:blipFill>
        <p:spPr>
          <a:xfrm>
            <a:off x="0" y="0"/>
            <a:ext cx="9144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69" t="9401" r="21650" b="17100"/>
          <a:stretch/>
        </p:blipFill>
        <p:spPr>
          <a:xfrm>
            <a:off x="6491" y="188640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56" y="1340768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 pilot of 10 patients begins in December 2018.</a:t>
            </a:r>
          </a:p>
          <a:p>
            <a:pPr algn="l" rtl="0"/>
            <a:r>
              <a:rPr lang="en-US" sz="2800" dirty="0"/>
              <a:t>A</a:t>
            </a:r>
            <a:r>
              <a:rPr lang="en-US" sz="2800" dirty="0" smtClean="0"/>
              <a:t>bout 100 patients will be enrolled during the first year.</a:t>
            </a:r>
          </a:p>
          <a:p>
            <a:pPr algn="l" rtl="0"/>
            <a:r>
              <a:rPr lang="en-US" sz="2800" dirty="0" smtClean="0"/>
              <a:t>All electronic data will be collected and analyzed.</a:t>
            </a:r>
          </a:p>
          <a:p>
            <a:pPr algn="l" rtl="0"/>
            <a:r>
              <a:rPr lang="en-US" sz="2800" dirty="0" smtClean="0"/>
              <a:t>Subjects will fill specific questionnaires to assess patient reported outcomes, quality of life and satisfaction.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236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research aspects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Creating a database of all patients joining the virtual clinic.</a:t>
            </a:r>
          </a:p>
          <a:p>
            <a:pPr algn="l" rtl="0"/>
            <a:r>
              <a:rPr lang="en-US" sz="2800" dirty="0" smtClean="0"/>
              <a:t>Measuring the effects of virtual care on:</a:t>
            </a:r>
          </a:p>
          <a:p>
            <a:pPr lvl="1" algn="l" rtl="0"/>
            <a:r>
              <a:rPr lang="en-US" sz="2400" dirty="0" smtClean="0"/>
              <a:t>Metabolic outcomes: HbA1c, ‘time in range’, rate of hypoglycemia, etc.</a:t>
            </a:r>
          </a:p>
          <a:p>
            <a:pPr lvl="1" algn="l" rtl="0"/>
            <a:r>
              <a:rPr lang="en-US" sz="2400" dirty="0" smtClean="0"/>
              <a:t>Patient reported outcomes and quality of life</a:t>
            </a:r>
          </a:p>
          <a:p>
            <a:pPr lvl="1" algn="l" rtl="0"/>
            <a:r>
              <a:rPr lang="en-US" sz="2400" dirty="0" smtClean="0"/>
              <a:t>Patient satisfaction</a:t>
            </a:r>
          </a:p>
          <a:p>
            <a:pPr algn="l" rtl="0"/>
            <a:r>
              <a:rPr lang="en-US" sz="2800" dirty="0" smtClean="0"/>
              <a:t>Outcome measures will be collected at baseline, 3 and 12 months of the intervention.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17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3076" y="1218177"/>
            <a:ext cx="6172200" cy="85725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1706" y="3471862"/>
            <a:ext cx="1677088" cy="2528888"/>
            <a:chOff x="2771799" y="692699"/>
            <a:chExt cx="4601769" cy="6161044"/>
          </a:xfrm>
        </p:grpSpPr>
        <p:pic>
          <p:nvPicPr>
            <p:cNvPr id="5" name="Picture 2" descr="C:\Users\amirti\AppData\Local\Microsoft\Windows\Temporary Internet Files\Content.IE5\A986XLJR\photo_2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2162" y="1472336"/>
              <a:ext cx="6161044" cy="460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732240" y="126876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pic>
        <p:nvPicPr>
          <p:cNvPr id="7" name="Picture 6" descr="http://www.mdanderson.org/newsroom/news-releases/2010/images/chaim-sheba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" y="998731"/>
            <a:ext cx="776797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7675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Initiating insulin therapy in the 1920s…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Before				       After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59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272202" cy="4844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6309320"/>
            <a:ext cx="622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Dublin JI, 1951: Life expectancy by age of diagnosis</a:t>
            </a:r>
          </a:p>
        </p:txBody>
      </p:sp>
    </p:spTree>
    <p:extLst>
      <p:ext uri="{BB962C8B-B14F-4D97-AF65-F5344CB8AC3E}">
        <p14:creationId xmlns:p14="http://schemas.microsoft.com/office/powerpoint/2010/main" val="3096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7" y="273120"/>
            <a:ext cx="3601518" cy="5044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67" y="5445224"/>
            <a:ext cx="360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1963 - Dr. Arnold </a:t>
            </a:r>
            <a:r>
              <a:rPr lang="en-US" b="1" dirty="0" err="1"/>
              <a:t>Kadish</a:t>
            </a:r>
            <a:r>
              <a:rPr lang="en-US" b="1" dirty="0"/>
              <a:t> designed the first insulin pump to be worn as a backpack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0574"/>
          <a:stretch/>
        </p:blipFill>
        <p:spPr>
          <a:xfrm>
            <a:off x="5292080" y="1340768"/>
            <a:ext cx="3299650" cy="3571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5445224"/>
            <a:ext cx="225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glucometer 1968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2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404664"/>
            <a:ext cx="33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Hybrid closed-loop system - 2017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11156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The amount of data collected at a single day using a glucose sensor and a pump…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556792"/>
            <a:ext cx="8208912" cy="244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5" y="4144218"/>
            <a:ext cx="8060305" cy="26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531"/>
            <a:ext cx="5576976" cy="263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996952"/>
            <a:ext cx="3384376" cy="2578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32" y="2993055"/>
            <a:ext cx="4067385" cy="25824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042" y="5779582"/>
            <a:ext cx="83989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latin typeface="OTNEJMQuadraat"/>
              </a:rPr>
              <a:t>In patients with inadequately controlled T1DM, sensor augmented pump therapy resulted in significant improvement in A1c, as compared with injection therapy.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55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1" b="1">
                <a:latin typeface="Arial" panose="020B0604020202020204" pitchFamily="34" charset="0"/>
              </a:rPr>
              <a:t>Mean HbA1c levels by age.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6262921"/>
            <a:ext cx="1553760" cy="43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937801"/>
            <a:ext cx="8295322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296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Diane K. Wherrett et al. Dia Care 2015;38:1975-1985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©2015 by American Diabetes Association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200333" y="2122650"/>
            <a:ext cx="0" cy="326587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245413" y="4082175"/>
            <a:ext cx="0" cy="130635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567395" y="2122650"/>
            <a:ext cx="1632937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567395" y="4070385"/>
            <a:ext cx="2547382" cy="1179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3729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06489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17741</TotalTime>
  <Words>518</Words>
  <Application>Microsoft Office PowerPoint</Application>
  <PresentationFormat>‫הצגה על המסך (4:3)</PresentationFormat>
  <Paragraphs>50</Paragraphs>
  <Slides>19</Slides>
  <Notes>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7" baseType="lpstr">
      <vt:lpstr>Arial</vt:lpstr>
      <vt:lpstr>Calibri</vt:lpstr>
      <vt:lpstr>msgothic</vt:lpstr>
      <vt:lpstr>OTNEJMQuadraat</vt:lpstr>
      <vt:lpstr>Times New Roman</vt:lpstr>
      <vt:lpstr>Wingdings</vt:lpstr>
      <vt:lpstr>Office Theme</vt:lpstr>
      <vt:lpstr>Slide</vt:lpstr>
      <vt:lpstr>Establishing an Infrastructure for a Virtual Clinic for the Management of Patients with Type 1 Diabetes</vt:lpstr>
      <vt:lpstr>מצגת של PowerPoint</vt:lpstr>
      <vt:lpstr>מצגת של PowerPoint</vt:lpstr>
      <vt:lpstr>מצגת של PowerPoint</vt:lpstr>
      <vt:lpstr>מצגת של PowerPoint</vt:lpstr>
      <vt:lpstr>The amount of data collected at a single day using a glucose sensor and a pump…</vt:lpstr>
      <vt:lpstr>מצגת של PowerPoint</vt:lpstr>
      <vt:lpstr>מצגת של PowerPoint</vt:lpstr>
      <vt:lpstr>מצגת של PowerPoint</vt:lpstr>
      <vt:lpstr>מצגת של PowerPoint</vt:lpstr>
      <vt:lpstr>A virtual clinic for advanced technologies for T1DM patients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Plan</vt:lpstr>
      <vt:lpstr>The research aspects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רוט יפית</cp:lastModifiedBy>
  <cp:revision>255</cp:revision>
  <dcterms:created xsi:type="dcterms:W3CDTF">2014-10-27T07:12:47Z</dcterms:created>
  <dcterms:modified xsi:type="dcterms:W3CDTF">2017-12-25T07:43:25Z</dcterms:modified>
</cp:coreProperties>
</file>