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33"/>
  </p:notesMasterIdLst>
  <p:sldIdLst>
    <p:sldId id="288"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234" y="-90"/>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1143000" y="685800"/>
            <a:ext cx="4572000" cy="3429000"/>
          </a:xfrm>
          <a:prstGeom prst="rect">
            <a:avLst/>
          </a:prstGeom>
        </p:spPr>
        <p:txBody>
          <a:bodyPr/>
          <a:lstStyle/>
          <a:p>
            <a:endParaRPr/>
          </a:p>
        </p:txBody>
      </p:sp>
      <p:sp>
        <p:nvSpPr>
          <p:cNvPr id="168" name="Shape 1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1390854"/>
      </p:ext>
    </p:extLst>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rtl="0">
              <a:defRPr sz="1000"/>
            </a:pPr>
            <a:r>
              <a:t>להסביר ברמה בסיסית מה רצינו לעשות?</a:t>
            </a:r>
          </a:p>
          <a:p>
            <a:pPr rtl="0">
              <a:defRPr sz="1000"/>
            </a:pPr>
            <a:r>
              <a:t>על הגן (לסיים במעורבותו ב-CAPS)</a:t>
            </a:r>
          </a:p>
          <a:p>
            <a:pPr rtl="0">
              <a:defRPr sz="1000"/>
            </a:pPr>
            <a:r>
              <a:t>CAPS</a:t>
            </a:r>
          </a:p>
          <a:p>
            <a:pPr rtl="0">
              <a:defRPr sz="1000"/>
            </a:pPr>
            <a:r>
              <a:t>פתוגנזה של המחלה</a:t>
            </a:r>
          </a:p>
          <a:p>
            <a:pPr rtl="0">
              <a:defRPr sz="1000"/>
            </a:pPr>
            <a:r>
              <a:t>באיזה מחלות רצינו לבדוק? הסבר כללי</a:t>
            </a:r>
          </a:p>
          <a:p>
            <a:pPr rtl="0">
              <a:defRPr sz="1000"/>
            </a:pPr>
            <a:r>
              <a:t>מה ההשערה? למה כן ולמה לא? אפשר להוסיף התייחסות ממאמרים קודמים שמופיעים במצגת</a:t>
            </a:r>
          </a:p>
          <a:p>
            <a:pPr rtl="0">
              <a:defRPr sz="1000"/>
            </a:pPr>
            <a:r>
              <a:t>מה עשינו? כולל תמונות של החיתוך + מספרים עדכניים בטבלה לפי מוצא</a:t>
            </a:r>
          </a:p>
          <a:p>
            <a:pPr rtl="0">
              <a:defRPr sz="1000"/>
            </a:pPr>
            <a:r>
              <a:t>מה המשמעות הסטטיסטית? מה היה הופך אותה לסיגניפיקנטית?</a:t>
            </a:r>
          </a:p>
          <a:p>
            <a:pPr rtl="0">
              <a:defRPr sz="1000"/>
            </a:pPr>
            <a:r>
              <a:t>מסקנה</a:t>
            </a:r>
          </a:p>
          <a:p>
            <a:pPr rtl="0">
              <a:defRPr sz="1000"/>
            </a:pPr>
            <a:r>
              <a:t>לציין שהתכנון היה גם על מחלות אימוניות נוספות כמו MS, אבל עק המסקנות לא המשכנו לכיוון הזה</a:t>
            </a:r>
          </a:p>
          <a:p>
            <a:endParaRPr/>
          </a:p>
        </p:txBody>
      </p:sp>
    </p:spTree>
    <p:extLst>
      <p:ext uri="{BB962C8B-B14F-4D97-AF65-F5344CB8AC3E}">
        <p14:creationId xmlns:p14="http://schemas.microsoft.com/office/powerpoint/2010/main" val="660499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lvl1pPr algn="l" defTabSz="914400" rtl="0">
              <a:defRPr sz="1200"/>
            </a:lvl1pPr>
          </a:lstStyle>
          <a:p>
            <a:r>
              <a:t>To describe the frequency and clinical phenotype of subjects in whom the Q703K allele was found, and to compare it with the frequency of the allele among ethnic matched healthy controls.</a:t>
            </a:r>
          </a:p>
        </p:txBody>
      </p:sp>
    </p:spTree>
    <p:extLst>
      <p:ext uri="{BB962C8B-B14F-4D97-AF65-F5344CB8AC3E}">
        <p14:creationId xmlns:p14="http://schemas.microsoft.com/office/powerpoint/2010/main" val="200260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algn="l" defTabSz="914400" rtl="0">
              <a:defRPr sz="1200">
                <a:solidFill>
                  <a:srgbClr val="FF0000"/>
                </a:solidFill>
              </a:defRPr>
            </a:pPr>
            <a:r>
              <a:t>FCAS</a:t>
            </a:r>
            <a:r>
              <a:rPr>
                <a:solidFill>
                  <a:srgbClr val="000000"/>
                </a:solidFill>
              </a:rPr>
              <a:t> is the mildest CAPS disorder, in which exposure to mild cold results in a systemic inflammatory response including fever, an urticarial rash, conjunctival injection and arthralgia. </a:t>
            </a:r>
          </a:p>
          <a:p>
            <a:pPr algn="l" defTabSz="914400" rtl="0">
              <a:defRPr sz="1200"/>
            </a:pPr>
            <a:r>
              <a:t>Symptoms develop in over 90%  in the newborn period. </a:t>
            </a:r>
          </a:p>
          <a:p>
            <a:pPr algn="l" defTabSz="914400" rtl="0">
              <a:defRPr sz="1200"/>
            </a:pPr>
            <a:r>
              <a:t>Symptoms may improve gradually after a few hours, usually resolving within a day.</a:t>
            </a:r>
          </a:p>
          <a:p>
            <a:pPr algn="l" defTabSz="914400" rtl="0">
              <a:defRPr sz="1200"/>
            </a:pPr>
            <a:r>
              <a:t>Even in the absence of any challenge, patients may experience daily rashes, fatigue, headache, and myalgias and conjunctivitis. </a:t>
            </a:r>
          </a:p>
          <a:p>
            <a:pPr algn="l" defTabSz="914400" rtl="0">
              <a:defRPr sz="1200"/>
            </a:pPr>
            <a:r>
              <a:t>Secondary amyloidosis is uncommon.</a:t>
            </a:r>
          </a:p>
          <a:p>
            <a:pPr algn="l" defTabSz="914400" rtl="0">
              <a:defRPr sz="1200">
                <a:solidFill>
                  <a:srgbClr val="FF0000"/>
                </a:solidFill>
              </a:defRPr>
            </a:pPr>
            <a:r>
              <a:t>MWS</a:t>
            </a:r>
            <a:r>
              <a:rPr>
                <a:solidFill>
                  <a:srgbClr val="000000"/>
                </a:solidFill>
              </a:rPr>
              <a:t> is an intermediate phenotype characterized by </a:t>
            </a:r>
            <a:r>
              <a:rPr u="sng">
                <a:solidFill>
                  <a:srgbClr val="000000"/>
                </a:solidFill>
              </a:rPr>
              <a:t>chronic or intermittent </a:t>
            </a:r>
            <a:r>
              <a:rPr>
                <a:solidFill>
                  <a:srgbClr val="000000"/>
                </a:solidFill>
              </a:rPr>
              <a:t>episodes of fever, headache, urticarial rash, arthralgias or arthritis, with </a:t>
            </a:r>
            <a:r>
              <a:rPr u="sng">
                <a:solidFill>
                  <a:srgbClr val="000000"/>
                </a:solidFill>
              </a:rPr>
              <a:t>no specific trigger</a:t>
            </a:r>
            <a:r>
              <a:rPr>
                <a:solidFill>
                  <a:srgbClr val="000000"/>
                </a:solidFill>
              </a:rPr>
              <a:t>. </a:t>
            </a:r>
          </a:p>
          <a:p>
            <a:pPr algn="l" defTabSz="914400" rtl="0">
              <a:defRPr sz="1200"/>
            </a:pPr>
            <a:r>
              <a:t>Patients also suffer from a progressive sensorineural hearing loss and secondary amyloidosis</a:t>
            </a:r>
          </a:p>
          <a:p>
            <a:pPr algn="l" defTabSz="914400" rtl="0">
              <a:defRPr sz="1200">
                <a:solidFill>
                  <a:srgbClr val="FF0000"/>
                </a:solidFill>
              </a:defRPr>
            </a:pPr>
            <a:r>
              <a:t>NOMID</a:t>
            </a:r>
            <a:r>
              <a:rPr>
                <a:solidFill>
                  <a:srgbClr val="000000"/>
                </a:solidFill>
              </a:rPr>
              <a:t> is the most severe phenotype of CAPS characterized by chronic rash, MSK involvement, CNS symptoms, progressive sensorineural deafness  and ocular involvement with typical morphological features of short stature, head enlargement, saddle back nose and short and thick extremities with clubbing of fingers. Mortality is high.</a:t>
            </a:r>
          </a:p>
          <a:p>
            <a:pPr defTabSz="914400" rtl="0">
              <a:defRPr sz="1200"/>
            </a:pPr>
            <a:endParaRPr>
              <a:solidFill>
                <a:srgbClr val="000000"/>
              </a:solidFill>
            </a:endParaRPr>
          </a:p>
        </p:txBody>
      </p:sp>
    </p:spTree>
    <p:extLst>
      <p:ext uri="{BB962C8B-B14F-4D97-AF65-F5344CB8AC3E}">
        <p14:creationId xmlns:p14="http://schemas.microsoft.com/office/powerpoint/2010/main" val="270026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lvl="2" algn="l" defTabSz="914400" rtl="0">
              <a:lnSpc>
                <a:spcPct val="100000"/>
              </a:lnSpc>
              <a:defRPr sz="1200">
                <a:latin typeface="Calibri"/>
                <a:ea typeface="Calibri"/>
                <a:cs typeface="Calibri"/>
                <a:sym typeface="Calibri"/>
              </a:defRPr>
            </a:pPr>
            <a:r>
              <a:t>Systemic autoinflammatory diseases (SAIDs), also called </a:t>
            </a:r>
            <a:r>
              <a:rPr b="1"/>
              <a:t>periodic fever syndrome</a:t>
            </a:r>
            <a:r>
              <a:t>, refer to a group of rare hereditary recurrent unprovoked inflammation without high titres of autoantibodies or antigen-specific T lymphocyte in the absence of infection </a:t>
            </a:r>
          </a:p>
          <a:p>
            <a:pPr lvl="2" algn="l" defTabSz="914400" rtl="0">
              <a:lnSpc>
                <a:spcPct val="100000"/>
              </a:lnSpc>
              <a:defRPr sz="1200">
                <a:latin typeface="Calibri"/>
                <a:ea typeface="Calibri"/>
                <a:cs typeface="Calibri"/>
                <a:sym typeface="Calibri"/>
              </a:defRPr>
            </a:pPr>
            <a:endParaRPr/>
          </a:p>
          <a:p>
            <a:pPr lvl="2" algn="l" defTabSz="914400" rtl="0">
              <a:lnSpc>
                <a:spcPct val="100000"/>
              </a:lnSpc>
              <a:defRPr sz="1200">
                <a:latin typeface="Calibri"/>
                <a:ea typeface="Calibri"/>
                <a:cs typeface="Calibri"/>
                <a:sym typeface="Calibri"/>
              </a:defRPr>
            </a:pPr>
            <a:r>
              <a:t>Disease expression in Autoimmunity is viewed as a defect of either B or T lymphocytes that are involved in adaptive immune activation.</a:t>
            </a:r>
          </a:p>
          <a:p>
            <a:pPr lvl="2" algn="l" defTabSz="914400" rtl="0">
              <a:lnSpc>
                <a:spcPct val="100000"/>
              </a:lnSpc>
              <a:defRPr sz="1200">
                <a:latin typeface="Calibri"/>
                <a:ea typeface="Calibri"/>
                <a:cs typeface="Calibri"/>
                <a:sym typeface="Calibri"/>
              </a:defRPr>
            </a:pPr>
            <a:endParaRPr/>
          </a:p>
          <a:p>
            <a:pPr lvl="2" algn="l" defTabSz="914400" rtl="0">
              <a:lnSpc>
                <a:spcPct val="100000"/>
              </a:lnSpc>
              <a:defRPr sz="1200">
                <a:latin typeface="Calibri"/>
                <a:ea typeface="Calibri"/>
                <a:cs typeface="Calibri"/>
                <a:sym typeface="Calibri"/>
              </a:defRPr>
            </a:pPr>
            <a:r>
              <a:t>Disease expression in autoinflammation is determined by cells of the innate immune system (neutrophils and macrophages or nonimmune cells).</a:t>
            </a:r>
          </a:p>
          <a:p>
            <a:pPr lvl="2" algn="l" defTabSz="914400" rtl="0">
              <a:lnSpc>
                <a:spcPct val="100000"/>
              </a:lnSpc>
              <a:defRPr sz="1200">
                <a:latin typeface="Calibri"/>
                <a:ea typeface="Calibri"/>
                <a:cs typeface="Calibri"/>
                <a:sym typeface="Calibri"/>
              </a:defRPr>
            </a:pPr>
            <a:endParaRPr/>
          </a:p>
          <a:p>
            <a:pPr lvl="2" algn="l" defTabSz="914400" rtl="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298625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algn="l" defTabSz="914400" rtl="0">
              <a:lnSpc>
                <a:spcPct val="100000"/>
              </a:lnSpc>
              <a:defRPr sz="1200">
                <a:latin typeface="Calibri"/>
                <a:ea typeface="Calibri"/>
                <a:cs typeface="Calibri"/>
                <a:sym typeface="Calibri"/>
              </a:defRPr>
            </a:pPr>
            <a:r>
              <a:t>The syndromes are diverse, but tend to cause episodic fever accompanied by joint pain, skin rashes, abdominal pain and may lead to chronic complications such as amyloidosis. </a:t>
            </a:r>
          </a:p>
          <a:p>
            <a:pPr algn="l" defTabSz="914400" rtl="0">
              <a:lnSpc>
                <a:spcPct val="100000"/>
              </a:lnSpc>
              <a:defRPr sz="1200">
                <a:latin typeface="Calibri"/>
                <a:ea typeface="Calibri"/>
                <a:cs typeface="Calibri"/>
                <a:sym typeface="Calibri"/>
              </a:defRPr>
            </a:pPr>
            <a:endParaRPr/>
          </a:p>
          <a:p>
            <a:pPr algn="l" defTabSz="914400" rtl="0">
              <a:lnSpc>
                <a:spcPct val="100000"/>
              </a:lnSpc>
              <a:defRPr sz="1200">
                <a:latin typeface="Calibri"/>
                <a:ea typeface="Calibri"/>
                <a:cs typeface="Calibri"/>
                <a:sym typeface="Calibri"/>
              </a:defRPr>
            </a:pPr>
            <a:r>
              <a:t>The most common and well known autoinflammatory disease is familial Mediterranean fever. </a:t>
            </a:r>
          </a:p>
        </p:txBody>
      </p:sp>
    </p:spTree>
    <p:extLst>
      <p:ext uri="{BB962C8B-B14F-4D97-AF65-F5344CB8AC3E}">
        <p14:creationId xmlns:p14="http://schemas.microsoft.com/office/powerpoint/2010/main" val="328048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gn="l" defTabSz="914400" rtl="0">
              <a:defRPr sz="1500" b="1" u="sng"/>
            </a:pPr>
            <a:r>
              <a:t>spectrum of autoinflammatory disorders: </a:t>
            </a:r>
          </a:p>
          <a:p>
            <a:pPr algn="l" defTabSz="914400" rtl="0">
              <a:defRPr sz="1200"/>
            </a:pPr>
            <a:r>
              <a:t>Familial cold autoinflammatory syndrome (FCAS)</a:t>
            </a:r>
          </a:p>
          <a:p>
            <a:pPr algn="l" defTabSz="914400" rtl="0">
              <a:defRPr sz="1200"/>
            </a:pPr>
            <a:r>
              <a:t>Muckle-Wells syndrome (MWS) </a:t>
            </a:r>
          </a:p>
          <a:p>
            <a:pPr algn="l" defTabSz="914400" rtl="0">
              <a:defRPr sz="1200"/>
            </a:pPr>
            <a:r>
              <a:t>Neonatal onset multisystem inflammatory disorder (NOMID)  </a:t>
            </a:r>
          </a:p>
          <a:p>
            <a:pPr algn="l" defTabSz="914400" rtl="0">
              <a:defRPr sz="1200"/>
            </a:pPr>
            <a:endParaRPr/>
          </a:p>
          <a:p>
            <a:pPr algn="l" defTabSz="914400" rtl="0">
              <a:defRPr sz="1200"/>
            </a:pPr>
            <a:r>
              <a:t>Once considered to be separate entities, these hereditary autoinflammatory disorders have been found to share a common genetic basis, pathogenesis and treatment, and are therefore now considered to be a continuous clinical spectrum</a:t>
            </a:r>
          </a:p>
        </p:txBody>
      </p:sp>
    </p:spTree>
    <p:extLst>
      <p:ext uri="{BB962C8B-B14F-4D97-AF65-F5344CB8AC3E}">
        <p14:creationId xmlns:p14="http://schemas.microsoft.com/office/powerpoint/2010/main" val="28707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algn="l" rtl="0">
              <a:defRPr sz="1200"/>
            </a:pPr>
            <a:r>
              <a:t>Caucasians seem to be more affected more than other races (FCAS/MWS)</a:t>
            </a:r>
          </a:p>
          <a:p>
            <a:pPr algn="l" rtl="0">
              <a:defRPr/>
            </a:pPr>
            <a:endParaRPr/>
          </a:p>
          <a:p>
            <a:pPr algn="l" defTabSz="914400" rtl="0">
              <a:defRPr sz="1200"/>
            </a:pPr>
            <a:r>
              <a:t>The true prevalence is probably higher (underdiagnosis/misdiagnosis)</a:t>
            </a:r>
          </a:p>
        </p:txBody>
      </p:sp>
    </p:spTree>
    <p:extLst>
      <p:ext uri="{BB962C8B-B14F-4D97-AF65-F5344CB8AC3E}">
        <p14:creationId xmlns:p14="http://schemas.microsoft.com/office/powerpoint/2010/main" val="405886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lgn="l" defTabSz="914400" rtl="0">
              <a:defRPr sz="1200"/>
            </a:pPr>
            <a:r>
              <a:t>Nonspecific systemic inflammation: </a:t>
            </a:r>
          </a:p>
          <a:p>
            <a:pPr algn="l" defTabSz="914400" rtl="0">
              <a:defRPr sz="1200"/>
            </a:pPr>
            <a:r>
              <a:t>ESR↑ CRP ↑ SAA ↑ WBC ↑</a:t>
            </a:r>
          </a:p>
          <a:p>
            <a:pPr algn="l" defTabSz="914400" rtl="0">
              <a:defRPr sz="1200"/>
            </a:pPr>
            <a:r>
              <a:t>Anemia and PLT ↑ </a:t>
            </a:r>
          </a:p>
          <a:p>
            <a:pPr algn="l" defTabSz="914400" rtl="0">
              <a:defRPr sz="1200"/>
            </a:pPr>
            <a:r>
              <a:t>Patellar hypertrophy/overgrowth and epiphyseal overgrowth on x rays</a:t>
            </a:r>
          </a:p>
          <a:p>
            <a:pPr algn="l" defTabSz="914400" rtl="0">
              <a:defRPr sz="1200"/>
            </a:pPr>
            <a:r>
              <a:t>Elevated CSF pressure and pleocytosis in cases with aseptic meningitis </a:t>
            </a:r>
          </a:p>
        </p:txBody>
      </p:sp>
    </p:spTree>
    <p:extLst>
      <p:ext uri="{BB962C8B-B14F-4D97-AF65-F5344CB8AC3E}">
        <p14:creationId xmlns:p14="http://schemas.microsoft.com/office/powerpoint/2010/main" val="138177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pPr algn="l" defTabSz="914400" rtl="0">
              <a:defRPr sz="1200"/>
            </a:pPr>
            <a:r>
              <a:t>Diagnosis is determined by genetic testing for NRLP3 mutations. </a:t>
            </a:r>
          </a:p>
          <a:p>
            <a:pPr algn="l" defTabSz="914400" rtl="0">
              <a:defRPr sz="1200"/>
            </a:pPr>
            <a:r>
              <a:t>Some mutations correlate with phenotypes and can predict outcome. </a:t>
            </a:r>
          </a:p>
          <a:p>
            <a:pPr algn="l" defTabSz="914400" rtl="0">
              <a:defRPr sz="1200"/>
            </a:pPr>
            <a:r>
              <a:t>Diagnosis should be suspected in any patient with recurrent episodes of fever, urticaria, unexplained systemic inflammation, a positive family history, and early onset of symptoms. </a:t>
            </a:r>
          </a:p>
          <a:p>
            <a:pPr algn="l" defTabSz="914400" rtl="0">
              <a:defRPr sz="1200"/>
            </a:pPr>
            <a:endParaRPr/>
          </a:p>
          <a:p>
            <a:pPr algn="l" defTabSz="914400" rtl="0">
              <a:defRPr sz="1200"/>
            </a:pPr>
            <a:r>
              <a:t>possible functional effect on the inflammasomes</a:t>
            </a:r>
          </a:p>
          <a:p>
            <a:pPr algn="l" defTabSz="914400" rtl="0">
              <a:defRPr sz="1200"/>
            </a:pPr>
            <a:r>
              <a:t>Q - glutamine K - lysine</a:t>
            </a:r>
          </a:p>
          <a:p>
            <a:pPr defTabSz="914400" rtl="0">
              <a:defRPr sz="1200"/>
            </a:pPr>
            <a:endParaRPr/>
          </a:p>
        </p:txBody>
      </p:sp>
    </p:spTree>
    <p:extLst>
      <p:ext uri="{BB962C8B-B14F-4D97-AF65-F5344CB8AC3E}">
        <p14:creationId xmlns:p14="http://schemas.microsoft.com/office/powerpoint/2010/main" val="27420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lvl1pPr algn="l" defTabSz="914400" rtl="0">
              <a:defRPr sz="1200"/>
            </a:lvl1pPr>
          </a:lstStyle>
          <a:p>
            <a:r>
              <a:t>The NACHT domain is an evolutionarily conserved protein domain.</a:t>
            </a:r>
          </a:p>
        </p:txBody>
      </p:sp>
    </p:spTree>
    <p:extLst>
      <p:ext uri="{BB962C8B-B14F-4D97-AF65-F5344CB8AC3E}">
        <p14:creationId xmlns:p14="http://schemas.microsoft.com/office/powerpoint/2010/main" val="3021094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pPr algn="l" rtl="0">
              <a:defRPr sz="1300"/>
            </a:pPr>
            <a:endParaRPr/>
          </a:p>
          <a:p>
            <a:pPr algn="l" rtl="0">
              <a:defRPr sz="1300"/>
            </a:pPr>
            <a:r>
              <a:t>90 patients suspected of harboring a systemic autoinflammatory disease (SAID) were referred to our center for genotyping between 2012-2015. 14 patients (15.5%) were found to carry the Q703K allele compared to 22 of 130 (16.9%) healthy, ethnic matched controls. </a:t>
            </a:r>
          </a:p>
        </p:txBody>
      </p:sp>
    </p:spTree>
    <p:extLst>
      <p:ext uri="{BB962C8B-B14F-4D97-AF65-F5344CB8AC3E}">
        <p14:creationId xmlns:p14="http://schemas.microsoft.com/office/powerpoint/2010/main" val="513544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תמונה - לרוחב">
    <p:spTree>
      <p:nvGrpSpPr>
        <p:cNvPr id="1" name=""/>
        <p:cNvGrpSpPr/>
        <p:nvPr/>
      </p:nvGrpSpPr>
      <p:grpSpPr>
        <a:xfrm>
          <a:off x="0" y="0"/>
          <a:ext cx="0" cy="0"/>
          <a:chOff x="0" y="0"/>
          <a:chExt cx="0" cy="0"/>
        </a:xfrm>
      </p:grpSpPr>
      <p:sp>
        <p:nvSpPr>
          <p:cNvPr id="26" name="Shape 26"/>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27" name="Shape 27"/>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28" name="Shape 28"/>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29" name="Shape 29"/>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30" name="Shape 30"/>
          <p:cNvSpPr>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העומדים בראש הצלחת</a:t>
            </a:r>
          </a:p>
        </p:txBody>
      </p:sp>
      <p:sp>
        <p:nvSpPr>
          <p:cNvPr id="31" name="Shape 31"/>
          <p:cNvSpPr>
            <a:spLocks noGrp="1"/>
          </p:cNvSpPr>
          <p:nvPr>
            <p:ph type="pic" idx="14"/>
          </p:nvPr>
        </p:nvSpPr>
        <p:spPr>
          <a:xfrm>
            <a:off x="596900" y="633461"/>
            <a:ext cx="11811000" cy="5207001"/>
          </a:xfrm>
          <a:prstGeom prst="rect">
            <a:avLst/>
          </a:prstGeom>
          <a:ln w="9525">
            <a:round/>
          </a:ln>
        </p:spPr>
        <p:txBody>
          <a:bodyPr lIns="91439" tIns="45719" rIns="91439" bIns="45719" anchor="t">
            <a:noAutofit/>
          </a:bodyPr>
          <a:lstStyle/>
          <a:p>
            <a:endParaRPr/>
          </a:p>
        </p:txBody>
      </p:sp>
      <p:sp>
        <p:nvSpPr>
          <p:cNvPr id="32" name="Shape 32"/>
          <p:cNvSpPr>
            <a:spLocks noGrp="1"/>
          </p:cNvSpPr>
          <p:nvPr>
            <p:ph type="title"/>
          </p:nvPr>
        </p:nvSpPr>
        <p:spPr>
          <a:xfrm>
            <a:off x="508000" y="6680200"/>
            <a:ext cx="7200900" cy="2413000"/>
          </a:xfrm>
          <a:prstGeom prst="rect">
            <a:avLst/>
          </a:prstGeom>
        </p:spPr>
        <p:txBody>
          <a:bodyPr/>
          <a:lstStyle>
            <a:lvl1pPr algn="l"/>
          </a:lstStyle>
          <a:p>
            <a:r>
              <a:t>מלל כותרת</a:t>
            </a:r>
          </a:p>
        </p:txBody>
      </p:sp>
      <p:sp>
        <p:nvSpPr>
          <p:cNvPr id="33" name="Shape 33"/>
          <p:cNvSpPr>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34" name="Shape 34"/>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תמונה">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ריק">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76"/>
            </a:gs>
            <a:gs pos="100000">
              <a:srgbClr val="0000FF"/>
            </a:gs>
          </a:gsLst>
          <a:lin ang="5400000" scaled="0"/>
        </a:grad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975359" y="1869439"/>
            <a:ext cx="11054082" cy="1219201"/>
          </a:xfrm>
          <a:prstGeom prst="rect">
            <a:avLst/>
          </a:prstGeom>
        </p:spPr>
        <p:txBody>
          <a:bodyPr lIns="48767" tIns="48767" rIns="48767" bIns="48767"/>
          <a:lstStyle>
            <a:lvl1pPr defTabSz="1300480">
              <a:lnSpc>
                <a:spcPct val="100000"/>
              </a:lnSpc>
              <a:spcBef>
                <a:spcPts val="0"/>
              </a:spcBef>
              <a:defRPr sz="6200">
                <a:solidFill>
                  <a:srgbClr val="FFFF00"/>
                </a:solidFill>
                <a:latin typeface="Times New Roman"/>
                <a:ea typeface="Times New Roman"/>
                <a:cs typeface="Times New Roman"/>
                <a:sym typeface="Times New Roman"/>
              </a:defRPr>
            </a:lvl1pPr>
          </a:lstStyle>
          <a:p>
            <a:r>
              <a:t>מלל כותרת</a:t>
            </a:r>
          </a:p>
        </p:txBody>
      </p:sp>
      <p:sp>
        <p:nvSpPr>
          <p:cNvPr id="132" name="Shape 132"/>
          <p:cNvSpPr>
            <a:spLocks noGrp="1"/>
          </p:cNvSpPr>
          <p:nvPr>
            <p:ph type="body" sz="half" idx="1"/>
          </p:nvPr>
        </p:nvSpPr>
        <p:spPr>
          <a:xfrm>
            <a:off x="975359" y="3332479"/>
            <a:ext cx="11054082" cy="4389122"/>
          </a:xfrm>
          <a:prstGeom prst="rect">
            <a:avLst/>
          </a:prstGeom>
        </p:spPr>
        <p:txBody>
          <a:bodyPr lIns="48767" tIns="48767" rIns="48767" bIns="48767" anchor="t"/>
          <a:lstStyle>
            <a:lvl1pPr marL="471487" indent="-471487"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1pPr>
            <a:lvl2pPr marL="906235" indent="-449035"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2pPr>
            <a:lvl3pPr marL="1333500" indent="-41910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3pPr>
            <a:lvl4pPr marL="1874520" indent="-50292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4pPr>
            <a:lvl5pPr marL="2331720" indent="-50292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33" name="Shape 133"/>
          <p:cNvSpPr>
            <a:spLocks noGrp="1"/>
          </p:cNvSpPr>
          <p:nvPr>
            <p:ph type="sldNum" sz="quarter" idx="2"/>
          </p:nvPr>
        </p:nvSpPr>
        <p:spPr>
          <a:xfrm>
            <a:off x="11690604" y="7884160"/>
            <a:ext cx="338837" cy="354526"/>
          </a:xfrm>
          <a:prstGeom prst="rect">
            <a:avLst/>
          </a:prstGeom>
        </p:spPr>
        <p:txBody>
          <a:bodyPr lIns="48767" tIns="48767" rIns="48767" bIns="48767"/>
          <a:lstStyle>
            <a:lvl1pPr algn="r" defTabSz="1300480">
              <a:defRPr>
                <a:solidFill>
                  <a:srgbClr val="FFFFFF"/>
                </a:solidFill>
                <a:latin typeface="Times New Roman"/>
                <a:ea typeface="Times New Roman"/>
                <a:cs typeface="Times New Roman"/>
                <a:sym typeface="Times New Roman"/>
              </a:defRPr>
            </a:lvl1pPr>
          </a:lstStyle>
          <a:p>
            <a:pPr rtl="0">
              <a:defRPr/>
            </a:pPr>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xfrm>
            <a:off x="591127" y="1477683"/>
            <a:ext cx="10640293" cy="1075765"/>
          </a:xfrm>
          <a:prstGeom prst="rect">
            <a:avLst/>
          </a:prstGeom>
        </p:spPr>
        <p:txBody>
          <a:bodyPr lIns="48767" tIns="48767" rIns="48767" bIns="48767"/>
          <a:lstStyle>
            <a:lvl1pPr defTabSz="1300480">
              <a:lnSpc>
                <a:spcPct val="100000"/>
              </a:lnSpc>
              <a:spcBef>
                <a:spcPts val="0"/>
              </a:spcBef>
              <a:defRPr sz="5400">
                <a:solidFill>
                  <a:srgbClr val="000000"/>
                </a:solidFill>
                <a:latin typeface="Arial"/>
                <a:ea typeface="Arial"/>
                <a:cs typeface="Arial"/>
                <a:sym typeface="Arial"/>
              </a:defRPr>
            </a:lvl1pPr>
          </a:lstStyle>
          <a:p>
            <a:r>
              <a:t>מלל כותרת</a:t>
            </a:r>
          </a:p>
        </p:txBody>
      </p:sp>
      <p:sp>
        <p:nvSpPr>
          <p:cNvPr id="141" name="Shape 141"/>
          <p:cNvSpPr>
            <a:spLocks noGrp="1"/>
          </p:cNvSpPr>
          <p:nvPr>
            <p:ph type="body" sz="quarter" idx="1"/>
          </p:nvPr>
        </p:nvSpPr>
        <p:spPr>
          <a:xfrm>
            <a:off x="591127" y="2725271"/>
            <a:ext cx="5221625" cy="4259731"/>
          </a:xfrm>
          <a:prstGeom prst="rect">
            <a:avLst/>
          </a:prstGeom>
        </p:spPr>
        <p:txBody>
          <a:bodyPr lIns="48767" tIns="48767" rIns="48767" bIns="48767" anchor="t"/>
          <a:lstStyle>
            <a:lvl1pPr marL="410637" indent="-410637" defTabSz="1300480">
              <a:spcBef>
                <a:spcPts val="900"/>
              </a:spcBef>
              <a:buClrTx/>
              <a:buSzPct val="100000"/>
              <a:buFontTx/>
              <a:buChar char="•"/>
              <a:defRPr sz="3800">
                <a:solidFill>
                  <a:srgbClr val="000000"/>
                </a:solidFill>
                <a:latin typeface="Arial"/>
                <a:ea typeface="Arial"/>
                <a:cs typeface="Arial"/>
                <a:sym typeface="Arial"/>
              </a:defRPr>
            </a:lvl1pPr>
            <a:lvl2pPr marL="802664" indent="-399231" defTabSz="1300480">
              <a:spcBef>
                <a:spcPts val="900"/>
              </a:spcBef>
              <a:buClrTx/>
              <a:buSzPct val="100000"/>
              <a:buFontTx/>
              <a:buChar char="–"/>
              <a:defRPr sz="3800">
                <a:solidFill>
                  <a:srgbClr val="000000"/>
                </a:solidFill>
                <a:latin typeface="Arial"/>
                <a:ea typeface="Arial"/>
                <a:cs typeface="Arial"/>
                <a:sym typeface="Arial"/>
              </a:defRPr>
            </a:lvl2pPr>
            <a:lvl3pPr marL="1171877" indent="-365011" defTabSz="1300480">
              <a:spcBef>
                <a:spcPts val="900"/>
              </a:spcBef>
              <a:buClrTx/>
              <a:buSzPct val="100000"/>
              <a:buFontTx/>
              <a:buChar char="•"/>
              <a:defRPr sz="3800">
                <a:solidFill>
                  <a:srgbClr val="000000"/>
                </a:solidFill>
                <a:latin typeface="Arial"/>
                <a:ea typeface="Arial"/>
                <a:cs typeface="Arial"/>
                <a:sym typeface="Arial"/>
              </a:defRPr>
            </a:lvl3pPr>
            <a:lvl4pPr marL="1661195" indent="-450896" defTabSz="1300480">
              <a:spcBef>
                <a:spcPts val="900"/>
              </a:spcBef>
              <a:buClrTx/>
              <a:buSzPct val="100000"/>
              <a:buFontTx/>
              <a:buChar char="–"/>
              <a:defRPr sz="3800">
                <a:solidFill>
                  <a:srgbClr val="000000"/>
                </a:solidFill>
                <a:latin typeface="Arial"/>
                <a:ea typeface="Arial"/>
                <a:cs typeface="Arial"/>
                <a:sym typeface="Arial"/>
              </a:defRPr>
            </a:lvl4pPr>
            <a:lvl5pPr marL="2064629" indent="-450896" defTabSz="1300480">
              <a:spcBef>
                <a:spcPts val="900"/>
              </a:spcBef>
              <a:buClrTx/>
              <a:buSzPct val="100000"/>
              <a:buFontTx/>
              <a:buChar char="»"/>
              <a:defRPr sz="3800">
                <a:solidFill>
                  <a:srgbClr val="000000"/>
                </a:solidFill>
                <a:latin typeface="Arial"/>
                <a:ea typeface="Arial"/>
                <a:cs typeface="Arial"/>
                <a:sym typeface="Arial"/>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42" name="Shape 142"/>
          <p:cNvSpPr>
            <a:spLocks noGrp="1"/>
          </p:cNvSpPr>
          <p:nvPr>
            <p:ph type="sldNum" sz="quarter" idx="2"/>
          </p:nvPr>
        </p:nvSpPr>
        <p:spPr>
          <a:xfrm>
            <a:off x="10895162" y="7097058"/>
            <a:ext cx="336257" cy="319489"/>
          </a:xfrm>
          <a:prstGeom prst="rect">
            <a:avLst/>
          </a:prstGeom>
        </p:spPr>
        <p:txBody>
          <a:bodyPr lIns="48767" tIns="48767" rIns="48767" bIns="48767"/>
          <a:lstStyle>
            <a:lvl1pPr algn="r" defTabSz="1300480">
              <a:defRPr sz="1600">
                <a:solidFill>
                  <a:srgbClr val="000000"/>
                </a:solidFill>
                <a:latin typeface="Arial"/>
                <a:ea typeface="Arial"/>
                <a:cs typeface="Arial"/>
                <a:sym typeface="Arial"/>
              </a:defRPr>
            </a:lvl1pPr>
          </a:lstStyle>
          <a:p>
            <a:pPr rtl="0">
              <a:defRPr/>
            </a:pPr>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xfrm>
            <a:off x="975359" y="3491654"/>
            <a:ext cx="11054082" cy="1568028"/>
          </a:xfrm>
          <a:prstGeom prst="rect">
            <a:avLst/>
          </a:prstGeom>
        </p:spPr>
        <p:txBody>
          <a:bodyPr lIns="48767" tIns="48767" rIns="48767" bIns="48767"/>
          <a:lstStyle>
            <a:lvl1pPr defTabSz="1300480">
              <a:lnSpc>
                <a:spcPct val="100000"/>
              </a:lnSpc>
              <a:spcBef>
                <a:spcPts val="0"/>
              </a:spcBef>
              <a:defRPr sz="6200">
                <a:solidFill>
                  <a:srgbClr val="000000"/>
                </a:solidFill>
                <a:latin typeface="Calibri"/>
                <a:ea typeface="Calibri"/>
                <a:cs typeface="Calibri"/>
                <a:sym typeface="Calibri"/>
              </a:defRPr>
            </a:lvl1pPr>
          </a:lstStyle>
          <a:p>
            <a:r>
              <a:t>מלל כותרת</a:t>
            </a:r>
          </a:p>
        </p:txBody>
      </p:sp>
      <p:sp>
        <p:nvSpPr>
          <p:cNvPr id="150" name="Shape 150"/>
          <p:cNvSpPr>
            <a:spLocks noGrp="1"/>
          </p:cNvSpPr>
          <p:nvPr>
            <p:ph type="body" sz="quarter" idx="1"/>
          </p:nvPr>
        </p:nvSpPr>
        <p:spPr>
          <a:xfrm>
            <a:off x="1950719" y="5364480"/>
            <a:ext cx="9103362" cy="1869441"/>
          </a:xfrm>
          <a:prstGeom prst="rect">
            <a:avLst/>
          </a:prstGeom>
        </p:spPr>
        <p:txBody>
          <a:bodyPr lIns="48767" tIns="48767" rIns="48767" bIns="48767" anchor="t"/>
          <a:lstStyle>
            <a:lvl1pPr marL="0" indent="0" algn="ctr" defTabSz="1300480">
              <a:spcBef>
                <a:spcPts val="1000"/>
              </a:spcBef>
              <a:buClrTx/>
              <a:buSzTx/>
              <a:buFontTx/>
              <a:buNone/>
              <a:defRPr sz="4400">
                <a:solidFill>
                  <a:srgbClr val="888888"/>
                </a:solidFill>
                <a:latin typeface="Calibri"/>
                <a:ea typeface="Calibri"/>
                <a:cs typeface="Calibri"/>
                <a:sym typeface="Calibri"/>
              </a:defRPr>
            </a:lvl1pPr>
            <a:lvl2pPr marL="0" indent="457200" algn="ctr" defTabSz="1300480">
              <a:spcBef>
                <a:spcPts val="1000"/>
              </a:spcBef>
              <a:buClrTx/>
              <a:buSzTx/>
              <a:buFontTx/>
              <a:buNone/>
              <a:defRPr sz="4400">
                <a:solidFill>
                  <a:srgbClr val="888888"/>
                </a:solidFill>
                <a:latin typeface="Calibri"/>
                <a:ea typeface="Calibri"/>
                <a:cs typeface="Calibri"/>
                <a:sym typeface="Calibri"/>
              </a:defRPr>
            </a:lvl2pPr>
            <a:lvl3pPr marL="0" indent="914400" algn="ctr" defTabSz="1300480">
              <a:spcBef>
                <a:spcPts val="1000"/>
              </a:spcBef>
              <a:buClrTx/>
              <a:buSzTx/>
              <a:buFontTx/>
              <a:buNone/>
              <a:defRPr sz="4400">
                <a:solidFill>
                  <a:srgbClr val="888888"/>
                </a:solidFill>
                <a:latin typeface="Calibri"/>
                <a:ea typeface="Calibri"/>
                <a:cs typeface="Calibri"/>
                <a:sym typeface="Calibri"/>
              </a:defRPr>
            </a:lvl3pPr>
            <a:lvl4pPr marL="0" indent="1371600" algn="ctr" defTabSz="1300480">
              <a:spcBef>
                <a:spcPts val="1000"/>
              </a:spcBef>
              <a:buClrTx/>
              <a:buSzTx/>
              <a:buFontTx/>
              <a:buNone/>
              <a:defRPr sz="4400">
                <a:solidFill>
                  <a:srgbClr val="888888"/>
                </a:solidFill>
                <a:latin typeface="Calibri"/>
                <a:ea typeface="Calibri"/>
                <a:cs typeface="Calibri"/>
                <a:sym typeface="Calibri"/>
              </a:defRPr>
            </a:lvl4pPr>
            <a:lvl5pPr marL="0" indent="1828800" algn="ctr" defTabSz="1300480">
              <a:spcBef>
                <a:spcPts val="1000"/>
              </a:spcBef>
              <a:buClrTx/>
              <a:buSzTx/>
              <a:buFontTx/>
              <a:buNone/>
              <a:defRPr sz="4400">
                <a:solidFill>
                  <a:srgbClr val="888888"/>
                </a:solidFill>
                <a:latin typeface="Calibri"/>
                <a:ea typeface="Calibri"/>
                <a:cs typeface="Calibri"/>
                <a:sym typeface="Calibri"/>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51" name="Shape 151"/>
          <p:cNvSpPr>
            <a:spLocks noGrp="1"/>
          </p:cNvSpPr>
          <p:nvPr>
            <p:ph type="sldNum" sz="quarter" idx="2"/>
          </p:nvPr>
        </p:nvSpPr>
        <p:spPr>
          <a:xfrm>
            <a:off x="650239" y="8024623"/>
            <a:ext cx="323359" cy="338837"/>
          </a:xfrm>
          <a:prstGeom prst="rect">
            <a:avLst/>
          </a:prstGeom>
        </p:spPr>
        <p:txBody>
          <a:bodyPr lIns="48767" tIns="48767" rIns="48767" bIns="48767" anchor="ctr"/>
          <a:lstStyle>
            <a:lvl1pPr algn="l"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650239" y="1512147"/>
            <a:ext cx="11704322" cy="1219201"/>
          </a:xfrm>
          <a:prstGeom prst="rect">
            <a:avLst/>
          </a:prstGeom>
        </p:spPr>
        <p:txBody>
          <a:bodyPr lIns="48767" tIns="48767" rIns="48767" bIns="48767"/>
          <a:lstStyle>
            <a:lvl1pPr defTabSz="1300480">
              <a:lnSpc>
                <a:spcPct val="100000"/>
              </a:lnSpc>
              <a:spcBef>
                <a:spcPts val="0"/>
              </a:spcBef>
              <a:defRPr sz="6200">
                <a:solidFill>
                  <a:srgbClr val="000000"/>
                </a:solidFill>
                <a:latin typeface="Calibri"/>
                <a:ea typeface="Calibri"/>
                <a:cs typeface="Calibri"/>
                <a:sym typeface="Calibri"/>
              </a:defRPr>
            </a:lvl1pPr>
          </a:lstStyle>
          <a:p>
            <a:r>
              <a:t>מלל כותרת</a:t>
            </a:r>
          </a:p>
        </p:txBody>
      </p:sp>
      <p:sp>
        <p:nvSpPr>
          <p:cNvPr id="159" name="Shape 159"/>
          <p:cNvSpPr>
            <a:spLocks noGrp="1"/>
          </p:cNvSpPr>
          <p:nvPr>
            <p:ph type="body" sz="quarter" idx="1"/>
          </p:nvPr>
        </p:nvSpPr>
        <p:spPr>
          <a:xfrm>
            <a:off x="650239" y="2856653"/>
            <a:ext cx="5746046" cy="682414"/>
          </a:xfrm>
          <a:prstGeom prst="rect">
            <a:avLst/>
          </a:prstGeom>
        </p:spPr>
        <p:txBody>
          <a:bodyPr lIns="48767" tIns="48767" rIns="48767" bIns="48767" anchor="b"/>
          <a:lstStyle>
            <a:lvl1pPr marL="0" indent="0" algn="r" defTabSz="1300480">
              <a:spcBef>
                <a:spcPts val="800"/>
              </a:spcBef>
              <a:buClrTx/>
              <a:buSzTx/>
              <a:buFontTx/>
              <a:buNone/>
              <a:defRPr sz="3400" b="1">
                <a:solidFill>
                  <a:srgbClr val="000000"/>
                </a:solidFill>
                <a:latin typeface="Calibri"/>
                <a:ea typeface="Calibri"/>
                <a:cs typeface="Calibri"/>
                <a:sym typeface="Calibri"/>
              </a:defRPr>
            </a:lvl1pPr>
            <a:lvl2pPr marL="0" indent="457200" algn="r" defTabSz="1300480">
              <a:spcBef>
                <a:spcPts val="800"/>
              </a:spcBef>
              <a:buClrTx/>
              <a:buSzTx/>
              <a:buFontTx/>
              <a:buNone/>
              <a:defRPr sz="3400" b="1">
                <a:solidFill>
                  <a:srgbClr val="000000"/>
                </a:solidFill>
                <a:latin typeface="Calibri"/>
                <a:ea typeface="Calibri"/>
                <a:cs typeface="Calibri"/>
                <a:sym typeface="Calibri"/>
              </a:defRPr>
            </a:lvl2pPr>
            <a:lvl3pPr marL="0" indent="914400" algn="r" defTabSz="1300480">
              <a:spcBef>
                <a:spcPts val="800"/>
              </a:spcBef>
              <a:buClrTx/>
              <a:buSzTx/>
              <a:buFontTx/>
              <a:buNone/>
              <a:defRPr sz="3400" b="1">
                <a:solidFill>
                  <a:srgbClr val="000000"/>
                </a:solidFill>
                <a:latin typeface="Calibri"/>
                <a:ea typeface="Calibri"/>
                <a:cs typeface="Calibri"/>
                <a:sym typeface="Calibri"/>
              </a:defRPr>
            </a:lvl3pPr>
            <a:lvl4pPr marL="0" indent="1371600" algn="r" defTabSz="1300480">
              <a:spcBef>
                <a:spcPts val="800"/>
              </a:spcBef>
              <a:buClrTx/>
              <a:buSzTx/>
              <a:buFontTx/>
              <a:buNone/>
              <a:defRPr sz="3400" b="1">
                <a:solidFill>
                  <a:srgbClr val="000000"/>
                </a:solidFill>
                <a:latin typeface="Calibri"/>
                <a:ea typeface="Calibri"/>
                <a:cs typeface="Calibri"/>
                <a:sym typeface="Calibri"/>
              </a:defRPr>
            </a:lvl4pPr>
            <a:lvl5pPr marL="0" indent="1828800" algn="r" defTabSz="1300480">
              <a:spcBef>
                <a:spcPts val="800"/>
              </a:spcBef>
              <a:buClrTx/>
              <a:buSzTx/>
              <a:buFontTx/>
              <a:buNone/>
              <a:defRPr sz="3400" b="1">
                <a:solidFill>
                  <a:srgbClr val="000000"/>
                </a:solidFill>
                <a:latin typeface="Calibri"/>
                <a:ea typeface="Calibri"/>
                <a:cs typeface="Calibri"/>
                <a:sym typeface="Calibri"/>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60" name="Shape 160"/>
          <p:cNvSpPr>
            <a:spLocks noGrp="1"/>
          </p:cNvSpPr>
          <p:nvPr>
            <p:ph type="body" sz="quarter" idx="13"/>
          </p:nvPr>
        </p:nvSpPr>
        <p:spPr>
          <a:xfrm>
            <a:off x="6606259" y="2856653"/>
            <a:ext cx="5748303" cy="682414"/>
          </a:xfrm>
          <a:prstGeom prst="rect">
            <a:avLst/>
          </a:prstGeom>
        </p:spPr>
        <p:txBody>
          <a:bodyPr lIns="48767" tIns="48767" rIns="48767" bIns="48767" anchor="b"/>
          <a:lstStyle/>
          <a:p>
            <a:pPr marL="0" indent="0" algn="r" defTabSz="1300480">
              <a:spcBef>
                <a:spcPts val="800"/>
              </a:spcBef>
              <a:buClrTx/>
              <a:buSzTx/>
              <a:buFontTx/>
              <a:buNone/>
              <a:defRPr sz="3400" b="1">
                <a:solidFill>
                  <a:srgbClr val="000000"/>
                </a:solidFill>
                <a:latin typeface="Calibri"/>
                <a:ea typeface="Calibri"/>
                <a:cs typeface="Calibri"/>
                <a:sym typeface="Calibri"/>
              </a:defRPr>
            </a:pPr>
            <a:endParaRPr/>
          </a:p>
        </p:txBody>
      </p:sp>
      <p:sp>
        <p:nvSpPr>
          <p:cNvPr id="161" name="Shape 161"/>
          <p:cNvSpPr>
            <a:spLocks noGrp="1"/>
          </p:cNvSpPr>
          <p:nvPr>
            <p:ph type="sldNum" sz="quarter" idx="2"/>
          </p:nvPr>
        </p:nvSpPr>
        <p:spPr>
          <a:xfrm>
            <a:off x="650239" y="8024623"/>
            <a:ext cx="323359" cy="338837"/>
          </a:xfrm>
          <a:prstGeom prst="rect">
            <a:avLst/>
          </a:prstGeom>
        </p:spPr>
        <p:txBody>
          <a:bodyPr lIns="48767" tIns="48767" rIns="48767" bIns="48767" anchor="ctr"/>
          <a:lstStyle>
            <a:lvl1pPr algn="l"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כותרת וכותרת-משנה">
    <p:spTree>
      <p:nvGrpSpPr>
        <p:cNvPr id="1" name=""/>
        <p:cNvGrpSpPr/>
        <p:nvPr/>
      </p:nvGrpSpPr>
      <p:grpSpPr>
        <a:xfrm>
          <a:off x="0" y="0"/>
          <a:ext cx="0" cy="0"/>
          <a:chOff x="0" y="0"/>
          <a:chExt cx="0" cy="0"/>
        </a:xfrm>
      </p:grpSpPr>
      <p:sp>
        <p:nvSpPr>
          <p:cNvPr id="13" name="Shape 13"/>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4" name="Shape 14"/>
          <p:cNvSpPr/>
          <p:nvPr/>
        </p:nvSpPr>
        <p:spPr>
          <a:xfrm>
            <a:off x="508000" y="3436640"/>
            <a:ext cx="12000019"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5" name="Shape 15"/>
          <p:cNvSpPr/>
          <p:nvPr/>
        </p:nvSpPr>
        <p:spPr>
          <a:xfrm flipV="1">
            <a:off x="7994302" y="3940696"/>
            <a:ext cx="1" cy="2228318"/>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6" name="Shape 16"/>
          <p:cNvSpPr>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העומדים בראש הצלחת</a:t>
            </a:r>
          </a:p>
        </p:txBody>
      </p:sp>
      <p:sp>
        <p:nvSpPr>
          <p:cNvPr id="17" name="Shape 17"/>
          <p:cNvSpPr>
            <a:spLocks noGrp="1"/>
          </p:cNvSpPr>
          <p:nvPr>
            <p:ph type="title"/>
          </p:nvPr>
        </p:nvSpPr>
        <p:spPr>
          <a:xfrm>
            <a:off x="508000" y="4140200"/>
            <a:ext cx="7200900" cy="2413000"/>
          </a:xfrm>
          <a:prstGeom prst="rect">
            <a:avLst/>
          </a:prstGeom>
        </p:spPr>
        <p:txBody>
          <a:bodyPr/>
          <a:lstStyle>
            <a:lvl1pPr algn="l"/>
          </a:lstStyle>
          <a:p>
            <a:r>
              <a:t>מלל כותרת</a:t>
            </a:r>
          </a:p>
        </p:txBody>
      </p:sp>
      <p:sp>
        <p:nvSpPr>
          <p:cNvPr id="18" name="Shape 18"/>
          <p:cNvSpPr>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9" name="Shape 19"/>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68770871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תמונה - לרוחב">
    <p:spTree>
      <p:nvGrpSpPr>
        <p:cNvPr id="1" name=""/>
        <p:cNvGrpSpPr/>
        <p:nvPr/>
      </p:nvGrpSpPr>
      <p:grpSpPr>
        <a:xfrm>
          <a:off x="0" y="0"/>
          <a:ext cx="0" cy="0"/>
          <a:chOff x="0" y="0"/>
          <a:chExt cx="0" cy="0"/>
        </a:xfrm>
      </p:grpSpPr>
      <p:sp>
        <p:nvSpPr>
          <p:cNvPr id="26" name="Shape 26"/>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7" name="Shape 27"/>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8" name="Shape 28"/>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29" name="Shape 29"/>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0" name="Shape 30"/>
          <p:cNvSpPr>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העומדים בראש הצלחת</a:t>
            </a:r>
          </a:p>
        </p:txBody>
      </p:sp>
      <p:sp>
        <p:nvSpPr>
          <p:cNvPr id="31" name="Shape 31"/>
          <p:cNvSpPr>
            <a:spLocks noGrp="1"/>
          </p:cNvSpPr>
          <p:nvPr>
            <p:ph type="pic" idx="14"/>
          </p:nvPr>
        </p:nvSpPr>
        <p:spPr>
          <a:xfrm>
            <a:off x="596900" y="633461"/>
            <a:ext cx="11811000" cy="5207001"/>
          </a:xfrm>
          <a:prstGeom prst="rect">
            <a:avLst/>
          </a:prstGeom>
          <a:ln w="9525">
            <a:round/>
          </a:ln>
        </p:spPr>
        <p:txBody>
          <a:bodyPr lIns="91439" tIns="45719" rIns="91439" bIns="45719" anchor="t">
            <a:noAutofit/>
          </a:bodyPr>
          <a:lstStyle/>
          <a:p>
            <a:endParaRPr/>
          </a:p>
        </p:txBody>
      </p:sp>
      <p:sp>
        <p:nvSpPr>
          <p:cNvPr id="32" name="Shape 32"/>
          <p:cNvSpPr>
            <a:spLocks noGrp="1"/>
          </p:cNvSpPr>
          <p:nvPr>
            <p:ph type="title"/>
          </p:nvPr>
        </p:nvSpPr>
        <p:spPr>
          <a:xfrm>
            <a:off x="508000" y="6680200"/>
            <a:ext cx="7200900" cy="2413000"/>
          </a:xfrm>
          <a:prstGeom prst="rect">
            <a:avLst/>
          </a:prstGeom>
        </p:spPr>
        <p:txBody>
          <a:bodyPr/>
          <a:lstStyle>
            <a:lvl1pPr algn="l"/>
          </a:lstStyle>
          <a:p>
            <a:r>
              <a:t>מלל כותרת</a:t>
            </a:r>
          </a:p>
        </p:txBody>
      </p:sp>
      <p:sp>
        <p:nvSpPr>
          <p:cNvPr id="33" name="Shape 33"/>
          <p:cNvSpPr>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34" name="Shape 34"/>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181273977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כותרת - מרכז">
    <p:spTree>
      <p:nvGrpSpPr>
        <p:cNvPr id="1" name=""/>
        <p:cNvGrpSpPr/>
        <p:nvPr/>
      </p:nvGrpSpPr>
      <p:grpSpPr>
        <a:xfrm>
          <a:off x="0" y="0"/>
          <a:ext cx="0" cy="0"/>
          <a:chOff x="0" y="0"/>
          <a:chExt cx="0" cy="0"/>
        </a:xfrm>
      </p:grpSpPr>
      <p:sp>
        <p:nvSpPr>
          <p:cNvPr id="41" name="Shape 41"/>
          <p:cNvSpPr>
            <a:spLocks noGrp="1"/>
          </p:cNvSpPr>
          <p:nvPr>
            <p:ph type="title"/>
          </p:nvPr>
        </p:nvSpPr>
        <p:spPr>
          <a:xfrm>
            <a:off x="508000" y="3670300"/>
            <a:ext cx="11988800" cy="2413000"/>
          </a:xfrm>
          <a:prstGeom prst="rect">
            <a:avLst/>
          </a:prstGeom>
        </p:spPr>
        <p:txBody>
          <a:bodyPr/>
          <a:lstStyle/>
          <a:p>
            <a:r>
              <a:t>מלל כותרת</a:t>
            </a:r>
          </a:p>
        </p:txBody>
      </p:sp>
      <p:sp>
        <p:nvSpPr>
          <p:cNvPr id="42" name="Shape 42"/>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70772535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תמונה - אנכי">
    <p:spTree>
      <p:nvGrpSpPr>
        <p:cNvPr id="1" name=""/>
        <p:cNvGrpSpPr/>
        <p:nvPr/>
      </p:nvGrpSpPr>
      <p:grpSpPr>
        <a:xfrm>
          <a:off x="0" y="0"/>
          <a:ext cx="0" cy="0"/>
          <a:chOff x="0" y="0"/>
          <a:chExt cx="0" cy="0"/>
        </a:xfrm>
      </p:grpSpPr>
      <p:sp>
        <p:nvSpPr>
          <p:cNvPr id="49" name="Shape 49"/>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50" name="Shape 50"/>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51" name="Shape 51"/>
          <p:cNvSpPr>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העומדים בראש הצלחת</a:t>
            </a:r>
          </a:p>
        </p:txBody>
      </p:sp>
      <p:sp>
        <p:nvSpPr>
          <p:cNvPr id="52" name="Shape 52"/>
          <p:cNvSpPr>
            <a:spLocks noGrp="1"/>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endParaRPr/>
          </a:p>
        </p:txBody>
      </p:sp>
      <p:sp>
        <p:nvSpPr>
          <p:cNvPr id="53" name="Shape 53"/>
          <p:cNvSpPr>
            <a:spLocks noGrp="1"/>
          </p:cNvSpPr>
          <p:nvPr>
            <p:ph type="title"/>
          </p:nvPr>
        </p:nvSpPr>
        <p:spPr>
          <a:xfrm>
            <a:off x="508000" y="2806700"/>
            <a:ext cx="5676900" cy="2032000"/>
          </a:xfrm>
          <a:prstGeom prst="rect">
            <a:avLst/>
          </a:prstGeom>
        </p:spPr>
        <p:txBody>
          <a:bodyPr/>
          <a:lstStyle>
            <a:lvl1pPr algn="l">
              <a:defRPr sz="5600"/>
            </a:lvl1pPr>
          </a:lstStyle>
          <a:p>
            <a:r>
              <a:t>מלל כותרת</a:t>
            </a:r>
          </a:p>
        </p:txBody>
      </p:sp>
      <p:sp>
        <p:nvSpPr>
          <p:cNvPr id="54" name="Shape 54"/>
          <p:cNvSpPr>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55" name="Shape 55"/>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22382800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כותרת - מרכז">
    <p:spTree>
      <p:nvGrpSpPr>
        <p:cNvPr id="1" name=""/>
        <p:cNvGrpSpPr/>
        <p:nvPr/>
      </p:nvGrpSpPr>
      <p:grpSpPr>
        <a:xfrm>
          <a:off x="0" y="0"/>
          <a:ext cx="0" cy="0"/>
          <a:chOff x="0" y="0"/>
          <a:chExt cx="0" cy="0"/>
        </a:xfrm>
      </p:grpSpPr>
      <p:sp>
        <p:nvSpPr>
          <p:cNvPr id="41" name="Shape 41"/>
          <p:cNvSpPr>
            <a:spLocks noGrp="1"/>
          </p:cNvSpPr>
          <p:nvPr>
            <p:ph type="title"/>
          </p:nvPr>
        </p:nvSpPr>
        <p:spPr>
          <a:xfrm>
            <a:off x="508000" y="3670300"/>
            <a:ext cx="11988800" cy="2413000"/>
          </a:xfrm>
          <a:prstGeom prst="rect">
            <a:avLst/>
          </a:prstGeom>
        </p:spPr>
        <p:txBody>
          <a:bodyPr/>
          <a:lstStyle/>
          <a:p>
            <a:r>
              <a:t>מלל כותרת</a:t>
            </a:r>
          </a:p>
        </p:txBody>
      </p:sp>
      <p:sp>
        <p:nvSpPr>
          <p:cNvPr id="42" name="Shape 42"/>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כותרת - ראש">
    <p:spTree>
      <p:nvGrpSpPr>
        <p:cNvPr id="1" name=""/>
        <p:cNvGrpSpPr/>
        <p:nvPr/>
      </p:nvGrpSpPr>
      <p:grpSpPr>
        <a:xfrm>
          <a:off x="0" y="0"/>
          <a:ext cx="0" cy="0"/>
          <a:chOff x="0" y="0"/>
          <a:chExt cx="0" cy="0"/>
        </a:xfrm>
      </p:grpSpPr>
      <p:sp>
        <p:nvSpPr>
          <p:cNvPr id="62" name="Shape 62"/>
          <p:cNvSpPr>
            <a:spLocks noGrp="1"/>
          </p:cNvSpPr>
          <p:nvPr>
            <p:ph type="title"/>
          </p:nvPr>
        </p:nvSpPr>
        <p:spPr>
          <a:prstGeom prst="rect">
            <a:avLst/>
          </a:prstGeom>
        </p:spPr>
        <p:txBody>
          <a:bodyPr/>
          <a:lstStyle/>
          <a:p>
            <a:r>
              <a:t>מלל כותרת</a:t>
            </a:r>
          </a:p>
        </p:txBody>
      </p:sp>
      <p:sp>
        <p:nvSpPr>
          <p:cNvPr id="63" name="Shape 63"/>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7030903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כותרת וכדורים">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lstStyle/>
          <a:p>
            <a:r>
              <a:t>מלל כותרת</a:t>
            </a:r>
          </a:p>
        </p:txBody>
      </p:sp>
      <p:sp>
        <p:nvSpPr>
          <p:cNvPr id="71" name="Shape 71"/>
          <p:cNvSpPr>
            <a:spLocks noGrp="1"/>
          </p:cNvSpPr>
          <p:nvPr>
            <p:ph type="body" idx="1"/>
          </p:nvPr>
        </p:nvSpPr>
        <p:spPr>
          <a:prstGeom prst="rect">
            <a:avLst/>
          </a:prstGeom>
        </p:spPr>
        <p:txBody>
          <a:bodyPr/>
          <a:lstStyle/>
          <a:p>
            <a:r>
              <a:t>גוף רמה אחד</a:t>
            </a:r>
          </a:p>
          <a:p>
            <a:pPr lvl="1"/>
            <a:r>
              <a:t>גוף רמה שתיים</a:t>
            </a:r>
          </a:p>
          <a:p>
            <a:pPr lvl="2"/>
            <a:r>
              <a:t>גוף רמה שלוש</a:t>
            </a:r>
          </a:p>
          <a:p>
            <a:pPr lvl="3"/>
            <a:r>
              <a:t>גוף רמה ארבע</a:t>
            </a:r>
          </a:p>
          <a:p>
            <a:pPr lvl="4"/>
            <a:r>
              <a:t>גוף רמה חמש</a:t>
            </a:r>
          </a:p>
        </p:txBody>
      </p:sp>
      <p:sp>
        <p:nvSpPr>
          <p:cNvPr id="72" name="Shape 72"/>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76589413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כותרת, כדורים ותמונה">
    <p:spTree>
      <p:nvGrpSpPr>
        <p:cNvPr id="1" name=""/>
        <p:cNvGrpSpPr/>
        <p:nvPr/>
      </p:nvGrpSpPr>
      <p:grpSpPr>
        <a:xfrm>
          <a:off x="0" y="0"/>
          <a:ext cx="0" cy="0"/>
          <a:chOff x="0" y="0"/>
          <a:chExt cx="0" cy="0"/>
        </a:xfrm>
      </p:grpSpPr>
      <p:sp>
        <p:nvSpPr>
          <p:cNvPr id="79" name="Shape 79"/>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0" name="Shape 80"/>
          <p:cNvSpPr>
            <a:spLocks noGrp="1"/>
          </p:cNvSpPr>
          <p:nvPr>
            <p:ph type="title"/>
          </p:nvPr>
        </p:nvSpPr>
        <p:spPr>
          <a:prstGeom prst="rect">
            <a:avLst/>
          </a:prstGeom>
        </p:spPr>
        <p:txBody>
          <a:bodyPr/>
          <a:lstStyle/>
          <a:p>
            <a:r>
              <a:t>מלל כותרת</a:t>
            </a:r>
          </a:p>
        </p:txBody>
      </p:sp>
      <p:sp>
        <p:nvSpPr>
          <p:cNvPr id="81" name="Shape 81"/>
          <p:cNvSpPr>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82" name="Shape 82"/>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105372394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כדורים">
    <p:spTree>
      <p:nvGrpSpPr>
        <p:cNvPr id="1" name=""/>
        <p:cNvGrpSpPr/>
        <p:nvPr/>
      </p:nvGrpSpPr>
      <p:grpSpPr>
        <a:xfrm>
          <a:off x="0" y="0"/>
          <a:ext cx="0" cy="0"/>
          <a:chOff x="0" y="0"/>
          <a:chExt cx="0" cy="0"/>
        </a:xfrm>
      </p:grpSpPr>
      <p:sp>
        <p:nvSpPr>
          <p:cNvPr id="89" name="Shape 89"/>
          <p:cNvSpPr>
            <a:spLocks noGrp="1"/>
          </p:cNvSpPr>
          <p:nvPr>
            <p:ph type="body" idx="1"/>
          </p:nvPr>
        </p:nvSpPr>
        <p:spPr>
          <a:xfrm>
            <a:off x="508000" y="1270000"/>
            <a:ext cx="11988800" cy="7213600"/>
          </a:xfrm>
          <a:prstGeom prst="rect">
            <a:avLst/>
          </a:prstGeom>
        </p:spPr>
        <p:txBody>
          <a:bodyPr/>
          <a:lstStyle/>
          <a:p>
            <a:r>
              <a:t>גוף רמה אחד</a:t>
            </a:r>
          </a:p>
          <a:p>
            <a:pPr lvl="1"/>
            <a:r>
              <a:t>גוף רמה שתיים</a:t>
            </a:r>
          </a:p>
          <a:p>
            <a:pPr lvl="2"/>
            <a:r>
              <a:t>גוף רמה שלוש</a:t>
            </a:r>
          </a:p>
          <a:p>
            <a:pPr lvl="3"/>
            <a:r>
              <a:t>גוף רמה ארבע</a:t>
            </a:r>
          </a:p>
          <a:p>
            <a:pPr lvl="4"/>
            <a:r>
              <a:t>גוף רמה חמש</a:t>
            </a:r>
          </a:p>
        </p:txBody>
      </p:sp>
      <p:sp>
        <p:nvSpPr>
          <p:cNvPr id="90" name="Shape 90"/>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02451403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3 תמונות">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6856319" y="4772799"/>
            <a:ext cx="5499101" cy="4229101"/>
          </a:xfrm>
          <a:prstGeom prst="rect">
            <a:avLst/>
          </a:prstGeom>
          <a:ln w="9525">
            <a:round/>
          </a:ln>
        </p:spPr>
        <p:txBody>
          <a:bodyPr lIns="91439" tIns="45719" rIns="91439" bIns="45719" anchor="t">
            <a:noAutofit/>
          </a:bodyPr>
          <a:lstStyle/>
          <a:p>
            <a:endParaRPr/>
          </a:p>
        </p:txBody>
      </p:sp>
      <p:sp>
        <p:nvSpPr>
          <p:cNvPr id="98" name="Shape 98"/>
          <p:cNvSpPr>
            <a:spLocks noGrp="1"/>
          </p:cNvSpPr>
          <p:nvPr>
            <p:ph type="pic" sz="quarter" idx="14"/>
          </p:nvPr>
        </p:nvSpPr>
        <p:spPr>
          <a:xfrm>
            <a:off x="6860562" y="609600"/>
            <a:ext cx="5499101" cy="3530600"/>
          </a:xfrm>
          <a:prstGeom prst="rect">
            <a:avLst/>
          </a:prstGeom>
          <a:ln w="9525">
            <a:round/>
          </a:ln>
        </p:spPr>
        <p:txBody>
          <a:bodyPr lIns="91439" tIns="45719" rIns="91439" bIns="45719" anchor="t">
            <a:noAutofit/>
          </a:bodyPr>
          <a:lstStyle/>
          <a:p>
            <a:endParaRPr/>
          </a:p>
        </p:txBody>
      </p:sp>
      <p:sp>
        <p:nvSpPr>
          <p:cNvPr id="99" name="Shape 99"/>
          <p:cNvSpPr>
            <a:spLocks noGrp="1"/>
          </p:cNvSpPr>
          <p:nvPr>
            <p:ph type="pic" sz="half" idx="15"/>
          </p:nvPr>
        </p:nvSpPr>
        <p:spPr>
          <a:xfrm>
            <a:off x="557119" y="609599"/>
            <a:ext cx="5588001" cy="8394701"/>
          </a:xfrm>
          <a:prstGeom prst="rect">
            <a:avLst/>
          </a:prstGeom>
          <a:ln w="9525">
            <a:round/>
          </a:ln>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9994252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ציטוט">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–ישראל ישראלי</a:t>
            </a:r>
          </a:p>
        </p:txBody>
      </p:sp>
      <p:sp>
        <p:nvSpPr>
          <p:cNvPr id="108" name="Shape 108"/>
          <p:cNvSpPr>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״הקש/י כאן ציטוט.״ </a:t>
            </a:r>
          </a:p>
        </p:txBody>
      </p:sp>
      <p:sp>
        <p:nvSpPr>
          <p:cNvPr id="109" name="Shape 109"/>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11347853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תמונה">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88009158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ריק">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193123768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76"/>
            </a:gs>
            <a:gs pos="100000">
              <a:srgbClr val="0000FF"/>
            </a:gs>
          </a:gsLst>
          <a:lin ang="5400000" scaled="0"/>
        </a:grad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975359" y="1869439"/>
            <a:ext cx="11054082" cy="1219201"/>
          </a:xfrm>
          <a:prstGeom prst="rect">
            <a:avLst/>
          </a:prstGeom>
        </p:spPr>
        <p:txBody>
          <a:bodyPr lIns="48767" tIns="48767" rIns="48767" bIns="48767"/>
          <a:lstStyle>
            <a:lvl1pPr defTabSz="1300480">
              <a:lnSpc>
                <a:spcPct val="100000"/>
              </a:lnSpc>
              <a:spcBef>
                <a:spcPts val="0"/>
              </a:spcBef>
              <a:defRPr sz="6200">
                <a:solidFill>
                  <a:srgbClr val="FFFF00"/>
                </a:solidFill>
                <a:latin typeface="Times New Roman"/>
                <a:ea typeface="Times New Roman"/>
                <a:cs typeface="Times New Roman"/>
                <a:sym typeface="Times New Roman"/>
              </a:defRPr>
            </a:lvl1pPr>
          </a:lstStyle>
          <a:p>
            <a:r>
              <a:t>מלל כותרת</a:t>
            </a:r>
          </a:p>
        </p:txBody>
      </p:sp>
      <p:sp>
        <p:nvSpPr>
          <p:cNvPr id="132" name="Shape 132"/>
          <p:cNvSpPr>
            <a:spLocks noGrp="1"/>
          </p:cNvSpPr>
          <p:nvPr>
            <p:ph type="body" sz="half" idx="1"/>
          </p:nvPr>
        </p:nvSpPr>
        <p:spPr>
          <a:xfrm>
            <a:off x="975359" y="3332479"/>
            <a:ext cx="11054082" cy="4389122"/>
          </a:xfrm>
          <a:prstGeom prst="rect">
            <a:avLst/>
          </a:prstGeom>
        </p:spPr>
        <p:txBody>
          <a:bodyPr lIns="48767" tIns="48767" rIns="48767" bIns="48767" anchor="t"/>
          <a:lstStyle>
            <a:lvl1pPr marL="471487" indent="-471487"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1pPr>
            <a:lvl2pPr marL="906235" indent="-449035"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2pPr>
            <a:lvl3pPr marL="1333500" indent="-41910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3pPr>
            <a:lvl4pPr marL="1874520" indent="-50292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4pPr>
            <a:lvl5pPr marL="2331720" indent="-502920" algn="r" defTabSz="1300480">
              <a:spcBef>
                <a:spcPts val="1000"/>
              </a:spcBef>
              <a:buClrTx/>
              <a:buSzPct val="100000"/>
              <a:buFontTx/>
              <a:buChar char="»"/>
              <a:defRPr sz="4400">
                <a:solidFill>
                  <a:srgbClr val="FFFFFF"/>
                </a:solidFill>
                <a:latin typeface="Times New Roman"/>
                <a:ea typeface="Times New Roman"/>
                <a:cs typeface="Times New Roman"/>
                <a:sym typeface="Times New Roman"/>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33" name="Shape 133"/>
          <p:cNvSpPr>
            <a:spLocks noGrp="1"/>
          </p:cNvSpPr>
          <p:nvPr>
            <p:ph type="sldNum" sz="quarter" idx="2"/>
          </p:nvPr>
        </p:nvSpPr>
        <p:spPr>
          <a:xfrm>
            <a:off x="11690604" y="7884160"/>
            <a:ext cx="338837" cy="354526"/>
          </a:xfrm>
          <a:prstGeom prst="rect">
            <a:avLst/>
          </a:prstGeom>
        </p:spPr>
        <p:txBody>
          <a:bodyPr lIns="48767" tIns="48767" rIns="48767" bIns="48767"/>
          <a:lstStyle>
            <a:lvl1pPr algn="r" defTabSz="1300480">
              <a:defRPr>
                <a:solidFill>
                  <a:srgbClr val="FFFFFF"/>
                </a:solidFill>
                <a:latin typeface="Times New Roman"/>
                <a:ea typeface="Times New Roman"/>
                <a:cs typeface="Times New Roman"/>
                <a:sym typeface="Times New Roman"/>
              </a:defRPr>
            </a:lvl1p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0261984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xfrm>
            <a:off x="591127" y="1477683"/>
            <a:ext cx="10640293" cy="1075765"/>
          </a:xfrm>
          <a:prstGeom prst="rect">
            <a:avLst/>
          </a:prstGeom>
        </p:spPr>
        <p:txBody>
          <a:bodyPr lIns="48767" tIns="48767" rIns="48767" bIns="48767"/>
          <a:lstStyle>
            <a:lvl1pPr defTabSz="1300480">
              <a:lnSpc>
                <a:spcPct val="100000"/>
              </a:lnSpc>
              <a:spcBef>
                <a:spcPts val="0"/>
              </a:spcBef>
              <a:defRPr sz="5400">
                <a:solidFill>
                  <a:srgbClr val="000000"/>
                </a:solidFill>
                <a:latin typeface="Arial"/>
                <a:ea typeface="Arial"/>
                <a:cs typeface="Arial"/>
                <a:sym typeface="Arial"/>
              </a:defRPr>
            </a:lvl1pPr>
          </a:lstStyle>
          <a:p>
            <a:r>
              <a:t>מלל כותרת</a:t>
            </a:r>
          </a:p>
        </p:txBody>
      </p:sp>
      <p:sp>
        <p:nvSpPr>
          <p:cNvPr id="141" name="Shape 141"/>
          <p:cNvSpPr>
            <a:spLocks noGrp="1"/>
          </p:cNvSpPr>
          <p:nvPr>
            <p:ph type="body" sz="quarter" idx="1"/>
          </p:nvPr>
        </p:nvSpPr>
        <p:spPr>
          <a:xfrm>
            <a:off x="591127" y="2725271"/>
            <a:ext cx="5221625" cy="4259731"/>
          </a:xfrm>
          <a:prstGeom prst="rect">
            <a:avLst/>
          </a:prstGeom>
        </p:spPr>
        <p:txBody>
          <a:bodyPr lIns="48767" tIns="48767" rIns="48767" bIns="48767" anchor="t"/>
          <a:lstStyle>
            <a:lvl1pPr marL="410637" indent="-410637" defTabSz="1300480">
              <a:spcBef>
                <a:spcPts val="900"/>
              </a:spcBef>
              <a:buClrTx/>
              <a:buSzPct val="100000"/>
              <a:buFontTx/>
              <a:buChar char="•"/>
              <a:defRPr sz="3800">
                <a:solidFill>
                  <a:srgbClr val="000000"/>
                </a:solidFill>
                <a:latin typeface="Arial"/>
                <a:ea typeface="Arial"/>
                <a:cs typeface="Arial"/>
                <a:sym typeface="Arial"/>
              </a:defRPr>
            </a:lvl1pPr>
            <a:lvl2pPr marL="802664" indent="-399231" defTabSz="1300480">
              <a:spcBef>
                <a:spcPts val="900"/>
              </a:spcBef>
              <a:buClrTx/>
              <a:buSzPct val="100000"/>
              <a:buFontTx/>
              <a:buChar char="–"/>
              <a:defRPr sz="3800">
                <a:solidFill>
                  <a:srgbClr val="000000"/>
                </a:solidFill>
                <a:latin typeface="Arial"/>
                <a:ea typeface="Arial"/>
                <a:cs typeface="Arial"/>
                <a:sym typeface="Arial"/>
              </a:defRPr>
            </a:lvl2pPr>
            <a:lvl3pPr marL="1171877" indent="-365011" defTabSz="1300480">
              <a:spcBef>
                <a:spcPts val="900"/>
              </a:spcBef>
              <a:buClrTx/>
              <a:buSzPct val="100000"/>
              <a:buFontTx/>
              <a:buChar char="•"/>
              <a:defRPr sz="3800">
                <a:solidFill>
                  <a:srgbClr val="000000"/>
                </a:solidFill>
                <a:latin typeface="Arial"/>
                <a:ea typeface="Arial"/>
                <a:cs typeface="Arial"/>
                <a:sym typeface="Arial"/>
              </a:defRPr>
            </a:lvl3pPr>
            <a:lvl4pPr marL="1661195" indent="-450896" defTabSz="1300480">
              <a:spcBef>
                <a:spcPts val="900"/>
              </a:spcBef>
              <a:buClrTx/>
              <a:buSzPct val="100000"/>
              <a:buFontTx/>
              <a:buChar char="–"/>
              <a:defRPr sz="3800">
                <a:solidFill>
                  <a:srgbClr val="000000"/>
                </a:solidFill>
                <a:latin typeface="Arial"/>
                <a:ea typeface="Arial"/>
                <a:cs typeface="Arial"/>
                <a:sym typeface="Arial"/>
              </a:defRPr>
            </a:lvl4pPr>
            <a:lvl5pPr marL="2064629" indent="-450896" defTabSz="1300480">
              <a:spcBef>
                <a:spcPts val="900"/>
              </a:spcBef>
              <a:buClrTx/>
              <a:buSzPct val="100000"/>
              <a:buFontTx/>
              <a:buChar char="»"/>
              <a:defRPr sz="3800">
                <a:solidFill>
                  <a:srgbClr val="000000"/>
                </a:solidFill>
                <a:latin typeface="Arial"/>
                <a:ea typeface="Arial"/>
                <a:cs typeface="Arial"/>
                <a:sym typeface="Arial"/>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42" name="Shape 142"/>
          <p:cNvSpPr>
            <a:spLocks noGrp="1"/>
          </p:cNvSpPr>
          <p:nvPr>
            <p:ph type="sldNum" sz="quarter" idx="2"/>
          </p:nvPr>
        </p:nvSpPr>
        <p:spPr>
          <a:xfrm>
            <a:off x="10895162" y="7097058"/>
            <a:ext cx="336257" cy="319489"/>
          </a:xfrm>
          <a:prstGeom prst="rect">
            <a:avLst/>
          </a:prstGeom>
        </p:spPr>
        <p:txBody>
          <a:bodyPr lIns="48767" tIns="48767" rIns="48767" bIns="48767"/>
          <a:lstStyle>
            <a:lvl1pPr algn="r" defTabSz="1300480">
              <a:defRPr sz="1600">
                <a:solidFill>
                  <a:srgbClr val="000000"/>
                </a:solidFill>
                <a:latin typeface="Arial"/>
                <a:ea typeface="Arial"/>
                <a:cs typeface="Arial"/>
                <a:sym typeface="Arial"/>
              </a:defRPr>
            </a:lvl1p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6934048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תמונה - אנכי">
    <p:spTree>
      <p:nvGrpSpPr>
        <p:cNvPr id="1" name=""/>
        <p:cNvGrpSpPr/>
        <p:nvPr/>
      </p:nvGrpSpPr>
      <p:grpSpPr>
        <a:xfrm>
          <a:off x="0" y="0"/>
          <a:ext cx="0" cy="0"/>
          <a:chOff x="0" y="0"/>
          <a:chExt cx="0" cy="0"/>
        </a:xfrm>
      </p:grpSpPr>
      <p:sp>
        <p:nvSpPr>
          <p:cNvPr id="49" name="Shape 49"/>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50" name="Shape 50"/>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51" name="Shape 51"/>
          <p:cNvSpPr>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העומדים בראש הצלחת</a:t>
            </a:r>
          </a:p>
        </p:txBody>
      </p:sp>
      <p:sp>
        <p:nvSpPr>
          <p:cNvPr id="52" name="Shape 52"/>
          <p:cNvSpPr>
            <a:spLocks noGrp="1"/>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endParaRPr/>
          </a:p>
        </p:txBody>
      </p:sp>
      <p:sp>
        <p:nvSpPr>
          <p:cNvPr id="53" name="Shape 53"/>
          <p:cNvSpPr>
            <a:spLocks noGrp="1"/>
          </p:cNvSpPr>
          <p:nvPr>
            <p:ph type="title"/>
          </p:nvPr>
        </p:nvSpPr>
        <p:spPr>
          <a:xfrm>
            <a:off x="508000" y="2806700"/>
            <a:ext cx="5676900" cy="2032000"/>
          </a:xfrm>
          <a:prstGeom prst="rect">
            <a:avLst/>
          </a:prstGeom>
        </p:spPr>
        <p:txBody>
          <a:bodyPr/>
          <a:lstStyle>
            <a:lvl1pPr algn="l">
              <a:defRPr sz="5600"/>
            </a:lvl1pPr>
          </a:lstStyle>
          <a:p>
            <a:r>
              <a:t>מלל כותרת</a:t>
            </a:r>
          </a:p>
        </p:txBody>
      </p:sp>
      <p:sp>
        <p:nvSpPr>
          <p:cNvPr id="54" name="Shape 54"/>
          <p:cNvSpPr>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55" name="Shape 55"/>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xfrm>
            <a:off x="975359" y="3491654"/>
            <a:ext cx="11054082" cy="1568028"/>
          </a:xfrm>
          <a:prstGeom prst="rect">
            <a:avLst/>
          </a:prstGeom>
        </p:spPr>
        <p:txBody>
          <a:bodyPr lIns="48767" tIns="48767" rIns="48767" bIns="48767"/>
          <a:lstStyle>
            <a:lvl1pPr defTabSz="1300480">
              <a:lnSpc>
                <a:spcPct val="100000"/>
              </a:lnSpc>
              <a:spcBef>
                <a:spcPts val="0"/>
              </a:spcBef>
              <a:defRPr sz="6200">
                <a:solidFill>
                  <a:srgbClr val="000000"/>
                </a:solidFill>
                <a:latin typeface="Calibri"/>
                <a:ea typeface="Calibri"/>
                <a:cs typeface="Calibri"/>
                <a:sym typeface="Calibri"/>
              </a:defRPr>
            </a:lvl1pPr>
          </a:lstStyle>
          <a:p>
            <a:r>
              <a:t>מלל כותרת</a:t>
            </a:r>
          </a:p>
        </p:txBody>
      </p:sp>
      <p:sp>
        <p:nvSpPr>
          <p:cNvPr id="150" name="Shape 150"/>
          <p:cNvSpPr>
            <a:spLocks noGrp="1"/>
          </p:cNvSpPr>
          <p:nvPr>
            <p:ph type="body" sz="quarter" idx="1"/>
          </p:nvPr>
        </p:nvSpPr>
        <p:spPr>
          <a:xfrm>
            <a:off x="1950719" y="5364480"/>
            <a:ext cx="9103362" cy="1869441"/>
          </a:xfrm>
          <a:prstGeom prst="rect">
            <a:avLst/>
          </a:prstGeom>
        </p:spPr>
        <p:txBody>
          <a:bodyPr lIns="48767" tIns="48767" rIns="48767" bIns="48767" anchor="t"/>
          <a:lstStyle>
            <a:lvl1pPr marL="0" indent="0" algn="ctr" defTabSz="1300480">
              <a:spcBef>
                <a:spcPts val="1000"/>
              </a:spcBef>
              <a:buClrTx/>
              <a:buSzTx/>
              <a:buFontTx/>
              <a:buNone/>
              <a:defRPr sz="4400">
                <a:solidFill>
                  <a:srgbClr val="888888"/>
                </a:solidFill>
                <a:latin typeface="Calibri"/>
                <a:ea typeface="Calibri"/>
                <a:cs typeface="Calibri"/>
                <a:sym typeface="Calibri"/>
              </a:defRPr>
            </a:lvl1pPr>
            <a:lvl2pPr marL="0" indent="457200" algn="ctr" defTabSz="1300480">
              <a:spcBef>
                <a:spcPts val="1000"/>
              </a:spcBef>
              <a:buClrTx/>
              <a:buSzTx/>
              <a:buFontTx/>
              <a:buNone/>
              <a:defRPr sz="4400">
                <a:solidFill>
                  <a:srgbClr val="888888"/>
                </a:solidFill>
                <a:latin typeface="Calibri"/>
                <a:ea typeface="Calibri"/>
                <a:cs typeface="Calibri"/>
                <a:sym typeface="Calibri"/>
              </a:defRPr>
            </a:lvl2pPr>
            <a:lvl3pPr marL="0" indent="914400" algn="ctr" defTabSz="1300480">
              <a:spcBef>
                <a:spcPts val="1000"/>
              </a:spcBef>
              <a:buClrTx/>
              <a:buSzTx/>
              <a:buFontTx/>
              <a:buNone/>
              <a:defRPr sz="4400">
                <a:solidFill>
                  <a:srgbClr val="888888"/>
                </a:solidFill>
                <a:latin typeface="Calibri"/>
                <a:ea typeface="Calibri"/>
                <a:cs typeface="Calibri"/>
                <a:sym typeface="Calibri"/>
              </a:defRPr>
            </a:lvl3pPr>
            <a:lvl4pPr marL="0" indent="1371600" algn="ctr" defTabSz="1300480">
              <a:spcBef>
                <a:spcPts val="1000"/>
              </a:spcBef>
              <a:buClrTx/>
              <a:buSzTx/>
              <a:buFontTx/>
              <a:buNone/>
              <a:defRPr sz="4400">
                <a:solidFill>
                  <a:srgbClr val="888888"/>
                </a:solidFill>
                <a:latin typeface="Calibri"/>
                <a:ea typeface="Calibri"/>
                <a:cs typeface="Calibri"/>
                <a:sym typeface="Calibri"/>
              </a:defRPr>
            </a:lvl4pPr>
            <a:lvl5pPr marL="0" indent="1828800" algn="ctr" defTabSz="1300480">
              <a:spcBef>
                <a:spcPts val="1000"/>
              </a:spcBef>
              <a:buClrTx/>
              <a:buSzTx/>
              <a:buFontTx/>
              <a:buNone/>
              <a:defRPr sz="4400">
                <a:solidFill>
                  <a:srgbClr val="888888"/>
                </a:solidFill>
                <a:latin typeface="Calibri"/>
                <a:ea typeface="Calibri"/>
                <a:cs typeface="Calibri"/>
                <a:sym typeface="Calibri"/>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51" name="Shape 151"/>
          <p:cNvSpPr>
            <a:spLocks noGrp="1"/>
          </p:cNvSpPr>
          <p:nvPr>
            <p:ph type="sldNum" sz="quarter" idx="2"/>
          </p:nvPr>
        </p:nvSpPr>
        <p:spPr>
          <a:xfrm>
            <a:off x="650239" y="8024623"/>
            <a:ext cx="323359" cy="338837"/>
          </a:xfrm>
          <a:prstGeom prst="rect">
            <a:avLst/>
          </a:prstGeom>
        </p:spPr>
        <p:txBody>
          <a:bodyPr lIns="48767" tIns="48767" rIns="48767" bIns="48767" anchor="ctr"/>
          <a:lstStyle>
            <a:lvl1pPr algn="l" defTabSz="1300480">
              <a:defRPr sz="16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4510788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650239" y="1512147"/>
            <a:ext cx="11704322" cy="1219201"/>
          </a:xfrm>
          <a:prstGeom prst="rect">
            <a:avLst/>
          </a:prstGeom>
        </p:spPr>
        <p:txBody>
          <a:bodyPr lIns="48767" tIns="48767" rIns="48767" bIns="48767"/>
          <a:lstStyle>
            <a:lvl1pPr defTabSz="1300480">
              <a:lnSpc>
                <a:spcPct val="100000"/>
              </a:lnSpc>
              <a:spcBef>
                <a:spcPts val="0"/>
              </a:spcBef>
              <a:defRPr sz="6200">
                <a:solidFill>
                  <a:srgbClr val="000000"/>
                </a:solidFill>
                <a:latin typeface="Calibri"/>
                <a:ea typeface="Calibri"/>
                <a:cs typeface="Calibri"/>
                <a:sym typeface="Calibri"/>
              </a:defRPr>
            </a:lvl1pPr>
          </a:lstStyle>
          <a:p>
            <a:r>
              <a:t>מלל כותרת</a:t>
            </a:r>
          </a:p>
        </p:txBody>
      </p:sp>
      <p:sp>
        <p:nvSpPr>
          <p:cNvPr id="159" name="Shape 159"/>
          <p:cNvSpPr>
            <a:spLocks noGrp="1"/>
          </p:cNvSpPr>
          <p:nvPr>
            <p:ph type="body" sz="quarter" idx="1"/>
          </p:nvPr>
        </p:nvSpPr>
        <p:spPr>
          <a:xfrm>
            <a:off x="650239" y="2856653"/>
            <a:ext cx="5746046" cy="682414"/>
          </a:xfrm>
          <a:prstGeom prst="rect">
            <a:avLst/>
          </a:prstGeom>
        </p:spPr>
        <p:txBody>
          <a:bodyPr lIns="48767" tIns="48767" rIns="48767" bIns="48767" anchor="b"/>
          <a:lstStyle>
            <a:lvl1pPr marL="0" indent="0" algn="r" defTabSz="1300480">
              <a:spcBef>
                <a:spcPts val="800"/>
              </a:spcBef>
              <a:buClrTx/>
              <a:buSzTx/>
              <a:buFontTx/>
              <a:buNone/>
              <a:defRPr sz="3400" b="1">
                <a:solidFill>
                  <a:srgbClr val="000000"/>
                </a:solidFill>
                <a:latin typeface="Calibri"/>
                <a:ea typeface="Calibri"/>
                <a:cs typeface="Calibri"/>
                <a:sym typeface="Calibri"/>
              </a:defRPr>
            </a:lvl1pPr>
            <a:lvl2pPr marL="0" indent="457200" algn="r" defTabSz="1300480">
              <a:spcBef>
                <a:spcPts val="800"/>
              </a:spcBef>
              <a:buClrTx/>
              <a:buSzTx/>
              <a:buFontTx/>
              <a:buNone/>
              <a:defRPr sz="3400" b="1">
                <a:solidFill>
                  <a:srgbClr val="000000"/>
                </a:solidFill>
                <a:latin typeface="Calibri"/>
                <a:ea typeface="Calibri"/>
                <a:cs typeface="Calibri"/>
                <a:sym typeface="Calibri"/>
              </a:defRPr>
            </a:lvl2pPr>
            <a:lvl3pPr marL="0" indent="914400" algn="r" defTabSz="1300480">
              <a:spcBef>
                <a:spcPts val="800"/>
              </a:spcBef>
              <a:buClrTx/>
              <a:buSzTx/>
              <a:buFontTx/>
              <a:buNone/>
              <a:defRPr sz="3400" b="1">
                <a:solidFill>
                  <a:srgbClr val="000000"/>
                </a:solidFill>
                <a:latin typeface="Calibri"/>
                <a:ea typeface="Calibri"/>
                <a:cs typeface="Calibri"/>
                <a:sym typeface="Calibri"/>
              </a:defRPr>
            </a:lvl3pPr>
            <a:lvl4pPr marL="0" indent="1371600" algn="r" defTabSz="1300480">
              <a:spcBef>
                <a:spcPts val="800"/>
              </a:spcBef>
              <a:buClrTx/>
              <a:buSzTx/>
              <a:buFontTx/>
              <a:buNone/>
              <a:defRPr sz="3400" b="1">
                <a:solidFill>
                  <a:srgbClr val="000000"/>
                </a:solidFill>
                <a:latin typeface="Calibri"/>
                <a:ea typeface="Calibri"/>
                <a:cs typeface="Calibri"/>
                <a:sym typeface="Calibri"/>
              </a:defRPr>
            </a:lvl4pPr>
            <a:lvl5pPr marL="0" indent="1828800" algn="r" defTabSz="1300480">
              <a:spcBef>
                <a:spcPts val="800"/>
              </a:spcBef>
              <a:buClrTx/>
              <a:buSzTx/>
              <a:buFontTx/>
              <a:buNone/>
              <a:defRPr sz="3400" b="1">
                <a:solidFill>
                  <a:srgbClr val="000000"/>
                </a:solidFill>
                <a:latin typeface="Calibri"/>
                <a:ea typeface="Calibri"/>
                <a:cs typeface="Calibri"/>
                <a:sym typeface="Calibri"/>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160" name="Shape 160"/>
          <p:cNvSpPr>
            <a:spLocks noGrp="1"/>
          </p:cNvSpPr>
          <p:nvPr>
            <p:ph type="body" sz="quarter" idx="13"/>
          </p:nvPr>
        </p:nvSpPr>
        <p:spPr>
          <a:xfrm>
            <a:off x="6606259" y="2856653"/>
            <a:ext cx="5748303" cy="682414"/>
          </a:xfrm>
          <a:prstGeom prst="rect">
            <a:avLst/>
          </a:prstGeom>
        </p:spPr>
        <p:txBody>
          <a:bodyPr lIns="48767" tIns="48767" rIns="48767" bIns="48767" anchor="b"/>
          <a:lstStyle/>
          <a:p>
            <a:pPr marL="0" indent="0" algn="r" defTabSz="1300480">
              <a:spcBef>
                <a:spcPts val="800"/>
              </a:spcBef>
              <a:buClrTx/>
              <a:buSzTx/>
              <a:buFontTx/>
              <a:buNone/>
              <a:defRPr sz="3400" b="1">
                <a:solidFill>
                  <a:srgbClr val="000000"/>
                </a:solidFill>
                <a:latin typeface="Calibri"/>
                <a:ea typeface="Calibri"/>
                <a:cs typeface="Calibri"/>
                <a:sym typeface="Calibri"/>
              </a:defRPr>
            </a:pPr>
            <a:endParaRPr/>
          </a:p>
        </p:txBody>
      </p:sp>
      <p:sp>
        <p:nvSpPr>
          <p:cNvPr id="161" name="Shape 161"/>
          <p:cNvSpPr>
            <a:spLocks noGrp="1"/>
          </p:cNvSpPr>
          <p:nvPr>
            <p:ph type="sldNum" sz="quarter" idx="2"/>
          </p:nvPr>
        </p:nvSpPr>
        <p:spPr>
          <a:xfrm>
            <a:off x="650239" y="8024623"/>
            <a:ext cx="323359" cy="338837"/>
          </a:xfrm>
          <a:prstGeom prst="rect">
            <a:avLst/>
          </a:prstGeom>
        </p:spPr>
        <p:txBody>
          <a:bodyPr lIns="48767" tIns="48767" rIns="48767" bIns="48767" anchor="ctr"/>
          <a:lstStyle>
            <a:lvl1pPr algn="l" defTabSz="1300480">
              <a:defRPr sz="16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4506215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כותרת - ראש">
    <p:spTree>
      <p:nvGrpSpPr>
        <p:cNvPr id="1" name=""/>
        <p:cNvGrpSpPr/>
        <p:nvPr/>
      </p:nvGrpSpPr>
      <p:grpSpPr>
        <a:xfrm>
          <a:off x="0" y="0"/>
          <a:ext cx="0" cy="0"/>
          <a:chOff x="0" y="0"/>
          <a:chExt cx="0" cy="0"/>
        </a:xfrm>
      </p:grpSpPr>
      <p:sp>
        <p:nvSpPr>
          <p:cNvPr id="62" name="Shape 62"/>
          <p:cNvSpPr>
            <a:spLocks noGrp="1"/>
          </p:cNvSpPr>
          <p:nvPr>
            <p:ph type="title"/>
          </p:nvPr>
        </p:nvSpPr>
        <p:spPr>
          <a:prstGeom prst="rect">
            <a:avLst/>
          </a:prstGeom>
        </p:spPr>
        <p:txBody>
          <a:bodyPr/>
          <a:lstStyle/>
          <a:p>
            <a:r>
              <a:t>מלל כותרת</a:t>
            </a:r>
          </a:p>
        </p:txBody>
      </p:sp>
      <p:sp>
        <p:nvSpPr>
          <p:cNvPr id="63" name="Shape 63"/>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כותרת וכדורים">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lstStyle/>
          <a:p>
            <a:r>
              <a:t>מלל כותרת</a:t>
            </a:r>
          </a:p>
        </p:txBody>
      </p:sp>
      <p:sp>
        <p:nvSpPr>
          <p:cNvPr id="71" name="Shape 71"/>
          <p:cNvSpPr>
            <a:spLocks noGrp="1"/>
          </p:cNvSpPr>
          <p:nvPr>
            <p:ph type="body" idx="1"/>
          </p:nvPr>
        </p:nvSpPr>
        <p:spPr>
          <a:prstGeom prst="rect">
            <a:avLst/>
          </a:prstGeom>
        </p:spPr>
        <p:txBody>
          <a:bodyPr/>
          <a:lstStyle/>
          <a:p>
            <a:r>
              <a:t>גוף רמה אחד</a:t>
            </a:r>
          </a:p>
          <a:p>
            <a:pPr lvl="1"/>
            <a:r>
              <a:t>גוף רמה שתיים</a:t>
            </a:r>
          </a:p>
          <a:p>
            <a:pPr lvl="2"/>
            <a:r>
              <a:t>גוף רמה שלוש</a:t>
            </a:r>
          </a:p>
          <a:p>
            <a:pPr lvl="3"/>
            <a:r>
              <a:t>גוף רמה ארבע</a:t>
            </a:r>
          </a:p>
          <a:p>
            <a:pPr lvl="4"/>
            <a:r>
              <a:t>גוף רמה חמש</a:t>
            </a:r>
          </a:p>
        </p:txBody>
      </p:sp>
      <p:sp>
        <p:nvSpPr>
          <p:cNvPr id="72" name="Shape 72"/>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כותרת, כדורים ותמונה">
    <p:spTree>
      <p:nvGrpSpPr>
        <p:cNvPr id="1" name=""/>
        <p:cNvGrpSpPr/>
        <p:nvPr/>
      </p:nvGrpSpPr>
      <p:grpSpPr>
        <a:xfrm>
          <a:off x="0" y="0"/>
          <a:ext cx="0" cy="0"/>
          <a:chOff x="0" y="0"/>
          <a:chExt cx="0" cy="0"/>
        </a:xfrm>
      </p:grpSpPr>
      <p:sp>
        <p:nvSpPr>
          <p:cNvPr id="79" name="Shape 79"/>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0" name="Shape 80"/>
          <p:cNvSpPr>
            <a:spLocks noGrp="1"/>
          </p:cNvSpPr>
          <p:nvPr>
            <p:ph type="title"/>
          </p:nvPr>
        </p:nvSpPr>
        <p:spPr>
          <a:prstGeom prst="rect">
            <a:avLst/>
          </a:prstGeom>
        </p:spPr>
        <p:txBody>
          <a:bodyPr/>
          <a:lstStyle/>
          <a:p>
            <a:r>
              <a:t>מלל כותרת</a:t>
            </a:r>
          </a:p>
        </p:txBody>
      </p:sp>
      <p:sp>
        <p:nvSpPr>
          <p:cNvPr id="81" name="Shape 81"/>
          <p:cNvSpPr>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82" name="Shape 82"/>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כדורים">
    <p:spTree>
      <p:nvGrpSpPr>
        <p:cNvPr id="1" name=""/>
        <p:cNvGrpSpPr/>
        <p:nvPr/>
      </p:nvGrpSpPr>
      <p:grpSpPr>
        <a:xfrm>
          <a:off x="0" y="0"/>
          <a:ext cx="0" cy="0"/>
          <a:chOff x="0" y="0"/>
          <a:chExt cx="0" cy="0"/>
        </a:xfrm>
      </p:grpSpPr>
      <p:sp>
        <p:nvSpPr>
          <p:cNvPr id="89" name="Shape 89"/>
          <p:cNvSpPr>
            <a:spLocks noGrp="1"/>
          </p:cNvSpPr>
          <p:nvPr>
            <p:ph type="body" idx="1"/>
          </p:nvPr>
        </p:nvSpPr>
        <p:spPr>
          <a:xfrm>
            <a:off x="508000" y="1270000"/>
            <a:ext cx="11988800" cy="7213600"/>
          </a:xfrm>
          <a:prstGeom prst="rect">
            <a:avLst/>
          </a:prstGeom>
        </p:spPr>
        <p:txBody>
          <a:bodyPr/>
          <a:lstStyle/>
          <a:p>
            <a:r>
              <a:t>גוף רמה אחד</a:t>
            </a:r>
          </a:p>
          <a:p>
            <a:pPr lvl="1"/>
            <a:r>
              <a:t>גוף רמה שתיים</a:t>
            </a:r>
          </a:p>
          <a:p>
            <a:pPr lvl="2"/>
            <a:r>
              <a:t>גוף רמה שלוש</a:t>
            </a:r>
          </a:p>
          <a:p>
            <a:pPr lvl="3"/>
            <a:r>
              <a:t>גוף רמה ארבע</a:t>
            </a:r>
          </a:p>
          <a:p>
            <a:pPr lvl="4"/>
            <a:r>
              <a:t>גוף רמה חמש</a:t>
            </a:r>
          </a:p>
        </p:txBody>
      </p:sp>
      <p:sp>
        <p:nvSpPr>
          <p:cNvPr id="90" name="Shape 90"/>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3 תמונות">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6856319" y="4772799"/>
            <a:ext cx="5499101" cy="4229101"/>
          </a:xfrm>
          <a:prstGeom prst="rect">
            <a:avLst/>
          </a:prstGeom>
          <a:ln w="9525">
            <a:round/>
          </a:ln>
        </p:spPr>
        <p:txBody>
          <a:bodyPr lIns="91439" tIns="45719" rIns="91439" bIns="45719" anchor="t">
            <a:noAutofit/>
          </a:bodyPr>
          <a:lstStyle/>
          <a:p>
            <a:endParaRPr/>
          </a:p>
        </p:txBody>
      </p:sp>
      <p:sp>
        <p:nvSpPr>
          <p:cNvPr id="98" name="Shape 98"/>
          <p:cNvSpPr>
            <a:spLocks noGrp="1"/>
          </p:cNvSpPr>
          <p:nvPr>
            <p:ph type="pic" sz="quarter" idx="14"/>
          </p:nvPr>
        </p:nvSpPr>
        <p:spPr>
          <a:xfrm>
            <a:off x="6860562" y="609600"/>
            <a:ext cx="5499101" cy="3530600"/>
          </a:xfrm>
          <a:prstGeom prst="rect">
            <a:avLst/>
          </a:prstGeom>
          <a:ln w="9525">
            <a:round/>
          </a:ln>
        </p:spPr>
        <p:txBody>
          <a:bodyPr lIns="91439" tIns="45719" rIns="91439" bIns="45719" anchor="t">
            <a:noAutofit/>
          </a:bodyPr>
          <a:lstStyle/>
          <a:p>
            <a:endParaRPr/>
          </a:p>
        </p:txBody>
      </p:sp>
      <p:sp>
        <p:nvSpPr>
          <p:cNvPr id="99" name="Shape 99"/>
          <p:cNvSpPr>
            <a:spLocks noGrp="1"/>
          </p:cNvSpPr>
          <p:nvPr>
            <p:ph type="pic" sz="half" idx="15"/>
          </p:nvPr>
        </p:nvSpPr>
        <p:spPr>
          <a:xfrm>
            <a:off x="557119" y="609599"/>
            <a:ext cx="5588001" cy="8394701"/>
          </a:xfrm>
          <a:prstGeom prst="rect">
            <a:avLst/>
          </a:prstGeom>
          <a:ln w="9525">
            <a:round/>
          </a:ln>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ציטוט">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–ישראל ישראלי</a:t>
            </a:r>
          </a:p>
        </p:txBody>
      </p:sp>
      <p:sp>
        <p:nvSpPr>
          <p:cNvPr id="108" name="Shape 108"/>
          <p:cNvSpPr>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״הקש/י כאן ציטוט.״ </a:t>
            </a:r>
          </a:p>
        </p:txBody>
      </p:sp>
      <p:sp>
        <p:nvSpPr>
          <p:cNvPr id="109" name="Shape 109"/>
          <p:cNvSpPr>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3" name="Shape 3"/>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a:p>
        </p:txBody>
      </p:sp>
      <p:sp>
        <p:nvSpPr>
          <p:cNvPr id="4" name="Shape 4"/>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rtl="0">
              <a:defRPr/>
            </a:lvl1pPr>
          </a:lstStyle>
          <a:p>
            <a:r>
              <a:t>מלל כותרת</a:t>
            </a:r>
          </a:p>
        </p:txBody>
      </p:sp>
      <p:sp>
        <p:nvSpPr>
          <p:cNvPr id="5" name="Shape 5"/>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rtl="0">
              <a:defRPr/>
            </a:lvl1pPr>
            <a:lvl2pPr algn="l" rtl="0">
              <a:defRPr/>
            </a:lvl2pPr>
            <a:lvl3pPr algn="l" rtl="0">
              <a:defRPr/>
            </a:lvl3pPr>
            <a:lvl4pPr algn="l" rtl="0">
              <a:defRPr/>
            </a:lvl4pPr>
            <a:lvl5pPr algn="l" rtl="0">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6" name="Shape 6"/>
          <p:cNvSpPr>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pPr rtl="0">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spd="med"/>
  <p:txStyles>
    <p:titleStyle>
      <a:lvl1pPr marL="0" marR="0" indent="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p:titleStyle>
    <p:bodyStyle>
      <a:lvl1pPr marL="4699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3" name="Shape 3"/>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r" defTabSz="457200">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4" name="Shape 4"/>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rtl="0">
              <a:defRPr/>
            </a:lvl1pPr>
          </a:lstStyle>
          <a:p>
            <a:r>
              <a:t>מלל כותרת</a:t>
            </a:r>
          </a:p>
        </p:txBody>
      </p:sp>
      <p:sp>
        <p:nvSpPr>
          <p:cNvPr id="5" name="Shape 5"/>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rtl="0">
              <a:defRPr/>
            </a:lvl1pPr>
            <a:lvl2pPr algn="l" rtl="0">
              <a:defRPr/>
            </a:lvl2pPr>
            <a:lvl3pPr algn="l" rtl="0">
              <a:defRPr/>
            </a:lvl3pPr>
            <a:lvl4pPr algn="l" rtl="0">
              <a:defRPr/>
            </a:lvl4pPr>
            <a:lvl5pPr algn="l" rtl="0">
              <a:defRPr/>
            </a:lvl5pPr>
          </a:lstStyle>
          <a:p>
            <a:r>
              <a:t>גוף רמה אחד</a:t>
            </a:r>
          </a:p>
          <a:p>
            <a:pPr lvl="1"/>
            <a:r>
              <a:t>גוף רמה שתיים</a:t>
            </a:r>
          </a:p>
          <a:p>
            <a:pPr lvl="2"/>
            <a:r>
              <a:t>גוף רמה שלוש</a:t>
            </a:r>
          </a:p>
          <a:p>
            <a:pPr lvl="3"/>
            <a:r>
              <a:t>גוף רמה ארבע</a:t>
            </a:r>
          </a:p>
          <a:p>
            <a:pPr lvl="4"/>
            <a:r>
              <a:t>גוף רמה חמש</a:t>
            </a:r>
          </a:p>
        </p:txBody>
      </p:sp>
      <p:sp>
        <p:nvSpPr>
          <p:cNvPr id="6" name="Shape 6"/>
          <p:cNvSpPr>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pPr rtl="0">
              <a:defRPr/>
            </a:pPr>
            <a:fld id="{86CB4B4D-7CA3-9044-876B-883B54F8677D}" type="slidenum">
              <a:rPr/>
              <a:pPr rtl="0">
                <a:defRPr/>
              </a:pPr>
              <a:t>‹#›</a:t>
            </a:fld>
            <a:endParaRPr/>
          </a:p>
        </p:txBody>
      </p:sp>
    </p:spTree>
    <p:extLst>
      <p:ext uri="{BB962C8B-B14F-4D97-AF65-F5344CB8AC3E}">
        <p14:creationId xmlns:p14="http://schemas.microsoft.com/office/powerpoint/2010/main" val="335516880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txStyles>
    <p:titleStyle>
      <a:lvl1pPr marL="0" marR="0" indent="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1"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p:titleStyle>
    <p:bodyStyle>
      <a:lvl1pPr marL="4699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r" defTabSz="584200" rtl="1"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il/url?sa=i&amp;rct=j&amp;q=&amp;esrc=s&amp;frm=1&amp;source=images&amp;cd=&amp;cad=rja&amp;uact=8&amp;ved=0CAcQjRxqFQoTCOnjjtahmckCFYq-FAodqbQE6w&amp;url=http://www.amyloidosis.org.uk/fever-syndromes/inherited-fever-syndromes/&amp;psig=AFQjCNEQQ_ljCWxbE774McGSoAxkyyK3mg&amp;ust=1447911722872866"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hyperlink" Target="http://www.google.co.il/url?sa=i&amp;rct=j&amp;q=&amp;esrc=s&amp;frm=1&amp;source=images&amp;cd=&amp;cad=rja&amp;uact=8&amp;ved=0CAcQjRxqFQoTCN7Et7aimckCFQtAFAodfiQBhQ&amp;url=http://www.nyas.org/publications/ebriefings/Detail.aspx?cid=ec3e5958-700a-4a01-b237-221e138048f7&amp;psig=AFQjCNEQQ_ljCWxbE774McGSoAxkyyK3mg&amp;ust=1447911722872866"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ctrTitle"/>
          </p:nvPr>
        </p:nvSpPr>
        <p:spPr>
          <a:xfrm>
            <a:off x="508000" y="3508648"/>
            <a:ext cx="7200900" cy="3044552"/>
          </a:xfrm>
          <a:prstGeom prst="rect">
            <a:avLst/>
          </a:prstGeom>
        </p:spPr>
        <p:txBody>
          <a:bodyPr>
            <a:normAutofit fontScale="90000"/>
          </a:bodyPr>
          <a:lstStyle/>
          <a:p>
            <a:pPr defTabSz="403097">
              <a:lnSpc>
                <a:spcPct val="100000"/>
              </a:lnSpc>
              <a:spcBef>
                <a:spcPts val="1100"/>
              </a:spcBef>
              <a:defRPr sz="4830"/>
            </a:pPr>
            <a:r>
              <a:rPr dirty="0"/>
              <a:t>The Role of Q703K in the NLRP3 Gene in Patients </a:t>
            </a:r>
            <a:r>
              <a:rPr dirty="0" smtClean="0"/>
              <a:t>with</a:t>
            </a:r>
            <a:r>
              <a:rPr dirty="0"/>
              <a:t/>
            </a:r>
            <a:br>
              <a:rPr dirty="0"/>
            </a:br>
            <a:r>
              <a:rPr dirty="0"/>
              <a:t>Auto-inflammatory Syndromes</a:t>
            </a:r>
          </a:p>
        </p:txBody>
      </p:sp>
      <p:sp>
        <p:nvSpPr>
          <p:cNvPr id="171" name="Shape 171"/>
          <p:cNvSpPr>
            <a:spLocks noGrp="1"/>
          </p:cNvSpPr>
          <p:nvPr>
            <p:ph type="subTitle" sz="quarter" idx="1"/>
          </p:nvPr>
        </p:nvSpPr>
        <p:spPr>
          <a:xfrm>
            <a:off x="8280400" y="3364632"/>
            <a:ext cx="4241800" cy="3188568"/>
          </a:xfrm>
          <a:prstGeom prst="rect">
            <a:avLst/>
          </a:prstGeom>
        </p:spPr>
        <p:txBody>
          <a:bodyPr/>
          <a:lstStyle/>
          <a:p>
            <a:pPr defTabSz="397256">
              <a:defRPr sz="1632"/>
            </a:pPr>
            <a:endParaRPr/>
          </a:p>
          <a:p>
            <a:pPr defTabSz="397256">
              <a:defRPr sz="1632"/>
            </a:pPr>
            <a:endParaRPr/>
          </a:p>
          <a:p>
            <a:pPr defTabSz="397256">
              <a:defRPr sz="1632"/>
            </a:pPr>
            <a:r>
              <a:t>Yael Brantz</a:t>
            </a:r>
          </a:p>
          <a:p>
            <a:pPr defTabSz="397256">
              <a:defRPr sz="1632"/>
            </a:pPr>
            <a:r>
              <a:t>Prof. Elon Pras</a:t>
            </a:r>
          </a:p>
          <a:p>
            <a:pPr defTabSz="397256">
              <a:defRPr sz="1632"/>
            </a:pPr>
            <a:endParaRPr/>
          </a:p>
          <a:p>
            <a:pPr defTabSz="397256">
              <a:defRPr sz="1632" b="1"/>
            </a:pPr>
            <a:r>
              <a:t>The Danek Gertner Institute of Human genetics</a:t>
            </a:r>
          </a:p>
        </p:txBody>
      </p:sp>
    </p:spTree>
    <p:extLst>
      <p:ext uri="{BB962C8B-B14F-4D97-AF65-F5344CB8AC3E}">
        <p14:creationId xmlns:p14="http://schemas.microsoft.com/office/powerpoint/2010/main" val="171727926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rPr dirty="0" smtClean="0"/>
              <a:t>NLRP</a:t>
            </a:r>
            <a:r>
              <a:rPr lang="he-IL" dirty="0" smtClean="0"/>
              <a:t>3</a:t>
            </a:r>
            <a:r>
              <a:rPr dirty="0" smtClean="0"/>
              <a:t> </a:t>
            </a:r>
            <a:r>
              <a:rPr dirty="0"/>
              <a:t>Gene</a:t>
            </a:r>
          </a:p>
        </p:txBody>
      </p:sp>
      <p:pic>
        <p:nvPicPr>
          <p:cNvPr id="214" name="image2.png"/>
          <p:cNvPicPr>
            <a:picLocks noChangeAspect="1"/>
          </p:cNvPicPr>
          <p:nvPr/>
        </p:nvPicPr>
        <p:blipFill>
          <a:blip r:embed="rId2">
            <a:extLst/>
          </a:blip>
          <a:stretch>
            <a:fillRect/>
          </a:stretch>
        </p:blipFill>
        <p:spPr>
          <a:xfrm>
            <a:off x="2166414" y="2324099"/>
            <a:ext cx="8671972" cy="685046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508000" y="800099"/>
            <a:ext cx="11988800" cy="2149424"/>
          </a:xfrm>
          <a:prstGeom prst="rect">
            <a:avLst/>
          </a:prstGeom>
        </p:spPr>
        <p:txBody>
          <a:bodyPr/>
          <a:lstStyle/>
          <a:p>
            <a:pPr defTabSz="578358">
              <a:spcBef>
                <a:spcPts val="1500"/>
              </a:spcBef>
              <a:defRPr sz="6930"/>
            </a:pPr>
            <a:r>
              <a:t>Genetics and Pathogenesis</a:t>
            </a:r>
            <a:br/>
            <a:endParaRPr/>
          </a:p>
        </p:txBody>
      </p:sp>
      <p:sp>
        <p:nvSpPr>
          <p:cNvPr id="217" name="Shape 217"/>
          <p:cNvSpPr>
            <a:spLocks noGrp="1"/>
          </p:cNvSpPr>
          <p:nvPr>
            <p:ph type="body" idx="1"/>
          </p:nvPr>
        </p:nvSpPr>
        <p:spPr>
          <a:xfrm>
            <a:off x="241300" y="2240432"/>
            <a:ext cx="12602451" cy="7267987"/>
          </a:xfrm>
          <a:prstGeom prst="rect">
            <a:avLst/>
          </a:prstGeom>
        </p:spPr>
        <p:txBody>
          <a:bodyPr/>
          <a:lstStyle/>
          <a:p>
            <a:pPr marL="388100" indent="-388100" defTabSz="484886">
              <a:spcBef>
                <a:spcPts val="600"/>
              </a:spcBef>
              <a:defRPr sz="2490"/>
            </a:pPr>
            <a:r>
              <a:rPr lang="en-US" dirty="0"/>
              <a:t>AD or de-novo GOF mutations in the </a:t>
            </a:r>
            <a:r>
              <a:rPr lang="en-US" b="1" dirty="0"/>
              <a:t>NLRP3</a:t>
            </a:r>
            <a:r>
              <a:rPr lang="en-US" dirty="0"/>
              <a:t> gene</a:t>
            </a:r>
          </a:p>
          <a:p>
            <a:pPr marL="388100" indent="-388100" defTabSz="484886">
              <a:spcBef>
                <a:spcPts val="600"/>
              </a:spcBef>
              <a:defRPr sz="2490"/>
            </a:pPr>
            <a:endParaRPr lang="en-US" dirty="0"/>
          </a:p>
          <a:p>
            <a:pPr marL="388100" indent="-388100" defTabSz="484886">
              <a:spcBef>
                <a:spcPts val="600"/>
              </a:spcBef>
              <a:defRPr sz="2490"/>
            </a:pPr>
            <a:r>
              <a:rPr lang="en-US" dirty="0"/>
              <a:t>NLRP gene encodes </a:t>
            </a:r>
            <a:r>
              <a:rPr lang="en-US" b="1" dirty="0"/>
              <a:t>NALP3</a:t>
            </a:r>
            <a:r>
              <a:rPr lang="en-US" dirty="0"/>
              <a:t>  (=</a:t>
            </a:r>
            <a:r>
              <a:rPr lang="en-US" dirty="0" err="1" smtClean="0"/>
              <a:t>cryopyrin</a:t>
            </a:r>
            <a:r>
              <a:rPr lang="en-US" dirty="0" smtClean="0"/>
              <a:t>)</a:t>
            </a:r>
            <a:endParaRPr lang="en-US" dirty="0"/>
          </a:p>
          <a:p>
            <a:pPr marL="388100" indent="-388100" defTabSz="484886">
              <a:spcBef>
                <a:spcPts val="600"/>
              </a:spcBef>
              <a:defRPr sz="2490"/>
            </a:pPr>
            <a:endParaRPr lang="en-US" dirty="0"/>
          </a:p>
          <a:p>
            <a:pPr marL="388100" indent="-388100" defTabSz="484886">
              <a:spcBef>
                <a:spcPts val="600"/>
              </a:spcBef>
              <a:defRPr sz="2490"/>
            </a:pPr>
            <a:r>
              <a:rPr lang="en-US" b="1" dirty="0" err="1"/>
              <a:t>Cryopyrin</a:t>
            </a:r>
            <a:r>
              <a:rPr lang="en-US" dirty="0"/>
              <a:t>  is a family member of the intracellular </a:t>
            </a:r>
            <a:r>
              <a:rPr lang="en-US" b="1" dirty="0"/>
              <a:t>NOD-like receptors (NLR)</a:t>
            </a:r>
          </a:p>
          <a:p>
            <a:pPr marL="388100" indent="-388100" defTabSz="484886">
              <a:spcBef>
                <a:spcPts val="600"/>
              </a:spcBef>
              <a:defRPr sz="2490"/>
            </a:pPr>
            <a:endParaRPr lang="en-US" b="1" dirty="0"/>
          </a:p>
          <a:p>
            <a:pPr marL="388100" indent="-388100" defTabSz="484886">
              <a:spcBef>
                <a:spcPts val="600"/>
              </a:spcBef>
              <a:defRPr sz="2490"/>
            </a:pPr>
            <a:r>
              <a:rPr lang="en-US" dirty="0"/>
              <a:t>These receptors are </a:t>
            </a:r>
            <a:r>
              <a:rPr lang="en-US" b="1" dirty="0"/>
              <a:t>pattern recognition receptors (</a:t>
            </a:r>
            <a:r>
              <a:rPr lang="en-US" b="1" dirty="0" smtClean="0"/>
              <a:t>PRRs</a:t>
            </a:r>
            <a:r>
              <a:rPr lang="en-US" b="1" dirty="0"/>
              <a:t>) </a:t>
            </a:r>
            <a:r>
              <a:rPr lang="en-US" dirty="0"/>
              <a:t>that recognize different danger-associated molecular pattern molecules </a:t>
            </a:r>
            <a:r>
              <a:rPr lang="en-US" b="1" dirty="0"/>
              <a:t>(DAMPs)</a:t>
            </a:r>
            <a:r>
              <a:rPr lang="en-US" dirty="0"/>
              <a:t> and pathogen-associated molecular pattern molecules </a:t>
            </a:r>
            <a:r>
              <a:rPr lang="en-US" b="1" dirty="0"/>
              <a:t>(</a:t>
            </a:r>
            <a:r>
              <a:rPr lang="en-US" b="1" dirty="0" smtClean="0"/>
              <a:t>PAMPs)</a:t>
            </a:r>
            <a:endParaRPr lang="en-US" b="1" dirty="0"/>
          </a:p>
          <a:p>
            <a:pPr marL="388100" indent="-388100" defTabSz="484886">
              <a:spcBef>
                <a:spcPts val="600"/>
              </a:spcBef>
              <a:defRPr sz="2490"/>
            </a:pPr>
            <a:endParaRPr lang="en-US" b="1" dirty="0"/>
          </a:p>
          <a:p>
            <a:pPr marL="388100" indent="-388100" defTabSz="484886">
              <a:spcBef>
                <a:spcPts val="600"/>
              </a:spcBef>
              <a:defRPr sz="2490"/>
            </a:pPr>
            <a:r>
              <a:rPr lang="en-US" dirty="0"/>
              <a:t>All NLRs contain a </a:t>
            </a:r>
            <a:r>
              <a:rPr lang="en-US" b="1" dirty="0"/>
              <a:t>NACHT</a:t>
            </a:r>
            <a:r>
              <a:rPr lang="en-US" dirty="0"/>
              <a:t> domain that enables them to aggregate and to </a:t>
            </a:r>
            <a:r>
              <a:rPr lang="en-US" dirty="0" err="1"/>
              <a:t>oligomerize</a:t>
            </a:r>
            <a:endParaRPr lang="en-US" dirty="0"/>
          </a:p>
          <a:p>
            <a:pPr marL="388100" indent="-388100" defTabSz="484886">
              <a:spcBef>
                <a:spcPts val="600"/>
              </a:spcBef>
              <a:defRPr sz="2490"/>
            </a:pPr>
            <a:endParaRPr lang="en-US" dirty="0"/>
          </a:p>
          <a:p>
            <a:pPr marL="388100" indent="-388100" defTabSz="484886">
              <a:spcBef>
                <a:spcPts val="600"/>
              </a:spcBef>
              <a:defRPr sz="2490"/>
            </a:pPr>
            <a:r>
              <a:rPr lang="en-US" dirty="0"/>
              <a:t>Upon activation, NALP3 </a:t>
            </a:r>
            <a:r>
              <a:rPr lang="en-US" dirty="0" err="1"/>
              <a:t>oligomerizes</a:t>
            </a:r>
            <a:r>
              <a:rPr lang="en-US" dirty="0"/>
              <a:t> and recruits other proteins such as ASC and caspase-1, creating a multi-protein assembly called the  </a:t>
            </a:r>
            <a:r>
              <a:rPr lang="en-US" b="1" dirty="0" err="1"/>
              <a:t>inflammasome</a:t>
            </a:r>
            <a:r>
              <a:rPr lang="en-US" dirty="0"/>
              <a:t>. </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xfrm>
            <a:off x="508000" y="398636"/>
            <a:ext cx="11988800" cy="8956328"/>
          </a:xfrm>
          <a:prstGeom prst="rect">
            <a:avLst/>
          </a:prstGeom>
        </p:spPr>
        <p:txBody>
          <a:bodyPr/>
          <a:lstStyle/>
          <a:p>
            <a:r>
              <a:t>Mutation</a:t>
            </a:r>
          </a:p>
          <a:p>
            <a:endParaRPr/>
          </a:p>
          <a:p>
            <a:r>
              <a:t>VOUS</a:t>
            </a:r>
          </a:p>
          <a:p>
            <a:endParaRPr/>
          </a:p>
          <a:p>
            <a:r>
              <a:t>Polymorphism</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27.png"/>
          <p:cNvPicPr>
            <a:picLocks noChangeAspect="1"/>
          </p:cNvPicPr>
          <p:nvPr/>
        </p:nvPicPr>
        <p:blipFill>
          <a:blip r:embed="rId3">
            <a:extLst/>
          </a:blip>
          <a:stretch>
            <a:fillRect/>
          </a:stretch>
        </p:blipFill>
        <p:spPr>
          <a:xfrm>
            <a:off x="1497258" y="-1"/>
            <a:ext cx="10435848" cy="9753602"/>
          </a:xfrm>
          <a:prstGeom prst="rect">
            <a:avLst/>
          </a:prstGeom>
          <a:ln w="12700">
            <a:miter lim="400000"/>
          </a:ln>
        </p:spPr>
      </p:pic>
      <p:sp>
        <p:nvSpPr>
          <p:cNvPr id="222" name="Shape 222"/>
          <p:cNvSpPr/>
          <p:nvPr/>
        </p:nvSpPr>
        <p:spPr>
          <a:xfrm>
            <a:off x="562539" y="5081622"/>
            <a:ext cx="10958019" cy="2969931"/>
          </a:xfrm>
          <a:prstGeom prst="ellipse">
            <a:avLst/>
          </a:prstGeom>
          <a:ln w="76200">
            <a:solidFill>
              <a:srgbClr val="3A5E8A"/>
            </a:solidFill>
          </a:ln>
        </p:spPr>
        <p:txBody>
          <a:bodyPr lIns="50800" tIns="50800" rIns="50800" bIns="50800" anchor="ctr"/>
          <a:lstStyle/>
          <a:p>
            <a:pPr rtl="0">
              <a:defRPr sz="3200">
                <a:solidFill>
                  <a:srgbClr val="FFFFFF"/>
                </a:solidFill>
                <a:effectLst>
                  <a:outerShdw blurRad="25400" dist="33948" dir="2700000" rotWithShape="0">
                    <a:srgbClr val="3B3936"/>
                  </a:outerShdw>
                </a:effectLst>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2"/>
                                        </p:tgtEl>
                                        <p:attrNameLst>
                                          <p:attrName>style.visibility</p:attrName>
                                        </p:attrNameLst>
                                      </p:cBhvr>
                                      <p:to>
                                        <p:strVal val="visible"/>
                                      </p:to>
                                    </p:set>
                                    <p:animEffect transition="in" filter="dissolv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508000" y="800100"/>
            <a:ext cx="11988800" cy="1384005"/>
          </a:xfrm>
          <a:prstGeom prst="rect">
            <a:avLst/>
          </a:prstGeom>
        </p:spPr>
        <p:txBody>
          <a:bodyPr/>
          <a:lstStyle>
            <a:lvl1pPr defTabSz="368045">
              <a:spcBef>
                <a:spcPts val="1000"/>
              </a:spcBef>
              <a:defRPr sz="4410"/>
            </a:lvl1pPr>
          </a:lstStyle>
          <a:p>
            <a:r>
              <a:rPr dirty="0"/>
              <a:t>Q703K - Benign polymorphism or a disease causing mutation? </a:t>
            </a:r>
          </a:p>
        </p:txBody>
      </p:sp>
      <p:sp>
        <p:nvSpPr>
          <p:cNvPr id="227" name="Shape 227"/>
          <p:cNvSpPr>
            <a:spLocks noGrp="1"/>
          </p:cNvSpPr>
          <p:nvPr>
            <p:ph type="body" idx="1"/>
          </p:nvPr>
        </p:nvSpPr>
        <p:spPr>
          <a:xfrm>
            <a:off x="508000" y="2628900"/>
            <a:ext cx="11988800" cy="6838887"/>
          </a:xfrm>
          <a:prstGeom prst="rect">
            <a:avLst/>
          </a:prstGeom>
        </p:spPr>
        <p:txBody>
          <a:bodyPr numCol="2" spcCol="599440" anchor="t"/>
          <a:lstStyle/>
          <a:p>
            <a:pPr marL="0" indent="0" algn="ctr">
              <a:buNone/>
            </a:pPr>
            <a:r>
              <a:rPr lang="en-US" b="1" dirty="0" smtClean="0">
                <a:solidFill>
                  <a:srgbClr val="008F00"/>
                </a:solidFill>
              </a:rPr>
              <a:t>Mutation:</a:t>
            </a:r>
            <a:endParaRPr dirty="0">
              <a:solidFill>
                <a:srgbClr val="008F00"/>
              </a:solidFill>
            </a:endParaRPr>
          </a:p>
          <a:p>
            <a:pPr lvl="1">
              <a:defRPr sz="3000">
                <a:solidFill>
                  <a:srgbClr val="008F00"/>
                </a:solidFill>
              </a:defRPr>
            </a:pPr>
            <a:r>
              <a:rPr dirty="0"/>
              <a:t>FCAS like clinical phenotype in small case series of Q703K carriers</a:t>
            </a:r>
          </a:p>
          <a:p>
            <a:pPr lvl="1">
              <a:defRPr sz="3000">
                <a:solidFill>
                  <a:srgbClr val="008F00"/>
                </a:solidFill>
              </a:defRPr>
            </a:pPr>
            <a:r>
              <a:rPr dirty="0"/>
              <a:t>Associated with increased IL-1β secretion</a:t>
            </a:r>
          </a:p>
          <a:p>
            <a:pPr lvl="1">
              <a:defRPr sz="3000">
                <a:solidFill>
                  <a:srgbClr val="008F00"/>
                </a:solidFill>
              </a:defRPr>
            </a:pPr>
            <a:r>
              <a:rPr dirty="0"/>
              <a:t>Somewhat increased prevalence in cases&gt;controls (7% vs. 3%-5</a:t>
            </a:r>
            <a:r>
              <a:rPr dirty="0" smtClean="0"/>
              <a:t>%</a:t>
            </a:r>
            <a:r>
              <a:rPr lang="en-US" dirty="0" smtClean="0"/>
              <a:t>)</a:t>
            </a:r>
            <a:endParaRPr dirty="0"/>
          </a:p>
          <a:p>
            <a:pPr marL="0" indent="0">
              <a:buNone/>
            </a:pPr>
            <a:endParaRPr lang="en-US" b="1" dirty="0">
              <a:solidFill>
                <a:srgbClr val="FF2600"/>
              </a:solidFill>
            </a:endParaRPr>
          </a:p>
          <a:p>
            <a:pPr marL="0" indent="0" algn="ctr">
              <a:buNone/>
            </a:pPr>
            <a:r>
              <a:rPr lang="en-US" b="1" dirty="0" smtClean="0">
                <a:solidFill>
                  <a:srgbClr val="FF0000"/>
                </a:solidFill>
              </a:rPr>
              <a:t>Polymorphism </a:t>
            </a:r>
            <a:r>
              <a:rPr b="1" dirty="0">
                <a:solidFill>
                  <a:srgbClr val="FF0000"/>
                </a:solidFill>
              </a:rPr>
              <a:t>:</a:t>
            </a:r>
          </a:p>
          <a:p>
            <a:pPr lvl="1">
              <a:defRPr sz="3000"/>
            </a:pPr>
            <a:r>
              <a:rPr dirty="0">
                <a:solidFill>
                  <a:srgbClr val="FF2600"/>
                </a:solidFill>
              </a:rPr>
              <a:t>Located outside the NACHT domain</a:t>
            </a:r>
          </a:p>
          <a:p>
            <a:pPr lvl="1">
              <a:defRPr sz="3000"/>
            </a:pPr>
            <a:r>
              <a:rPr dirty="0">
                <a:solidFill>
                  <a:srgbClr val="FF2600"/>
                </a:solidFill>
              </a:rPr>
              <a:t>Same prevalence in case and controls according to other studies.</a:t>
            </a:r>
          </a:p>
        </p:txBody>
      </p:sp>
      <p:pic>
        <p:nvPicPr>
          <p:cNvPr id="228" name="image9.png"/>
          <p:cNvPicPr>
            <a:picLocks noChangeAspect="1"/>
          </p:cNvPicPr>
          <p:nvPr/>
        </p:nvPicPr>
        <p:blipFill>
          <a:blip r:embed="rId3">
            <a:extLst/>
          </a:blip>
          <a:stretch>
            <a:fillRect/>
          </a:stretch>
        </p:blipFill>
        <p:spPr>
          <a:xfrm>
            <a:off x="5277586" y="8074870"/>
            <a:ext cx="8098911" cy="16817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prstGeom prst="rect">
            <a:avLst/>
          </a:prstGeom>
        </p:spPr>
        <p:txBody>
          <a:bodyPr/>
          <a:lstStyle/>
          <a:p>
            <a:r>
              <a:t>Background</a:t>
            </a:r>
          </a:p>
        </p:txBody>
      </p:sp>
      <p:sp>
        <p:nvSpPr>
          <p:cNvPr id="233" name="Shape 233"/>
          <p:cNvSpPr>
            <a:spLocks noGrp="1"/>
          </p:cNvSpPr>
          <p:nvPr>
            <p:ph type="body" idx="1"/>
          </p:nvPr>
        </p:nvSpPr>
        <p:spPr>
          <a:xfrm>
            <a:off x="508000" y="2628900"/>
            <a:ext cx="12278791" cy="6096000"/>
          </a:xfrm>
          <a:prstGeom prst="rect">
            <a:avLst/>
          </a:prstGeom>
        </p:spPr>
        <p:txBody>
          <a:bodyPr anchor="t"/>
          <a:lstStyle/>
          <a:p>
            <a:r>
              <a:rPr dirty="0"/>
              <a:t>In the last 3 years 90 patients from the auto-inflammatory clinic were checked for mutations in the NLRP3 gene - 14 of them were found to carry the Q703K allele </a:t>
            </a:r>
            <a:r>
              <a:rPr lang="en-US" dirty="0" smtClean="0"/>
              <a:t>(15.5%)</a:t>
            </a:r>
            <a:endParaRPr dirty="0"/>
          </a:p>
          <a:p>
            <a:endParaRPr dirty="0"/>
          </a:p>
          <a:p>
            <a:r>
              <a:rPr dirty="0"/>
              <a:t>Most of the patients suffered from symptoms </a:t>
            </a:r>
            <a:r>
              <a:rPr lang="en-US" dirty="0" smtClean="0"/>
              <a:t>within the spectrum of</a:t>
            </a:r>
            <a:r>
              <a:rPr dirty="0" smtClean="0"/>
              <a:t> CAPS </a:t>
            </a:r>
            <a:r>
              <a:rPr dirty="0"/>
              <a:t>(</a:t>
            </a:r>
            <a:r>
              <a:rPr dirty="0" smtClean="0"/>
              <a:t>FCAS</a:t>
            </a:r>
            <a:r>
              <a:rPr lang="he-IL" dirty="0" smtClean="0"/>
              <a:t>(</a:t>
            </a:r>
            <a:endParaRPr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 name="Table 237"/>
          <p:cNvGraphicFramePr/>
          <p:nvPr/>
        </p:nvGraphicFramePr>
        <p:xfrm>
          <a:off x="274357" y="1336908"/>
          <a:ext cx="12481488" cy="7987091"/>
        </p:xfrm>
        <a:graphic>
          <a:graphicData uri="http://schemas.openxmlformats.org/drawingml/2006/table">
            <a:tbl>
              <a:tblPr rtl="1" firstRow="1" bandRow="1">
                <a:tableStyleId>{4C3C2611-4C71-4FC5-86AE-919BDF0F9419}</a:tableStyleId>
              </a:tblPr>
              <a:tblGrid>
                <a:gridCol w="1560186"/>
                <a:gridCol w="1560186"/>
                <a:gridCol w="1560186"/>
                <a:gridCol w="1560186"/>
                <a:gridCol w="1560186"/>
                <a:gridCol w="1560186"/>
                <a:gridCol w="1560186"/>
                <a:gridCol w="1560186"/>
              </a:tblGrid>
              <a:tr h="834389">
                <a:tc>
                  <a:txBody>
                    <a:bodyPr/>
                    <a:lstStyle/>
                    <a:p>
                      <a:pPr defTabSz="914400">
                        <a:defRPr>
                          <a:solidFill>
                            <a:srgbClr val="000000"/>
                          </a:solidFill>
                        </a:defRPr>
                      </a:pPr>
                      <a:r>
                        <a:rPr>
                          <a:solidFill>
                            <a:srgbClr val="FFFFFF"/>
                          </a:solidFill>
                        </a:rPr>
                        <a:t>Amyloidosis</a:t>
                      </a:r>
                    </a:p>
                  </a:txBody>
                  <a:tcPr marL="45720" marR="45720" anchor="ctr" horzOverflow="overflow"/>
                </a:tc>
                <a:tc>
                  <a:txBody>
                    <a:bodyPr/>
                    <a:lstStyle/>
                    <a:p>
                      <a:pPr defTabSz="914400">
                        <a:defRPr>
                          <a:solidFill>
                            <a:srgbClr val="000000"/>
                          </a:solidFill>
                        </a:defRPr>
                      </a:pPr>
                      <a:r>
                        <a:rPr sz="2200">
                          <a:solidFill>
                            <a:srgbClr val="FFFFFF"/>
                          </a:solidFill>
                        </a:rPr>
                        <a:t>Deafness</a:t>
                      </a:r>
                    </a:p>
                  </a:txBody>
                  <a:tcPr marL="45720" marR="45720" anchor="ctr" horzOverflow="overflow"/>
                </a:tc>
                <a:tc>
                  <a:txBody>
                    <a:bodyPr/>
                    <a:lstStyle/>
                    <a:p>
                      <a:pPr defTabSz="914400">
                        <a:defRPr>
                          <a:solidFill>
                            <a:srgbClr val="000000"/>
                          </a:solidFill>
                        </a:defRPr>
                      </a:pPr>
                      <a:r>
                        <a:rPr sz="2200">
                          <a:solidFill>
                            <a:srgbClr val="FFFFFF"/>
                          </a:solidFill>
                        </a:rPr>
                        <a:t>Rash</a:t>
                      </a:r>
                    </a:p>
                  </a:txBody>
                  <a:tcPr marL="45720" marR="45720" anchor="ctr" horzOverflow="overflow"/>
                </a:tc>
                <a:tc>
                  <a:txBody>
                    <a:bodyPr/>
                    <a:lstStyle/>
                    <a:p>
                      <a:pPr defTabSz="914400">
                        <a:defRPr>
                          <a:solidFill>
                            <a:srgbClr val="000000"/>
                          </a:solidFill>
                        </a:defRPr>
                      </a:pPr>
                      <a:r>
                        <a:rPr>
                          <a:solidFill>
                            <a:srgbClr val="FFFFFF"/>
                          </a:solidFill>
                        </a:rPr>
                        <a:t>Conjuctivitis</a:t>
                      </a:r>
                    </a:p>
                  </a:txBody>
                  <a:tcPr marL="45720" marR="45720" anchor="ctr" horzOverflow="overflow"/>
                </a:tc>
                <a:tc>
                  <a:txBody>
                    <a:bodyPr/>
                    <a:lstStyle/>
                    <a:p>
                      <a:pPr defTabSz="914400">
                        <a:defRPr>
                          <a:solidFill>
                            <a:srgbClr val="000000"/>
                          </a:solidFill>
                        </a:defRPr>
                      </a:pPr>
                      <a:r>
                        <a:rPr sz="2200">
                          <a:solidFill>
                            <a:srgbClr val="FFFFFF"/>
                          </a:solidFill>
                        </a:rPr>
                        <a:t>Arthralgia</a:t>
                      </a:r>
                    </a:p>
                  </a:txBody>
                  <a:tcPr marL="45720" marR="45720" anchor="ctr" horzOverflow="overflow"/>
                </a:tc>
                <a:tc>
                  <a:txBody>
                    <a:bodyPr/>
                    <a:lstStyle/>
                    <a:p>
                      <a:pPr defTabSz="914400">
                        <a:defRPr>
                          <a:solidFill>
                            <a:srgbClr val="000000"/>
                          </a:solidFill>
                        </a:defRPr>
                      </a:pPr>
                      <a:r>
                        <a:rPr sz="2200">
                          <a:solidFill>
                            <a:srgbClr val="FFFFFF"/>
                          </a:solidFill>
                        </a:rPr>
                        <a:t>Fever</a:t>
                      </a:r>
                    </a:p>
                  </a:txBody>
                  <a:tcPr marL="45720" marR="45720" anchor="ctr" horzOverflow="overflow"/>
                </a:tc>
                <a:tc>
                  <a:txBody>
                    <a:bodyPr/>
                    <a:lstStyle/>
                    <a:p>
                      <a:pPr defTabSz="914400">
                        <a:defRPr>
                          <a:solidFill>
                            <a:srgbClr val="000000"/>
                          </a:solidFill>
                        </a:defRPr>
                      </a:pPr>
                      <a:r>
                        <a:rPr sz="2200">
                          <a:solidFill>
                            <a:srgbClr val="FFFFFF"/>
                          </a:solidFill>
                        </a:rPr>
                        <a:t>Cold induced</a:t>
                      </a:r>
                    </a:p>
                  </a:txBody>
                  <a:tcPr marL="45720" marR="45720" anchor="ctr" horzOverflow="overflow"/>
                </a:tc>
                <a:tc>
                  <a:txBody>
                    <a:bodyPr/>
                    <a:lstStyle/>
                    <a:p>
                      <a:pPr defTabSz="914400">
                        <a:defRPr sz="2200"/>
                      </a:pPr>
                      <a:endParaRPr/>
                    </a:p>
                  </a:txBody>
                  <a:tcPr marL="45720" marR="45720" anchor="ctr" horzOverflow="overflow"/>
                </a:tc>
              </a:tr>
              <a:tr h="740703">
                <a:tc>
                  <a:txBody>
                    <a:bodyPr/>
                    <a:lstStyle/>
                    <a:p>
                      <a:pPr defTabSz="914400">
                        <a:defRPr sz="2200"/>
                      </a:pPr>
                      <a:endParaRPr/>
                    </a:p>
                  </a:txBody>
                  <a:tcPr marL="45720" marR="45720" anchor="ctr" horzOverflow="overflow">
                    <a:lnR w="12700">
                      <a:solidFill>
                        <a:srgbClr val="C9C3BA"/>
                      </a:solidFill>
                      <a:miter lim="400000"/>
                    </a:lnR>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1</a:t>
                      </a:r>
                    </a:p>
                  </a:txBody>
                  <a:tcPr marL="45720" marR="45720" anchor="ctr" horzOverflow="overflow">
                    <a:lnL w="12700">
                      <a:solidFill>
                        <a:srgbClr val="C9C3BA"/>
                      </a:solidFill>
                      <a:miter lim="400000"/>
                    </a:lnL>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2</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3</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4</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611919">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5</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6</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7</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8</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lnB w="12700">
                      <a:solidFill>
                        <a:srgbClr val="C9C3BA"/>
                      </a:solidFill>
                      <a:miter lim="400000"/>
                    </a:lnB>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9</a:t>
                      </a:r>
                    </a:p>
                  </a:txBody>
                  <a:tcPr marL="45720" marR="45720" anchor="ctr" horzOverflow="overflow">
                    <a:lnL w="12700">
                      <a:solidFill>
                        <a:srgbClr val="C9C3BA"/>
                      </a:solidFill>
                      <a:miter lim="400000"/>
                    </a:lnL>
                    <a:lnT w="12700">
                      <a:solidFill>
                        <a:srgbClr val="C9C3BA"/>
                      </a:solidFill>
                      <a:miter lim="400000"/>
                    </a:lnT>
                    <a:lnB w="12700">
                      <a:solidFill>
                        <a:srgbClr val="C9C3BA"/>
                      </a:solidFill>
                      <a:miter lim="400000"/>
                    </a:lnB>
                  </a:tcPr>
                </a:tc>
              </a:tr>
              <a:tr h="725010">
                <a:tc>
                  <a:txBody>
                    <a:bodyPr/>
                    <a:lstStyle/>
                    <a:p>
                      <a:pPr defTabSz="914400">
                        <a:defRPr sz="2200"/>
                      </a:pPr>
                      <a:endParaRPr/>
                    </a:p>
                  </a:txBody>
                  <a:tcPr marL="45720" marR="45720" anchor="ctr" horzOverflow="overflow">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r>
                        <a:t>√</a:t>
                      </a: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sz="2200" b="1">
                          <a:latin typeface="Trebuchet MS"/>
                          <a:ea typeface="Trebuchet MS"/>
                          <a:cs typeface="Trebuchet MS"/>
                          <a:sym typeface="Trebuchet MS"/>
                        </a:defRPr>
                      </a:pPr>
                      <a:endParaRPr/>
                    </a:p>
                  </a:txBody>
                  <a:tcPr marL="45720" marR="45720" anchor="ctr" horzOverflow="overflow">
                    <a:lnL w="12700">
                      <a:solidFill>
                        <a:srgbClr val="C9C3BA"/>
                      </a:solidFill>
                      <a:miter lim="400000"/>
                    </a:lnL>
                    <a:lnR w="12700">
                      <a:solidFill>
                        <a:srgbClr val="C9C3BA"/>
                      </a:solidFill>
                      <a:miter lim="400000"/>
                    </a:lnR>
                    <a:lnT w="12700">
                      <a:solidFill>
                        <a:srgbClr val="C9C3BA"/>
                      </a:solidFill>
                      <a:miter lim="400000"/>
                    </a:lnT>
                  </a:tcPr>
                </a:tc>
                <a:tc>
                  <a:txBody>
                    <a:bodyPr/>
                    <a:lstStyle/>
                    <a:p>
                      <a:pPr defTabSz="914400">
                        <a:defRPr>
                          <a:solidFill>
                            <a:srgbClr val="000000"/>
                          </a:solidFill>
                        </a:defRPr>
                      </a:pPr>
                      <a:r>
                        <a:rPr sz="2200" b="1">
                          <a:solidFill>
                            <a:srgbClr val="414141"/>
                          </a:solidFill>
                          <a:latin typeface="Trebuchet MS"/>
                          <a:ea typeface="Trebuchet MS"/>
                          <a:cs typeface="Trebuchet MS"/>
                          <a:sym typeface="Trebuchet MS"/>
                        </a:rPr>
                        <a:t>10</a:t>
                      </a:r>
                    </a:p>
                  </a:txBody>
                  <a:tcPr marL="45720" marR="45720" anchor="ctr" horzOverflow="overflow">
                    <a:lnL w="12700">
                      <a:solidFill>
                        <a:srgbClr val="C9C3BA"/>
                      </a:solidFill>
                      <a:miter lim="400000"/>
                    </a:lnL>
                    <a:lnT w="12700">
                      <a:solidFill>
                        <a:srgbClr val="C9C3BA"/>
                      </a:solidFill>
                      <a:miter lim="400000"/>
                    </a:lnT>
                  </a:tcPr>
                </a:tc>
              </a:tr>
            </a:tbl>
          </a:graphicData>
        </a:graphic>
      </p:graphicFrame>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a:lstStyle/>
          <a:p>
            <a:r>
              <a:t>AIM</a:t>
            </a:r>
          </a:p>
        </p:txBody>
      </p:sp>
      <p:sp>
        <p:nvSpPr>
          <p:cNvPr id="240" name="Shape 240"/>
          <p:cNvSpPr>
            <a:spLocks noGrp="1"/>
          </p:cNvSpPr>
          <p:nvPr>
            <p:ph type="body" idx="1"/>
          </p:nvPr>
        </p:nvSpPr>
        <p:spPr>
          <a:xfrm>
            <a:off x="508000" y="2654300"/>
            <a:ext cx="11988800" cy="6096000"/>
          </a:xfrm>
          <a:prstGeom prst="rect">
            <a:avLst/>
          </a:prstGeom>
        </p:spPr>
        <p:txBody>
          <a:bodyPr/>
          <a:lstStyle>
            <a:lvl1pPr marL="0" indent="0">
              <a:buClrTx/>
              <a:buSzTx/>
              <a:buFontTx/>
              <a:buNone/>
            </a:lvl1pPr>
          </a:lstStyle>
          <a:p>
            <a:r>
              <a:rPr dirty="0"/>
              <a:t>To </a:t>
            </a:r>
            <a:r>
              <a:rPr dirty="0" smtClean="0"/>
              <a:t>determine w</a:t>
            </a:r>
            <a:r>
              <a:rPr lang="en-US" dirty="0" smtClean="0"/>
              <a:t>h</a:t>
            </a:r>
            <a:r>
              <a:rPr dirty="0" smtClean="0"/>
              <a:t>ether </a:t>
            </a:r>
            <a:r>
              <a:rPr dirty="0"/>
              <a:t>Q703K is over </a:t>
            </a:r>
            <a:r>
              <a:rPr dirty="0" smtClean="0"/>
              <a:t>represented</a:t>
            </a:r>
            <a:r>
              <a:rPr lang="en-US" dirty="0" smtClean="0"/>
              <a:t> among patients referred to the auto-inflammatory laboratory for evaluation.</a:t>
            </a:r>
          </a:p>
          <a:p>
            <a:endParaRPr lang="en-US" dirty="0"/>
          </a:p>
          <a:p>
            <a:r>
              <a:rPr lang="en-US" dirty="0" smtClean="0"/>
              <a:t>If this variant has clinical significance it should be over represented in the patients compared to controls</a:t>
            </a:r>
          </a:p>
          <a:p>
            <a:endParaRPr lang="en-US" dirty="0"/>
          </a:p>
          <a:p>
            <a:endParaRPr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p>
            <a:r>
              <a:rPr dirty="0"/>
              <a:t>Methods </a:t>
            </a:r>
            <a:r>
              <a:rPr dirty="0" smtClean="0"/>
              <a:t>(</a:t>
            </a:r>
            <a:r>
              <a:rPr lang="he-IL" dirty="0" smtClean="0"/>
              <a:t>1</a:t>
            </a:r>
            <a:r>
              <a:rPr lang="en-US" dirty="0" smtClean="0"/>
              <a:t>)</a:t>
            </a:r>
            <a:endParaRPr dirty="0"/>
          </a:p>
        </p:txBody>
      </p:sp>
      <p:sp>
        <p:nvSpPr>
          <p:cNvPr id="245" name="Shape 245"/>
          <p:cNvSpPr>
            <a:spLocks noGrp="1"/>
          </p:cNvSpPr>
          <p:nvPr>
            <p:ph type="body" idx="1"/>
          </p:nvPr>
        </p:nvSpPr>
        <p:spPr>
          <a:prstGeom prst="rect">
            <a:avLst/>
          </a:prstGeom>
        </p:spPr>
        <p:txBody>
          <a:bodyPr anchor="t"/>
          <a:lstStyle>
            <a:lvl1pPr marL="0" indent="0">
              <a:buClrTx/>
              <a:buSzTx/>
              <a:buFontTx/>
              <a:buNone/>
            </a:lvl1pPr>
          </a:lstStyle>
          <a:p>
            <a:r>
              <a:rPr dirty="0" smtClean="0"/>
              <a:t>Creat</a:t>
            </a:r>
            <a:r>
              <a:rPr lang="en-US" dirty="0" smtClean="0"/>
              <a:t>ing</a:t>
            </a:r>
            <a:r>
              <a:rPr dirty="0" smtClean="0"/>
              <a:t> </a:t>
            </a:r>
            <a:r>
              <a:rPr dirty="0"/>
              <a:t>a control group which will fit the ethnic origin of the positive patients and check the frequency of the Q703K missense change.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p>
            <a:r>
              <a:rPr dirty="0"/>
              <a:t>Methods </a:t>
            </a:r>
            <a:r>
              <a:rPr dirty="0" smtClean="0"/>
              <a:t>(</a:t>
            </a:r>
            <a:r>
              <a:rPr lang="he-IL" dirty="0" smtClean="0"/>
              <a:t>2</a:t>
            </a:r>
            <a:r>
              <a:rPr lang="en-US" dirty="0" smtClean="0"/>
              <a:t>)</a:t>
            </a:r>
            <a:endParaRPr dirty="0"/>
          </a:p>
        </p:txBody>
      </p:sp>
      <p:sp>
        <p:nvSpPr>
          <p:cNvPr id="248" name="Shape 248"/>
          <p:cNvSpPr>
            <a:spLocks noGrp="1"/>
          </p:cNvSpPr>
          <p:nvPr>
            <p:ph type="body" idx="1"/>
          </p:nvPr>
        </p:nvSpPr>
        <p:spPr>
          <a:prstGeom prst="rect">
            <a:avLst/>
          </a:prstGeom>
        </p:spPr>
        <p:txBody>
          <a:bodyPr/>
          <a:lstStyle/>
          <a:p>
            <a:pPr marL="406750" indent="-406750" defTabSz="502412">
              <a:spcBef>
                <a:spcPts val="800"/>
              </a:spcBef>
              <a:defRPr sz="3440"/>
            </a:pPr>
            <a:r>
              <a:rPr dirty="0" smtClean="0"/>
              <a:t>Collect </a:t>
            </a:r>
            <a:r>
              <a:rPr dirty="0"/>
              <a:t>10 control DNA’s for each positive patient in concordance with his/her ethnic origin</a:t>
            </a:r>
          </a:p>
          <a:p>
            <a:pPr marL="406750" indent="-406750" algn="r" defTabSz="502412">
              <a:spcBef>
                <a:spcPts val="800"/>
              </a:spcBef>
              <a:defRPr sz="3440"/>
            </a:pPr>
            <a:endParaRPr dirty="0"/>
          </a:p>
          <a:p>
            <a:pPr marL="406750" indent="-406750" defTabSz="502412">
              <a:spcBef>
                <a:spcPts val="800"/>
              </a:spcBef>
              <a:defRPr sz="3440"/>
            </a:pPr>
            <a:r>
              <a:rPr dirty="0"/>
              <a:t>All together 130 samples</a:t>
            </a:r>
          </a:p>
          <a:p>
            <a:pPr marL="406750" indent="-406750" algn="r" defTabSz="502412">
              <a:spcBef>
                <a:spcPts val="800"/>
              </a:spcBef>
              <a:defRPr sz="3440"/>
            </a:pPr>
            <a:endParaRPr dirty="0"/>
          </a:p>
          <a:p>
            <a:pPr marL="406750" indent="-406750" defTabSz="502412">
              <a:spcBef>
                <a:spcPts val="800"/>
              </a:spcBef>
              <a:defRPr sz="3440"/>
            </a:pPr>
            <a:r>
              <a:rPr dirty="0"/>
              <a:t>Check them for the Q703K change by preforming PCR and restriction enzyme </a:t>
            </a:r>
            <a:r>
              <a:rPr dirty="0" smtClean="0"/>
              <a:t>assays</a:t>
            </a:r>
            <a:endParaRPr dirty="0"/>
          </a:p>
          <a:p>
            <a:pPr marL="406750" indent="-406750" algn="r" defTabSz="502412">
              <a:spcBef>
                <a:spcPts val="800"/>
              </a:spcBef>
              <a:defRPr sz="3440"/>
            </a:pPr>
            <a:endParaRPr dirty="0"/>
          </a:p>
          <a:p>
            <a:pPr marL="406750" indent="-406750" defTabSz="502412">
              <a:spcBef>
                <a:spcPts val="800"/>
              </a:spcBef>
              <a:defRPr sz="3440"/>
            </a:pPr>
            <a:r>
              <a:rPr dirty="0"/>
              <a:t>Perform a statistical analysis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prstGeom prst="rect">
            <a:avLst/>
          </a:prstGeom>
        </p:spPr>
        <p:txBody>
          <a:bodyPr/>
          <a:lstStyle/>
          <a:p>
            <a:r>
              <a:t>What we’ll be talking about?</a:t>
            </a:r>
          </a:p>
        </p:txBody>
      </p:sp>
      <p:sp>
        <p:nvSpPr>
          <p:cNvPr id="176" name="Shape 176"/>
          <p:cNvSpPr>
            <a:spLocks noGrp="1"/>
          </p:cNvSpPr>
          <p:nvPr>
            <p:ph type="body" idx="1"/>
          </p:nvPr>
        </p:nvSpPr>
        <p:spPr>
          <a:prstGeom prst="rect">
            <a:avLst/>
          </a:prstGeom>
        </p:spPr>
        <p:txBody>
          <a:bodyPr anchor="t">
            <a:normAutofit/>
          </a:bodyPr>
          <a:lstStyle/>
          <a:p>
            <a:pPr marL="449015" indent="-449015" algn="l" defTabSz="502412">
              <a:lnSpc>
                <a:spcPct val="90000"/>
              </a:lnSpc>
              <a:spcBef>
                <a:spcPts val="800"/>
              </a:spcBef>
              <a:defRPr sz="3440"/>
            </a:pPr>
            <a:r>
              <a:rPr sz="3440" dirty="0"/>
              <a:t>Auto-inflammatory diseases</a:t>
            </a:r>
          </a:p>
          <a:p>
            <a:pPr marL="449015" indent="-449015" algn="l" defTabSz="502412">
              <a:lnSpc>
                <a:spcPct val="90000"/>
              </a:lnSpc>
              <a:spcBef>
                <a:spcPts val="800"/>
              </a:spcBef>
              <a:defRPr sz="3440"/>
            </a:pPr>
            <a:endParaRPr sz="3440" dirty="0"/>
          </a:p>
          <a:p>
            <a:pPr marL="404113" indent="-404113" algn="l" defTabSz="502412">
              <a:spcBef>
                <a:spcPts val="2000"/>
              </a:spcBef>
              <a:defRPr sz="3096"/>
            </a:pPr>
            <a:r>
              <a:rPr lang="en-US" sz="3440" dirty="0"/>
              <a:t>CAPS </a:t>
            </a:r>
            <a:r>
              <a:rPr lang="he-IL" sz="3440" dirty="0"/>
              <a:t> =</a:t>
            </a:r>
            <a:r>
              <a:rPr sz="3440" dirty="0" err="1"/>
              <a:t>Cryopyrin</a:t>
            </a:r>
            <a:r>
              <a:rPr sz="3440" dirty="0"/>
              <a:t>-Associated Periodic Syndromes</a:t>
            </a:r>
            <a:endParaRPr lang="en-US" sz="3440" dirty="0"/>
          </a:p>
          <a:p>
            <a:pPr marL="404113" indent="-404113" algn="l" defTabSz="502412">
              <a:spcBef>
                <a:spcPts val="2000"/>
              </a:spcBef>
              <a:defRPr sz="3096"/>
            </a:pPr>
            <a:endParaRPr sz="3440" dirty="0"/>
          </a:p>
          <a:p>
            <a:pPr marL="449015" indent="-449015" algn="l" defTabSz="502412">
              <a:lnSpc>
                <a:spcPct val="90000"/>
              </a:lnSpc>
              <a:spcBef>
                <a:spcPts val="800"/>
              </a:spcBef>
              <a:defRPr sz="3440"/>
            </a:pPr>
            <a:r>
              <a:rPr sz="3440" dirty="0"/>
              <a:t>NLRP3 gene</a:t>
            </a:r>
          </a:p>
          <a:p>
            <a:pPr marL="449015" indent="-449015" algn="l" defTabSz="502412">
              <a:lnSpc>
                <a:spcPct val="90000"/>
              </a:lnSpc>
              <a:spcBef>
                <a:spcPts val="800"/>
              </a:spcBef>
              <a:defRPr sz="3440"/>
            </a:pPr>
            <a:endParaRPr sz="3440" dirty="0"/>
          </a:p>
          <a:p>
            <a:pPr marL="449015" indent="-449015" algn="l" defTabSz="502412">
              <a:lnSpc>
                <a:spcPct val="90000"/>
              </a:lnSpc>
              <a:spcBef>
                <a:spcPts val="800"/>
              </a:spcBef>
              <a:defRPr sz="3440"/>
            </a:pPr>
            <a:r>
              <a:rPr sz="3440" dirty="0"/>
              <a:t>Mutation, VOUS and polymorphism</a:t>
            </a:r>
          </a:p>
          <a:p>
            <a:pPr marL="449015" indent="-449015" algn="l" defTabSz="502412">
              <a:lnSpc>
                <a:spcPct val="90000"/>
              </a:lnSpc>
              <a:spcBef>
                <a:spcPts val="800"/>
              </a:spcBef>
              <a:defRPr sz="3440"/>
            </a:pPr>
            <a:endParaRPr sz="3440" dirty="0"/>
          </a:p>
          <a:p>
            <a:pPr marL="449015" indent="-449015" algn="l" defTabSz="502412">
              <a:lnSpc>
                <a:spcPct val="90000"/>
              </a:lnSpc>
              <a:spcBef>
                <a:spcPts val="800"/>
              </a:spcBef>
              <a:defRPr sz="3440"/>
            </a:pPr>
            <a:r>
              <a:rPr sz="3440" dirty="0"/>
              <a:t>Our project: aim, results and </a:t>
            </a:r>
            <a:r>
              <a:rPr sz="3440" dirty="0" smtClean="0"/>
              <a:t>conclusion</a:t>
            </a:r>
            <a:endParaRPr sz="3440"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prstGeom prst="rect">
            <a:avLst/>
          </a:prstGeom>
        </p:spPr>
        <p:txBody>
          <a:bodyPr/>
          <a:lstStyle/>
          <a:p>
            <a:r>
              <a:t>Q703K Restriction Assay</a:t>
            </a:r>
          </a:p>
        </p:txBody>
      </p:sp>
      <p:pic>
        <p:nvPicPr>
          <p:cNvPr id="251" name="pasted-image.tiff"/>
          <p:cNvPicPr>
            <a:picLocks noChangeAspect="1"/>
          </p:cNvPicPr>
          <p:nvPr/>
        </p:nvPicPr>
        <p:blipFill>
          <a:blip r:embed="rId2">
            <a:extLst/>
          </a:blip>
          <a:stretch>
            <a:fillRect/>
          </a:stretch>
        </p:blipFill>
        <p:spPr>
          <a:xfrm>
            <a:off x="1167200" y="3397259"/>
            <a:ext cx="10670400" cy="4559282"/>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t>Results</a:t>
            </a:r>
          </a:p>
        </p:txBody>
      </p:sp>
      <p:graphicFrame>
        <p:nvGraphicFramePr>
          <p:cNvPr id="254" name="Table 254"/>
          <p:cNvGraphicFramePr/>
          <p:nvPr/>
        </p:nvGraphicFramePr>
        <p:xfrm>
          <a:off x="507999" y="2855727"/>
          <a:ext cx="11988800" cy="6096000"/>
        </p:xfrm>
        <a:graphic>
          <a:graphicData uri="http://schemas.openxmlformats.org/drawingml/2006/table">
            <a:tbl>
              <a:tblPr firstRow="1" firstCol="1">
                <a:tableStyleId>{CF821DB8-F4EB-4A41-A1BA-3FCAFE7338EE}</a:tableStyleId>
              </a:tblPr>
              <a:tblGrid>
                <a:gridCol w="2997200"/>
                <a:gridCol w="2997200"/>
                <a:gridCol w="2997200"/>
                <a:gridCol w="2997200"/>
              </a:tblGrid>
              <a:tr h="762000">
                <a:tc>
                  <a:txBody>
                    <a:bodyPr/>
                    <a:lstStyle/>
                    <a:p>
                      <a:pPr defTabSz="914400" rtl="1">
                        <a:tabLst>
                          <a:tab pos="1181100" algn="l"/>
                        </a:tabLst>
                        <a:defRPr sz="2600">
                          <a:effectLst>
                            <a:outerShdw blurRad="25400" dist="33948" dir="2388334" rotWithShape="0">
                              <a:srgbClr val="3B3936">
                                <a:alpha val="79310"/>
                              </a:srgbClr>
                            </a:outerShdw>
                          </a:effectLst>
                        </a:defRPr>
                      </a:pPr>
                      <a:endParaRPr/>
                    </a:p>
                  </a:txBody>
                  <a:tcPr marL="50800" marR="50800" marT="50800" marB="50800" anchor="ctr" horzOverflow="overflow">
                    <a:lnL w="12700">
                      <a:solidFill>
                        <a:schemeClr val="accent1">
                          <a:hueOff val="-113918"/>
                          <a:satOff val="19024"/>
                          <a:lumOff val="19749"/>
                        </a:schemeClr>
                      </a:solidFill>
                      <a:miter lim="400000"/>
                    </a:lnL>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Controls</a:t>
                      </a:r>
                    </a:p>
                  </a:txBody>
                  <a:tcPr marL="50800" marR="50800" marT="50800" marB="50800" anchor="ctr" horzOverflow="overflow">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Positive </a:t>
                      </a:r>
                    </a:p>
                  </a:txBody>
                  <a:tcPr marL="50800" marR="50800" marT="50800" marB="50800" anchor="ctr" horzOverflow="overflow">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Negative</a:t>
                      </a:r>
                    </a:p>
                  </a:txBody>
                  <a:tcPr marL="50800" marR="50800" marT="50800" marB="50800" anchor="ctr" horzOverflow="overflow">
                    <a:lnR w="12700">
                      <a:solidFill>
                        <a:schemeClr val="accent1">
                          <a:hueOff val="-113918"/>
                          <a:satOff val="19024"/>
                          <a:lumOff val="19749"/>
                        </a:schemeClr>
                      </a:solidFill>
                      <a:miter lim="400000"/>
                    </a:lnR>
                    <a:lnT w="12700">
                      <a:solidFill>
                        <a:schemeClr val="accent1">
                          <a:hueOff val="-113918"/>
                          <a:satOff val="19024"/>
                          <a:lumOff val="19749"/>
                        </a:schemeClr>
                      </a:solidFill>
                      <a:miter lim="400000"/>
                    </a:lnT>
                  </a:tcPr>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Ashkenazi</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75</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14</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61</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Arab</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17</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2</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15</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Yemeni</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10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2</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8</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Bukhari</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5</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5</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Iraqi</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9</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9</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Moroccan</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14</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4</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10</a:t>
                      </a:r>
                    </a:p>
                  </a:txBody>
                  <a:tcPr marL="50800" marR="50800" marT="50800" marB="50800" anchor="ctr" horzOverflow="overflow"/>
                </a:tc>
              </a:tr>
              <a:tr h="762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Total</a:t>
                      </a:r>
                    </a:p>
                  </a:txBody>
                  <a:tcPr marL="50800" marR="50800" marT="50800" marB="50800" anchor="ctr" horzOverflow="overflow">
                    <a:lnL w="12700">
                      <a:solidFill>
                        <a:schemeClr val="accent1">
                          <a:hueOff val="-113918"/>
                          <a:satOff val="19024"/>
                          <a:lumOff val="19749"/>
                        </a:schemeClr>
                      </a:solidFill>
                      <a:miter lim="400000"/>
                    </a:lnL>
                    <a:lnB w="12700">
                      <a:solidFill>
                        <a:schemeClr val="accent1">
                          <a:hueOff val="-113918"/>
                          <a:satOff val="19024"/>
                          <a:lumOff val="19749"/>
                        </a:schemeClr>
                      </a:solidFill>
                      <a:miter lim="400000"/>
                    </a:lnB>
                  </a:tcPr>
                </a:tc>
                <a:tc>
                  <a:txBody>
                    <a:bodyPr/>
                    <a:lstStyle/>
                    <a:p>
                      <a:pPr defTabSz="914400" rtl="1">
                        <a:defRPr>
                          <a:solidFill>
                            <a:srgbClr val="000000"/>
                          </a:solidFill>
                        </a:defRPr>
                      </a:pPr>
                      <a:r>
                        <a:rPr sz="2600">
                          <a:solidFill>
                            <a:srgbClr val="414141"/>
                          </a:solidFill>
                        </a:rPr>
                        <a:t>130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22</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108</a:t>
                      </a:r>
                    </a:p>
                  </a:txBody>
                  <a:tcPr marL="50800" marR="50800" marT="50800" marB="50800" anchor="ctr" horzOverflow="overflow"/>
                </a:tc>
              </a:tr>
            </a:tbl>
          </a:graphicData>
        </a:graphic>
      </p:graphicFrame>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p:nvPr>
        </p:nvSpPr>
        <p:spPr>
          <a:prstGeom prst="rect">
            <a:avLst/>
          </a:prstGeom>
        </p:spPr>
        <p:txBody>
          <a:bodyPr/>
          <a:lstStyle/>
          <a:p>
            <a:r>
              <a:t>Results</a:t>
            </a:r>
          </a:p>
        </p:txBody>
      </p:sp>
      <p:graphicFrame>
        <p:nvGraphicFramePr>
          <p:cNvPr id="257" name="Table 257"/>
          <p:cNvGraphicFramePr/>
          <p:nvPr>
            <p:extLst>
              <p:ext uri="{D42A27DB-BD31-4B8C-83A1-F6EECF244321}">
                <p14:modId xmlns:p14="http://schemas.microsoft.com/office/powerpoint/2010/main" val="2399585312"/>
              </p:ext>
            </p:extLst>
          </p:nvPr>
        </p:nvGraphicFramePr>
        <p:xfrm>
          <a:off x="163918" y="2628900"/>
          <a:ext cx="9097313" cy="6096000"/>
        </p:xfrm>
        <a:graphic>
          <a:graphicData uri="http://schemas.openxmlformats.org/drawingml/2006/table">
            <a:tbl>
              <a:tblPr firstRow="1" firstCol="1">
                <a:tableStyleId>{CF821DB8-F4EB-4A41-A1BA-3FCAFE7338EE}</a:tableStyleId>
              </a:tblPr>
              <a:tblGrid>
                <a:gridCol w="2304088"/>
                <a:gridCol w="1677783"/>
                <a:gridCol w="1542393"/>
                <a:gridCol w="1547534"/>
                <a:gridCol w="2025515"/>
              </a:tblGrid>
              <a:tr h="1524000">
                <a:tc>
                  <a:txBody>
                    <a:bodyPr/>
                    <a:lstStyle/>
                    <a:p>
                      <a:pPr defTabSz="914400" rtl="1">
                        <a:tabLst>
                          <a:tab pos="1181100" algn="l"/>
                        </a:tabLst>
                        <a:defRPr sz="2600">
                          <a:effectLst>
                            <a:outerShdw blurRad="25400" dist="33948" dir="2388334" rotWithShape="0">
                              <a:srgbClr val="3B3936">
                                <a:alpha val="79310"/>
                              </a:srgbClr>
                            </a:outerShdw>
                          </a:effectLst>
                        </a:defRPr>
                      </a:pPr>
                      <a:endParaRPr/>
                    </a:p>
                  </a:txBody>
                  <a:tcPr marL="50800" marR="50800" marT="50800" marB="50800" anchor="ctr" horzOverflow="overflow">
                    <a:lnL w="12700">
                      <a:solidFill>
                        <a:schemeClr val="accent1">
                          <a:hueOff val="-113918"/>
                          <a:satOff val="19024"/>
                          <a:lumOff val="19749"/>
                        </a:schemeClr>
                      </a:solidFill>
                      <a:miter lim="400000"/>
                    </a:lnL>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Negative</a:t>
                      </a:r>
                    </a:p>
                  </a:txBody>
                  <a:tcPr marL="50800" marR="50800" marT="50800" marB="50800" anchor="ctr" horzOverflow="overflow">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Positive</a:t>
                      </a:r>
                    </a:p>
                  </a:txBody>
                  <a:tcPr marL="50800" marR="50800" marT="50800" marB="50800" anchor="ctr" horzOverflow="overflow">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Total</a:t>
                      </a:r>
                    </a:p>
                  </a:txBody>
                  <a:tcPr marL="50800" marR="50800" marT="50800" marB="50800" anchor="ctr" horzOverflow="overflow">
                    <a:lnT w="12700">
                      <a:solidFill>
                        <a:schemeClr val="accent1">
                          <a:hueOff val="-113918"/>
                          <a:satOff val="19024"/>
                          <a:lumOff val="19749"/>
                        </a:schemeClr>
                      </a:solidFill>
                      <a:miter lim="400000"/>
                    </a:lnT>
                  </a:tcPr>
                </a:tc>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Percentage</a:t>
                      </a:r>
                    </a:p>
                  </a:txBody>
                  <a:tcPr marL="50800" marR="50800" marT="50800" marB="50800" anchor="ctr" horzOverflow="overflow">
                    <a:lnR w="12700">
                      <a:solidFill>
                        <a:schemeClr val="accent1">
                          <a:hueOff val="-113918"/>
                          <a:satOff val="19024"/>
                          <a:lumOff val="19749"/>
                        </a:schemeClr>
                      </a:solidFill>
                      <a:miter lim="400000"/>
                    </a:lnR>
                    <a:lnT w="12700">
                      <a:solidFill>
                        <a:schemeClr val="accent1">
                          <a:hueOff val="-113918"/>
                          <a:satOff val="19024"/>
                          <a:lumOff val="19749"/>
                        </a:schemeClr>
                      </a:solidFill>
                      <a:miter lim="400000"/>
                    </a:lnT>
                  </a:tcPr>
                </a:tc>
              </a:tr>
              <a:tr h="1524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Auto-Inflammatory patients</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76</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14</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90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15.5%</a:t>
                      </a:r>
                    </a:p>
                  </a:txBody>
                  <a:tcPr marL="50800" marR="50800" marT="50800" marB="50800" anchor="ctr" horzOverflow="overflow"/>
                </a:tc>
              </a:tr>
              <a:tr h="1524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Healthy Controls</a:t>
                      </a:r>
                    </a:p>
                  </a:txBody>
                  <a:tcPr marL="50800" marR="50800" marT="50800" marB="50800" anchor="ctr" horzOverflow="overflow">
                    <a:lnL w="12700">
                      <a:solidFill>
                        <a:schemeClr val="accent1">
                          <a:hueOff val="-113918"/>
                          <a:satOff val="19024"/>
                          <a:lumOff val="19749"/>
                        </a:schemeClr>
                      </a:solidFill>
                      <a:miter lim="400000"/>
                    </a:lnL>
                  </a:tcPr>
                </a:tc>
                <a:tc>
                  <a:txBody>
                    <a:bodyPr/>
                    <a:lstStyle/>
                    <a:p>
                      <a:pPr defTabSz="914400" rtl="1">
                        <a:defRPr>
                          <a:solidFill>
                            <a:srgbClr val="000000"/>
                          </a:solidFill>
                        </a:defRPr>
                      </a:pPr>
                      <a:r>
                        <a:rPr sz="2600">
                          <a:solidFill>
                            <a:srgbClr val="414141"/>
                          </a:solidFill>
                        </a:rPr>
                        <a:t>108</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22</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130</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16.9%</a:t>
                      </a:r>
                    </a:p>
                  </a:txBody>
                  <a:tcPr marL="50800" marR="50800" marT="50800" marB="50800" anchor="ctr" horzOverflow="overflow"/>
                </a:tc>
              </a:tr>
              <a:tr h="1524000">
                <a:tc>
                  <a:txBody>
                    <a:bodyPr/>
                    <a:lstStyle/>
                    <a:p>
                      <a:pPr defTabSz="914400" rtl="1">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Total</a:t>
                      </a:r>
                    </a:p>
                  </a:txBody>
                  <a:tcPr marL="50800" marR="50800" marT="50800" marB="50800" anchor="ctr" horzOverflow="overflow">
                    <a:lnL w="12700">
                      <a:solidFill>
                        <a:schemeClr val="accent1">
                          <a:hueOff val="-113918"/>
                          <a:satOff val="19024"/>
                          <a:lumOff val="19749"/>
                        </a:schemeClr>
                      </a:solidFill>
                      <a:miter lim="400000"/>
                    </a:lnL>
                    <a:lnB w="12700">
                      <a:solidFill>
                        <a:schemeClr val="accent1">
                          <a:hueOff val="-113918"/>
                          <a:satOff val="19024"/>
                          <a:lumOff val="19749"/>
                        </a:schemeClr>
                      </a:solidFill>
                      <a:miter lim="400000"/>
                    </a:lnB>
                  </a:tcPr>
                </a:tc>
                <a:tc>
                  <a:txBody>
                    <a:bodyPr/>
                    <a:lstStyle/>
                    <a:p>
                      <a:pPr defTabSz="914400" rtl="1">
                        <a:defRPr>
                          <a:solidFill>
                            <a:srgbClr val="000000"/>
                          </a:solidFill>
                        </a:defRPr>
                      </a:pPr>
                      <a:r>
                        <a:rPr sz="2600">
                          <a:solidFill>
                            <a:srgbClr val="414141"/>
                          </a:solidFill>
                        </a:rPr>
                        <a:t>184</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36</a:t>
                      </a:r>
                    </a:p>
                  </a:txBody>
                  <a:tcPr marL="50800" marR="50800" marT="50800" marB="50800" anchor="ctr" horzOverflow="overflow"/>
                </a:tc>
                <a:tc>
                  <a:txBody>
                    <a:bodyPr/>
                    <a:lstStyle/>
                    <a:p>
                      <a:pPr defTabSz="914400" rtl="1">
                        <a:defRPr>
                          <a:solidFill>
                            <a:srgbClr val="000000"/>
                          </a:solidFill>
                        </a:defRPr>
                      </a:pPr>
                      <a:r>
                        <a:rPr sz="2600">
                          <a:solidFill>
                            <a:srgbClr val="414141"/>
                          </a:solidFill>
                        </a:rPr>
                        <a:t>220</a:t>
                      </a:r>
                    </a:p>
                  </a:txBody>
                  <a:tcPr marL="50800" marR="50800" marT="50800" marB="50800" anchor="ctr" horzOverflow="overflow"/>
                </a:tc>
                <a:tc>
                  <a:txBody>
                    <a:bodyPr/>
                    <a:lstStyle/>
                    <a:p>
                      <a:pPr defTabSz="914400" rtl="1">
                        <a:defRPr sz="2600"/>
                      </a:pPr>
                      <a:endParaRPr dirty="0"/>
                    </a:p>
                  </a:txBody>
                  <a:tcPr marL="50800" marR="50800" marT="50800" marB="50800" anchor="ctr" horzOverflow="overflow"/>
                </a:tc>
              </a:tr>
            </a:tbl>
          </a:graphicData>
        </a:graphic>
      </p:graphicFrame>
      <p:sp>
        <p:nvSpPr>
          <p:cNvPr id="258" name="Shape 258"/>
          <p:cNvSpPr/>
          <p:nvPr/>
        </p:nvSpPr>
        <p:spPr>
          <a:xfrm>
            <a:off x="9014766" y="8387168"/>
            <a:ext cx="3797548" cy="1181101"/>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rtl="0">
              <a:defRPr sz="3200"/>
            </a:pPr>
            <a:r>
              <a:t>p-value (two-tailed) </a:t>
            </a:r>
            <a:r>
              <a:rPr b="1">
                <a:solidFill>
                  <a:srgbClr val="FF2600"/>
                </a:solidFill>
              </a:rPr>
              <a:t>0.8543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p:nvPr>
        </p:nvSpPr>
        <p:spPr>
          <a:prstGeom prst="rect">
            <a:avLst/>
          </a:prstGeom>
        </p:spPr>
        <p:txBody>
          <a:bodyPr/>
          <a:lstStyle/>
          <a:p>
            <a:r>
              <a:t>Conclusions</a:t>
            </a:r>
          </a:p>
        </p:txBody>
      </p:sp>
      <p:sp>
        <p:nvSpPr>
          <p:cNvPr id="265" name="Shape 265"/>
          <p:cNvSpPr>
            <a:spLocks noGrp="1"/>
          </p:cNvSpPr>
          <p:nvPr>
            <p:ph type="body" idx="1"/>
          </p:nvPr>
        </p:nvSpPr>
        <p:spPr>
          <a:prstGeom prst="rect">
            <a:avLst/>
          </a:prstGeom>
        </p:spPr>
        <p:txBody>
          <a:bodyPr/>
          <a:lstStyle/>
          <a:p>
            <a:pPr marL="0" indent="0">
              <a:buClrTx/>
              <a:buSzTx/>
              <a:buFontTx/>
              <a:buNone/>
            </a:pPr>
            <a:r>
              <a:rPr dirty="0"/>
              <a:t>The similar </a:t>
            </a:r>
            <a:r>
              <a:rPr dirty="0" smtClean="0"/>
              <a:t>carrier </a:t>
            </a:r>
            <a:r>
              <a:rPr dirty="0"/>
              <a:t>rate of the NLRP3-Q703K </a:t>
            </a:r>
            <a:r>
              <a:rPr lang="en-US" dirty="0" smtClean="0"/>
              <a:t>variant </a:t>
            </a:r>
            <a:r>
              <a:rPr dirty="0" smtClean="0"/>
              <a:t>among </a:t>
            </a:r>
            <a:r>
              <a:rPr dirty="0"/>
              <a:t>patients with manifestations of an Auto-inflammatory disease and healthy controls confirms </a:t>
            </a:r>
            <a:r>
              <a:rPr lang="en-US" dirty="0" smtClean="0"/>
              <a:t>that </a:t>
            </a:r>
            <a:r>
              <a:rPr dirty="0" smtClean="0"/>
              <a:t>this </a:t>
            </a:r>
            <a:r>
              <a:rPr lang="en-US" dirty="0" smtClean="0"/>
              <a:t>variant</a:t>
            </a:r>
            <a:r>
              <a:rPr dirty="0" smtClean="0"/>
              <a:t> </a:t>
            </a:r>
            <a:r>
              <a:rPr dirty="0"/>
              <a:t>is a </a:t>
            </a:r>
            <a:r>
              <a:rPr b="1" dirty="0"/>
              <a:t>polymorphism and probably irrelevant in contributing to the clinical phenotype.</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idx="4294967295"/>
          </p:nvPr>
        </p:nvSpPr>
        <p:spPr>
          <a:xfrm>
            <a:off x="508000" y="2906485"/>
            <a:ext cx="11988800" cy="3940630"/>
          </a:xfrm>
          <a:prstGeom prst="rect">
            <a:avLst/>
          </a:prstGeom>
        </p:spPr>
        <p:txBody>
          <a:bodyPr/>
          <a:lstStyle>
            <a:lvl1pPr>
              <a:defRPr sz="17000"/>
            </a:lvl1pPr>
          </a:lstStyle>
          <a:p>
            <a:r>
              <a:t>Thank you</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9" name="image31.png"/>
          <p:cNvPicPr>
            <a:picLocks noChangeAspect="1"/>
          </p:cNvPicPr>
          <p:nvPr/>
        </p:nvPicPr>
        <p:blipFill>
          <a:blip r:embed="rId2">
            <a:extLst/>
          </a:blip>
          <a:stretch>
            <a:fillRect/>
          </a:stretch>
        </p:blipFill>
        <p:spPr>
          <a:xfrm>
            <a:off x="-1" y="232631"/>
            <a:ext cx="5222982" cy="4098753"/>
          </a:xfrm>
          <a:prstGeom prst="rect">
            <a:avLst/>
          </a:prstGeom>
          <a:ln w="12700">
            <a:miter lim="400000"/>
          </a:ln>
        </p:spPr>
      </p:pic>
      <p:pic>
        <p:nvPicPr>
          <p:cNvPr id="270" name="image32.png"/>
          <p:cNvPicPr>
            <a:picLocks noChangeAspect="1"/>
          </p:cNvPicPr>
          <p:nvPr/>
        </p:nvPicPr>
        <p:blipFill>
          <a:blip r:embed="rId3">
            <a:extLst/>
          </a:blip>
          <a:stretch>
            <a:fillRect/>
          </a:stretch>
        </p:blipFill>
        <p:spPr>
          <a:xfrm>
            <a:off x="4146938" y="4109165"/>
            <a:ext cx="2618693" cy="5644436"/>
          </a:xfrm>
          <a:prstGeom prst="rect">
            <a:avLst/>
          </a:prstGeom>
          <a:ln w="12700">
            <a:miter lim="400000"/>
          </a:ln>
        </p:spPr>
      </p:pic>
      <p:sp>
        <p:nvSpPr>
          <p:cNvPr id="271" name="Shape 271"/>
          <p:cNvSpPr/>
          <p:nvPr/>
        </p:nvSpPr>
        <p:spPr>
          <a:xfrm>
            <a:off x="5380442" y="396154"/>
            <a:ext cx="7236250" cy="2679701"/>
          </a:xfrm>
          <a:prstGeom prst="rect">
            <a:avLst/>
          </a:prstGeom>
          <a:solidFill>
            <a:srgbClr val="DCE6F2"/>
          </a:solidFill>
          <a:ln w="38100">
            <a:solidFill>
              <a:srgbClr val="8EB4E3"/>
            </a:solidFill>
          </a:ln>
          <a:extLst>
            <a:ext uri="{C572A759-6A51-4108-AA02-DFA0A04FC94B}">
              <ma14:wrappingTextBoxFlag xmlns:ma14="http://schemas.microsoft.com/office/mac/drawingml/2011/main" xmlns="" val="1"/>
            </a:ext>
          </a:extLst>
        </p:spPr>
        <p:txBody>
          <a:bodyPr lIns="50800" tIns="50800" rIns="50800" bIns="50800" anchor="ctr">
            <a:spAutoFit/>
          </a:bodyPr>
          <a:lstStyle/>
          <a:p>
            <a:pPr rtl="0">
              <a:defRPr sz="3800"/>
            </a:pPr>
            <a:r>
              <a:t>7/71 patients screened for CAPS</a:t>
            </a:r>
          </a:p>
          <a:p>
            <a:pPr rtl="0">
              <a:defRPr sz="3800"/>
            </a:pPr>
            <a:r>
              <a:t>Low penetrance mutation</a:t>
            </a:r>
          </a:p>
          <a:p>
            <a:pPr rtl="0">
              <a:defRPr sz="3800"/>
            </a:pPr>
            <a:r>
              <a:t>Late disease onset (25 yrs)</a:t>
            </a:r>
          </a:p>
          <a:p>
            <a:pPr rtl="0">
              <a:defRPr sz="3800"/>
            </a:pPr>
            <a:r>
              <a:t>On-demand steroid responsive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1"/>
                                        </p:tgtEl>
                                        <p:attrNameLst>
                                          <p:attrName>style.visibility</p:attrName>
                                        </p:attrNameLst>
                                      </p:cBhvr>
                                      <p:to>
                                        <p:strVal val="visible"/>
                                      </p:to>
                                    </p:set>
                                    <p:anim calcmode="lin" valueType="num">
                                      <p:cBhvr>
                                        <p:cTn id="7" dur="1000" fill="hold"/>
                                        <p:tgtEl>
                                          <p:spTgt spid="271"/>
                                        </p:tgtEl>
                                        <p:attrNameLst>
                                          <p:attrName>ppt_x</p:attrName>
                                        </p:attrNameLst>
                                      </p:cBhvr>
                                      <p:tavLst>
                                        <p:tav tm="0">
                                          <p:val>
                                            <p:strVal val="#ppt_x"/>
                                          </p:val>
                                        </p:tav>
                                        <p:tav tm="100000">
                                          <p:val>
                                            <p:strVal val="#ppt_x"/>
                                          </p:val>
                                        </p:tav>
                                      </p:tavLst>
                                    </p:anim>
                                    <p:anim calcmode="lin" valueType="num">
                                      <p:cBhvr>
                                        <p:cTn id="8" dur="1000" fill="hold"/>
                                        <p:tgtEl>
                                          <p:spTgt spid="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3" name="image33.png"/>
          <p:cNvPicPr>
            <a:picLocks noChangeAspect="1"/>
          </p:cNvPicPr>
          <p:nvPr/>
        </p:nvPicPr>
        <p:blipFill>
          <a:blip r:embed="rId2">
            <a:extLst/>
          </a:blip>
          <a:stretch>
            <a:fillRect/>
          </a:stretch>
        </p:blipFill>
        <p:spPr>
          <a:xfrm>
            <a:off x="2217565" y="224610"/>
            <a:ext cx="8090500" cy="3187166"/>
          </a:xfrm>
          <a:prstGeom prst="rect">
            <a:avLst/>
          </a:prstGeom>
          <a:ln w="12700">
            <a:miter lim="400000"/>
          </a:ln>
        </p:spPr>
      </p:pic>
      <p:pic>
        <p:nvPicPr>
          <p:cNvPr id="274" name="image34.png"/>
          <p:cNvPicPr>
            <a:picLocks noChangeAspect="1"/>
          </p:cNvPicPr>
          <p:nvPr/>
        </p:nvPicPr>
        <p:blipFill>
          <a:blip r:embed="rId3">
            <a:extLst/>
          </a:blip>
          <a:stretch>
            <a:fillRect/>
          </a:stretch>
        </p:blipFill>
        <p:spPr>
          <a:xfrm>
            <a:off x="2571408" y="3266907"/>
            <a:ext cx="7382814" cy="6003326"/>
          </a:xfrm>
          <a:prstGeom prst="rect">
            <a:avLst/>
          </a:prstGeom>
          <a:ln w="12700">
            <a:miter lim="400000"/>
          </a:ln>
        </p:spPr>
      </p:pic>
      <p:sp>
        <p:nvSpPr>
          <p:cNvPr id="275" name="Shape 275"/>
          <p:cNvSpPr/>
          <p:nvPr/>
        </p:nvSpPr>
        <p:spPr>
          <a:xfrm>
            <a:off x="1829880" y="1703811"/>
            <a:ext cx="8865869" cy="2044701"/>
          </a:xfrm>
          <a:prstGeom prst="rect">
            <a:avLst/>
          </a:prstGeom>
          <a:solidFill>
            <a:srgbClr val="DCE6F2"/>
          </a:solidFill>
          <a:ln w="38100">
            <a:solidFill>
              <a:srgbClr val="8EB4E3"/>
            </a:solidFill>
          </a:ln>
          <a:extLst>
            <a:ext uri="{C572A759-6A51-4108-AA02-DFA0A04FC94B}">
              <ma14:wrappingTextBoxFlag xmlns:ma14="http://schemas.microsoft.com/office/mac/drawingml/2011/main" xmlns="" val="1"/>
            </a:ext>
          </a:extLst>
        </p:spPr>
        <p:txBody>
          <a:bodyPr lIns="50800" tIns="50800" rIns="50800" bIns="50800" anchor="ctr">
            <a:spAutoFit/>
          </a:bodyPr>
          <a:lstStyle/>
          <a:p>
            <a:pPr rtl="0">
              <a:defRPr sz="3800"/>
            </a:pPr>
            <a:r>
              <a:t>35/615 (6%) patients screened for CAPS</a:t>
            </a:r>
          </a:p>
          <a:p>
            <a:pPr rtl="0">
              <a:defRPr sz="3800"/>
            </a:pPr>
            <a:r>
              <a:t>66% - CAPS like phenotype</a:t>
            </a:r>
          </a:p>
          <a:p>
            <a:pPr rtl="0">
              <a:defRPr sz="3800"/>
            </a:pPr>
            <a:r>
              <a:t>34% Undifferentiated periodic fever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5"/>
                                        </p:tgtEl>
                                        <p:attrNameLst>
                                          <p:attrName>style.visibility</p:attrName>
                                        </p:attrNameLst>
                                      </p:cBhvr>
                                      <p:to>
                                        <p:strVal val="visible"/>
                                      </p:to>
                                    </p:set>
                                    <p:anim calcmode="lin" valueType="num">
                                      <p:cBhvr>
                                        <p:cTn id="7" dur="1000" fill="hold"/>
                                        <p:tgtEl>
                                          <p:spTgt spid="275"/>
                                        </p:tgtEl>
                                        <p:attrNameLst>
                                          <p:attrName>ppt_x</p:attrName>
                                        </p:attrNameLst>
                                      </p:cBhvr>
                                      <p:tavLst>
                                        <p:tav tm="0">
                                          <p:val>
                                            <p:strVal val="#ppt_x"/>
                                          </p:val>
                                        </p:tav>
                                        <p:tav tm="100000">
                                          <p:val>
                                            <p:strVal val="#ppt_x"/>
                                          </p:val>
                                        </p:tav>
                                      </p:tavLst>
                                    </p:anim>
                                    <p:anim calcmode="lin" valueType="num">
                                      <p:cBhvr>
                                        <p:cTn id="8" dur="1000" fill="hold"/>
                                        <p:tgtEl>
                                          <p:spTgt spid="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a:lstStyle/>
          <a:p>
            <a:r>
              <a:t>Conclusion- 1</a:t>
            </a:r>
          </a:p>
        </p:txBody>
      </p:sp>
      <p:sp>
        <p:nvSpPr>
          <p:cNvPr id="278" name="Shape 278"/>
          <p:cNvSpPr>
            <a:spLocks noGrp="1"/>
          </p:cNvSpPr>
          <p:nvPr>
            <p:ph type="body" idx="1"/>
          </p:nvPr>
        </p:nvSpPr>
        <p:spPr>
          <a:prstGeom prst="rect">
            <a:avLst/>
          </a:prstGeom>
        </p:spPr>
        <p:txBody>
          <a:bodyPr/>
          <a:lstStyle/>
          <a:p>
            <a:r>
              <a:t>Israeli subjects carrying the </a:t>
            </a:r>
            <a:r>
              <a:rPr>
                <a:solidFill>
                  <a:srgbClr val="FF0000"/>
                </a:solidFill>
              </a:rPr>
              <a:t>Q703K mutation </a:t>
            </a:r>
            <a:r>
              <a:t>may present with FCAS-like clinical manifestations </a:t>
            </a:r>
            <a:r>
              <a:rPr u="sng"/>
              <a:t>or (more commonly) </a:t>
            </a:r>
            <a:br>
              <a:rPr u="sng"/>
            </a:br>
            <a:r>
              <a:rPr>
                <a:solidFill>
                  <a:srgbClr val="00B0F0"/>
                </a:solidFill>
              </a:rPr>
              <a:t>manifestations of an undifferentiated autoinflammatory disorder </a:t>
            </a:r>
            <a:br>
              <a:rPr>
                <a:solidFill>
                  <a:srgbClr val="00B0F0"/>
                </a:solidFill>
              </a:rPr>
            </a:br>
            <a:r>
              <a:t>thus suggesting that this allele acts as a </a:t>
            </a:r>
            <a:r>
              <a:rPr>
                <a:solidFill>
                  <a:srgbClr val="00B050"/>
                </a:solidFill>
              </a:rPr>
              <a:t>low penetrance mutation</a:t>
            </a:r>
            <a:r>
              <a:t> rather than a polymorphic variant</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Shape 280"/>
          <p:cNvSpPr>
            <a:spLocks noGrp="1"/>
          </p:cNvSpPr>
          <p:nvPr>
            <p:ph type="title"/>
          </p:nvPr>
        </p:nvSpPr>
        <p:spPr>
          <a:prstGeom prst="rect">
            <a:avLst/>
          </a:prstGeom>
        </p:spPr>
        <p:txBody>
          <a:bodyPr/>
          <a:lstStyle/>
          <a:p>
            <a:r>
              <a:t>Conclusion- 2</a:t>
            </a:r>
          </a:p>
        </p:txBody>
      </p:sp>
      <p:sp>
        <p:nvSpPr>
          <p:cNvPr id="281" name="Shape 281"/>
          <p:cNvSpPr>
            <a:spLocks noGrp="1"/>
          </p:cNvSpPr>
          <p:nvPr>
            <p:ph type="body" idx="1"/>
          </p:nvPr>
        </p:nvSpPr>
        <p:spPr>
          <a:prstGeom prst="rect">
            <a:avLst/>
          </a:prstGeom>
        </p:spPr>
        <p:txBody>
          <a:bodyPr anchor="t"/>
          <a:lstStyle/>
          <a:p>
            <a:r>
              <a:t>Age of onset, clinical manifestations, severity, periodicity and response to therapy are highly variable and suggest contribution of additional modifier genes and/or environmental factors</a:t>
            </a:r>
          </a:p>
        </p:txBody>
      </p:sp>
      <p:grpSp>
        <p:nvGrpSpPr>
          <p:cNvPr id="294" name="Group 294"/>
          <p:cNvGrpSpPr/>
          <p:nvPr/>
        </p:nvGrpSpPr>
        <p:grpSpPr>
          <a:xfrm>
            <a:off x="7152236" y="5090814"/>
            <a:ext cx="3914586" cy="3338865"/>
            <a:chOff x="0" y="0"/>
            <a:chExt cx="3914584" cy="3338864"/>
          </a:xfrm>
        </p:grpSpPr>
        <p:grpSp>
          <p:nvGrpSpPr>
            <p:cNvPr id="284" name="Group 284"/>
            <p:cNvGrpSpPr/>
            <p:nvPr/>
          </p:nvGrpSpPr>
          <p:grpSpPr>
            <a:xfrm>
              <a:off x="1223307" y="0"/>
              <a:ext cx="1467970" cy="1027579"/>
              <a:chOff x="0" y="0"/>
              <a:chExt cx="1467969" cy="1027578"/>
            </a:xfrm>
          </p:grpSpPr>
          <p:sp>
            <p:nvSpPr>
              <p:cNvPr id="282" name="Shape 282"/>
              <p:cNvSpPr/>
              <p:nvPr/>
            </p:nvSpPr>
            <p:spPr>
              <a:xfrm>
                <a:off x="0" y="0"/>
                <a:ext cx="1467970" cy="1027579"/>
              </a:xfrm>
              <a:prstGeom prst="roundRect">
                <a:avLst>
                  <a:gd name="adj" fmla="val 20000"/>
                </a:avLst>
              </a:prstGeom>
              <a:solidFill>
                <a:srgbClr val="4BACC6"/>
              </a:solidFill>
              <a:ln w="25400" cap="flat">
                <a:solidFill>
                  <a:srgbClr val="FFFFFF"/>
                </a:solidFill>
                <a:prstDash val="solid"/>
                <a:round/>
                <a:tailEnd type="triangle" w="med" len="med"/>
              </a:ln>
              <a:effectLst/>
            </p:spPr>
            <p:txBody>
              <a:bodyPr wrap="square" lIns="50800" tIns="50800" rIns="50800" bIns="50800" numCol="1" anchor="ctr">
                <a:noAutofit/>
              </a:bodyPr>
              <a:lstStyle/>
              <a:p>
                <a:pPr rtl="0">
                  <a:defRPr sz="1600">
                    <a:solidFill>
                      <a:srgbClr val="FFFFFF"/>
                    </a:solidFill>
                    <a:effectLst>
                      <a:outerShdw blurRad="25400" dist="33948" dir="2700000" rotWithShape="0">
                        <a:srgbClr val="3B3936"/>
                      </a:outerShdw>
                    </a:effectLst>
                  </a:defRPr>
                </a:pPr>
                <a:endParaRPr/>
              </a:p>
            </p:txBody>
          </p:sp>
          <p:sp>
            <p:nvSpPr>
              <p:cNvPr id="283" name="Shape 283"/>
              <p:cNvSpPr/>
              <p:nvPr/>
            </p:nvSpPr>
            <p:spPr>
              <a:xfrm>
                <a:off x="60180" y="335989"/>
                <a:ext cx="1347609" cy="355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rtl="0">
                  <a:defRPr sz="1600">
                    <a:solidFill>
                      <a:srgbClr val="FFFFFF"/>
                    </a:solidFill>
                  </a:defRPr>
                </a:lvl1pPr>
              </a:lstStyle>
              <a:p>
                <a:r>
                  <a:t>Q703K</a:t>
                </a:r>
              </a:p>
            </p:txBody>
          </p:sp>
        </p:grpSp>
        <p:sp>
          <p:nvSpPr>
            <p:cNvPr id="285" name="Shape 285"/>
            <p:cNvSpPr/>
            <p:nvPr/>
          </p:nvSpPr>
          <p:spPr>
            <a:xfrm>
              <a:off x="2889185" y="864965"/>
              <a:ext cx="479615" cy="10085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136" y="5485"/>
                    <a:pt x="20946" y="13294"/>
                    <a:pt x="21600" y="21600"/>
                  </a:cubicBezTo>
                </a:path>
              </a:pathLst>
            </a:custGeom>
            <a:noFill/>
            <a:ln w="12700" cap="flat">
              <a:solidFill>
                <a:srgbClr val="46AAC4"/>
              </a:solidFill>
              <a:prstDash val="solid"/>
              <a:round/>
              <a:tailEnd type="triangle" w="med" len="med"/>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288" name="Group 288"/>
            <p:cNvGrpSpPr/>
            <p:nvPr/>
          </p:nvGrpSpPr>
          <p:grpSpPr>
            <a:xfrm>
              <a:off x="2446615" y="2118830"/>
              <a:ext cx="1467970" cy="1027580"/>
              <a:chOff x="0" y="0"/>
              <a:chExt cx="1467969" cy="1027578"/>
            </a:xfrm>
          </p:grpSpPr>
          <p:sp>
            <p:nvSpPr>
              <p:cNvPr id="286" name="Shape 286"/>
              <p:cNvSpPr/>
              <p:nvPr/>
            </p:nvSpPr>
            <p:spPr>
              <a:xfrm>
                <a:off x="0" y="0"/>
                <a:ext cx="1467970" cy="1027579"/>
              </a:xfrm>
              <a:prstGeom prst="roundRect">
                <a:avLst>
                  <a:gd name="adj" fmla="val 20000"/>
                </a:avLst>
              </a:prstGeom>
              <a:solidFill>
                <a:srgbClr val="3B942A"/>
              </a:solidFill>
              <a:ln w="25400" cap="flat">
                <a:solidFill>
                  <a:srgbClr val="FFFFFF"/>
                </a:solidFill>
                <a:prstDash val="solid"/>
                <a:round/>
                <a:tailEnd type="triangle" w="med" len="med"/>
              </a:ln>
              <a:effectLst/>
            </p:spPr>
            <p:txBody>
              <a:bodyPr wrap="square" lIns="50800" tIns="50800" rIns="50800" bIns="50800" numCol="1" anchor="ctr">
                <a:noAutofit/>
              </a:bodyPr>
              <a:lstStyle/>
              <a:p>
                <a:pPr rtl="0">
                  <a:defRPr sz="1600">
                    <a:solidFill>
                      <a:srgbClr val="FFFFFF"/>
                    </a:solidFill>
                    <a:effectLst>
                      <a:outerShdw blurRad="25400" dist="33948" dir="2700000" rotWithShape="0">
                        <a:srgbClr val="3B3936"/>
                      </a:outerShdw>
                    </a:effectLst>
                  </a:defRPr>
                </a:pPr>
                <a:endParaRPr/>
              </a:p>
            </p:txBody>
          </p:sp>
          <p:sp>
            <p:nvSpPr>
              <p:cNvPr id="287" name="Shape 287"/>
              <p:cNvSpPr/>
              <p:nvPr/>
            </p:nvSpPr>
            <p:spPr>
              <a:xfrm>
                <a:off x="60180" y="335989"/>
                <a:ext cx="1347609" cy="355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rtl="0">
                  <a:defRPr sz="1600">
                    <a:solidFill>
                      <a:srgbClr val="FFFFFF"/>
                    </a:solidFill>
                  </a:defRPr>
                </a:lvl1pPr>
              </a:lstStyle>
              <a:p>
                <a:r>
                  <a:t>MEFV</a:t>
                </a:r>
              </a:p>
            </p:txBody>
          </p:sp>
        </p:grpSp>
        <p:sp>
          <p:nvSpPr>
            <p:cNvPr id="289" name="Shape 289"/>
            <p:cNvSpPr/>
            <p:nvPr/>
          </p:nvSpPr>
          <p:spPr>
            <a:xfrm>
              <a:off x="1446941" y="3243418"/>
              <a:ext cx="1020702" cy="9544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650" y="21600"/>
                    <a:pt x="6950" y="21600"/>
                    <a:pt x="0" y="0"/>
                  </a:cubicBezTo>
                </a:path>
              </a:pathLst>
            </a:custGeom>
            <a:noFill/>
            <a:ln w="12700" cap="flat">
              <a:solidFill>
                <a:srgbClr val="389326"/>
              </a:solidFill>
              <a:prstDash val="solid"/>
              <a:round/>
              <a:tailEnd type="triangle" w="med" len="med"/>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292" name="Group 292"/>
            <p:cNvGrpSpPr/>
            <p:nvPr/>
          </p:nvGrpSpPr>
          <p:grpSpPr>
            <a:xfrm>
              <a:off x="0" y="2118831"/>
              <a:ext cx="1467970" cy="1027579"/>
              <a:chOff x="0" y="0"/>
              <a:chExt cx="1467969" cy="1027578"/>
            </a:xfrm>
          </p:grpSpPr>
          <p:sp>
            <p:nvSpPr>
              <p:cNvPr id="290" name="Shape 290"/>
              <p:cNvSpPr/>
              <p:nvPr/>
            </p:nvSpPr>
            <p:spPr>
              <a:xfrm>
                <a:off x="0" y="0"/>
                <a:ext cx="1467970" cy="1027579"/>
              </a:xfrm>
              <a:prstGeom prst="roundRect">
                <a:avLst>
                  <a:gd name="adj" fmla="val 20000"/>
                </a:avLst>
              </a:prstGeom>
              <a:solidFill>
                <a:srgbClr val="F79646"/>
              </a:solidFill>
              <a:ln w="25400" cap="flat">
                <a:solidFill>
                  <a:srgbClr val="FFFFFF"/>
                </a:solidFill>
                <a:prstDash val="solid"/>
                <a:round/>
                <a:tailEnd type="triangle" w="med" len="med"/>
              </a:ln>
              <a:effectLst/>
            </p:spPr>
            <p:txBody>
              <a:bodyPr wrap="square" lIns="50800" tIns="50800" rIns="50800" bIns="50800" numCol="1" anchor="ctr">
                <a:noAutofit/>
              </a:bodyPr>
              <a:lstStyle/>
              <a:p>
                <a:pPr rtl="0">
                  <a:defRPr sz="1600">
                    <a:solidFill>
                      <a:srgbClr val="FFFFFF"/>
                    </a:solidFill>
                    <a:effectLst>
                      <a:outerShdw blurRad="25400" dist="33948" dir="2700000" rotWithShape="0">
                        <a:srgbClr val="3B3936"/>
                      </a:outerShdw>
                    </a:effectLst>
                  </a:defRPr>
                </a:pPr>
                <a:endParaRPr/>
              </a:p>
            </p:txBody>
          </p:sp>
          <p:sp>
            <p:nvSpPr>
              <p:cNvPr id="291" name="Shape 291"/>
              <p:cNvSpPr/>
              <p:nvPr/>
            </p:nvSpPr>
            <p:spPr>
              <a:xfrm>
                <a:off x="60180" y="335989"/>
                <a:ext cx="1347609" cy="355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rtl="0">
                  <a:defRPr sz="1600">
                    <a:solidFill>
                      <a:srgbClr val="FFFFFF"/>
                    </a:solidFill>
                  </a:defRPr>
                </a:lvl1pPr>
              </a:lstStyle>
              <a:p>
                <a:r>
                  <a:t>MVK</a:t>
                </a:r>
              </a:p>
            </p:txBody>
          </p:sp>
        </p:grpSp>
        <p:sp>
          <p:nvSpPr>
            <p:cNvPr id="293" name="Shape 293"/>
            <p:cNvSpPr/>
            <p:nvPr/>
          </p:nvSpPr>
          <p:spPr>
            <a:xfrm>
              <a:off x="545784" y="864965"/>
              <a:ext cx="479615" cy="10085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54" y="13294"/>
                    <a:pt x="8464" y="5485"/>
                    <a:pt x="21600" y="0"/>
                  </a:cubicBezTo>
                </a:path>
              </a:pathLst>
            </a:custGeom>
            <a:noFill/>
            <a:ln w="12700" cap="flat">
              <a:solidFill>
                <a:srgbClr val="F69240"/>
              </a:solidFill>
              <a:prstDash val="solid"/>
              <a:round/>
              <a:tailEnd type="triangle" w="med" len="med"/>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6" name="Table 296"/>
          <p:cNvGraphicFramePr/>
          <p:nvPr/>
        </p:nvGraphicFramePr>
        <p:xfrm>
          <a:off x="664951" y="268287"/>
          <a:ext cx="11777310" cy="8971047"/>
        </p:xfrm>
        <a:graphic>
          <a:graphicData uri="http://schemas.openxmlformats.org/drawingml/2006/table">
            <a:tbl>
              <a:tblPr rtl="1" firstRow="1" bandRow="1">
                <a:tableStyleId>{4C3C2611-4C71-4FC5-86AE-919BDF0F9419}</a:tableStyleId>
              </a:tblPr>
              <a:tblGrid>
                <a:gridCol w="2941152"/>
                <a:gridCol w="2941152"/>
                <a:gridCol w="2941152"/>
                <a:gridCol w="2941152"/>
              </a:tblGrid>
              <a:tr h="513136">
                <a:tc>
                  <a:txBody>
                    <a:bodyPr/>
                    <a:lstStyle/>
                    <a:p>
                      <a:pPr defTabSz="914400">
                        <a:defRPr>
                          <a:solidFill>
                            <a:srgbClr val="000000"/>
                          </a:solidFill>
                        </a:defRPr>
                      </a:pPr>
                      <a:r>
                        <a:rPr sz="2600">
                          <a:solidFill>
                            <a:srgbClr val="FFFFFF"/>
                          </a:solidFill>
                        </a:rPr>
                        <a:t>CINCA (NOMID)</a:t>
                      </a:r>
                    </a:p>
                  </a:txBody>
                  <a:tcPr marL="45720" marR="45720" anchor="ctr" horzOverflow="overflow"/>
                </a:tc>
                <a:tc>
                  <a:txBody>
                    <a:bodyPr/>
                    <a:lstStyle/>
                    <a:p>
                      <a:pPr defTabSz="914400">
                        <a:defRPr>
                          <a:solidFill>
                            <a:srgbClr val="000000"/>
                          </a:solidFill>
                        </a:defRPr>
                      </a:pPr>
                      <a:r>
                        <a:rPr sz="2600">
                          <a:solidFill>
                            <a:srgbClr val="FFFFFF"/>
                          </a:solidFill>
                        </a:rPr>
                        <a:t>MWS</a:t>
                      </a:r>
                    </a:p>
                  </a:txBody>
                  <a:tcPr marL="45720" marR="45720" anchor="ctr" horzOverflow="overflow"/>
                </a:tc>
                <a:tc>
                  <a:txBody>
                    <a:bodyPr/>
                    <a:lstStyle/>
                    <a:p>
                      <a:pPr defTabSz="914400">
                        <a:defRPr>
                          <a:solidFill>
                            <a:srgbClr val="000000"/>
                          </a:solidFill>
                        </a:defRPr>
                      </a:pPr>
                      <a:r>
                        <a:rPr sz="2600">
                          <a:solidFill>
                            <a:srgbClr val="FFFFFF"/>
                          </a:solidFill>
                        </a:rPr>
                        <a:t>FCAS</a:t>
                      </a:r>
                    </a:p>
                  </a:txBody>
                  <a:tcPr marL="45720" marR="45720" anchor="ctr" horzOverflow="overflow"/>
                </a:tc>
                <a:tc>
                  <a:txBody>
                    <a:bodyPr/>
                    <a:lstStyle/>
                    <a:p>
                      <a:pPr defTabSz="914400">
                        <a:defRPr>
                          <a:solidFill>
                            <a:srgbClr val="000000"/>
                          </a:solidFill>
                        </a:defRPr>
                      </a:pPr>
                      <a:r>
                        <a:rPr sz="2600">
                          <a:solidFill>
                            <a:srgbClr val="FFFFFF"/>
                          </a:solidFill>
                        </a:rPr>
                        <a:t>Feature</a:t>
                      </a:r>
                    </a:p>
                  </a:txBody>
                  <a:tcPr marL="45720" marR="45720" anchor="ctr" horzOverflow="overflow"/>
                </a:tc>
              </a:tr>
              <a:tr h="479153">
                <a:tc>
                  <a:txBody>
                    <a:bodyPr/>
                    <a:lstStyle/>
                    <a:p>
                      <a:pPr defTabSz="914400">
                        <a:defRPr>
                          <a:solidFill>
                            <a:srgbClr val="000000"/>
                          </a:solidFill>
                        </a:defRPr>
                      </a:pPr>
                      <a:r>
                        <a:rPr sz="2200">
                          <a:solidFill>
                            <a:srgbClr val="414141"/>
                          </a:solidFill>
                        </a:rPr>
                        <a:t>High</a:t>
                      </a:r>
                    </a:p>
                  </a:txBody>
                  <a:tcPr marL="45720" marR="45720" anchor="ctr" horzOverflow="overflow"/>
                </a:tc>
                <a:tc>
                  <a:txBody>
                    <a:bodyPr/>
                    <a:lstStyle/>
                    <a:p>
                      <a:pPr defTabSz="914400">
                        <a:defRPr>
                          <a:solidFill>
                            <a:srgbClr val="000000"/>
                          </a:solidFill>
                        </a:defRPr>
                      </a:pPr>
                      <a:r>
                        <a:rPr sz="2200">
                          <a:solidFill>
                            <a:srgbClr val="414141"/>
                          </a:solidFill>
                        </a:rPr>
                        <a:t>Medium</a:t>
                      </a:r>
                    </a:p>
                  </a:txBody>
                  <a:tcPr marL="45720" marR="45720" anchor="ctr" horzOverflow="overflow"/>
                </a:tc>
                <a:tc>
                  <a:txBody>
                    <a:bodyPr/>
                    <a:lstStyle/>
                    <a:p>
                      <a:pPr defTabSz="914400">
                        <a:defRPr>
                          <a:solidFill>
                            <a:srgbClr val="000000"/>
                          </a:solidFill>
                        </a:defRPr>
                      </a:pPr>
                      <a:r>
                        <a:rPr sz="2200">
                          <a:solidFill>
                            <a:srgbClr val="414141"/>
                          </a:solidFill>
                        </a:rPr>
                        <a:t>Low</a:t>
                      </a:r>
                    </a:p>
                  </a:txBody>
                  <a:tcPr marL="45720" marR="45720" anchor="ctr" horzOverflow="overflow"/>
                </a:tc>
                <a:tc>
                  <a:txBody>
                    <a:bodyPr/>
                    <a:lstStyle/>
                    <a:p>
                      <a:pPr defTabSz="914400">
                        <a:defRPr>
                          <a:solidFill>
                            <a:srgbClr val="000000"/>
                          </a:solidFill>
                        </a:defRPr>
                      </a:pPr>
                      <a:r>
                        <a:rPr sz="2200">
                          <a:solidFill>
                            <a:srgbClr val="414141"/>
                          </a:solidFill>
                        </a:rPr>
                        <a:t>Severity</a:t>
                      </a:r>
                    </a:p>
                  </a:txBody>
                  <a:tcPr marL="45720" marR="45720" anchor="ctr" horzOverflow="overflow"/>
                </a:tc>
              </a:tr>
              <a:tr h="462162">
                <a:tc>
                  <a:txBody>
                    <a:bodyPr/>
                    <a:lstStyle/>
                    <a:p>
                      <a:pPr defTabSz="914400">
                        <a:defRPr>
                          <a:solidFill>
                            <a:srgbClr val="000000"/>
                          </a:solidFill>
                        </a:defRPr>
                      </a:pPr>
                      <a:r>
                        <a:rPr sz="2200">
                          <a:solidFill>
                            <a:srgbClr val="414141"/>
                          </a:solidFill>
                        </a:rPr>
                        <a:t>None</a:t>
                      </a:r>
                    </a:p>
                  </a:txBody>
                  <a:tcPr marL="45720" marR="45720" anchor="ctr" horzOverflow="overflow"/>
                </a:tc>
                <a:tc>
                  <a:txBody>
                    <a:bodyPr/>
                    <a:lstStyle/>
                    <a:p>
                      <a:pPr defTabSz="914400">
                        <a:defRPr>
                          <a:solidFill>
                            <a:srgbClr val="000000"/>
                          </a:solidFill>
                        </a:defRPr>
                      </a:pPr>
                      <a:r>
                        <a:rPr sz="2200">
                          <a:solidFill>
                            <a:srgbClr val="414141"/>
                          </a:solidFill>
                        </a:rPr>
                        <a:t>None</a:t>
                      </a:r>
                    </a:p>
                  </a:txBody>
                  <a:tcPr marL="45720" marR="45720" anchor="ctr" horzOverflow="overflow"/>
                </a:tc>
                <a:tc>
                  <a:txBody>
                    <a:bodyPr/>
                    <a:lstStyle/>
                    <a:p>
                      <a:pPr defTabSz="914400">
                        <a:defRPr>
                          <a:solidFill>
                            <a:srgbClr val="000000"/>
                          </a:solidFill>
                        </a:defRPr>
                      </a:pPr>
                      <a:r>
                        <a:rPr sz="2200">
                          <a:solidFill>
                            <a:srgbClr val="414141"/>
                          </a:solidFill>
                        </a:rPr>
                        <a:t>Cold exposure</a:t>
                      </a:r>
                    </a:p>
                  </a:txBody>
                  <a:tcPr marL="45720" marR="45720" anchor="ctr" horzOverflow="overflow"/>
                </a:tc>
                <a:tc>
                  <a:txBody>
                    <a:bodyPr/>
                    <a:lstStyle/>
                    <a:p>
                      <a:pPr defTabSz="914400">
                        <a:defRPr>
                          <a:solidFill>
                            <a:srgbClr val="000000"/>
                          </a:solidFill>
                        </a:defRPr>
                      </a:pPr>
                      <a:r>
                        <a:rPr sz="2200">
                          <a:solidFill>
                            <a:srgbClr val="414141"/>
                          </a:solidFill>
                        </a:rPr>
                        <a:t>Trigger</a:t>
                      </a:r>
                    </a:p>
                  </a:txBody>
                  <a:tcPr marL="45720" marR="45720" anchor="ctr" horzOverflow="overflow"/>
                </a:tc>
              </a:tr>
              <a:tr h="1042253">
                <a:tc>
                  <a:txBody>
                    <a:bodyPr/>
                    <a:lstStyle/>
                    <a:p>
                      <a:pPr defTabSz="914400">
                        <a:defRPr>
                          <a:solidFill>
                            <a:srgbClr val="000000"/>
                          </a:solidFill>
                        </a:defRPr>
                      </a:pPr>
                      <a:r>
                        <a:rPr sz="2200">
                          <a:solidFill>
                            <a:srgbClr val="414141"/>
                          </a:solidFill>
                        </a:rPr>
                        <a:t>Variable: Usually rare fever and daily rash</a:t>
                      </a:r>
                    </a:p>
                  </a:txBody>
                  <a:tcPr marL="45720" marR="45720" anchor="ctr" horzOverflow="overflow"/>
                </a:tc>
                <a:tc>
                  <a:txBody>
                    <a:bodyPr/>
                    <a:lstStyle/>
                    <a:p>
                      <a:pPr defTabSz="914400">
                        <a:defRPr>
                          <a:solidFill>
                            <a:srgbClr val="000000"/>
                          </a:solidFill>
                        </a:defRPr>
                      </a:pPr>
                      <a:r>
                        <a:rPr sz="2200">
                          <a:solidFill>
                            <a:srgbClr val="414141"/>
                          </a:solidFill>
                        </a:rPr>
                        <a:t>Variable: Rare to daily</a:t>
                      </a:r>
                    </a:p>
                  </a:txBody>
                  <a:tcPr marL="45720" marR="45720" anchor="ctr" horzOverflow="overflow"/>
                </a:tc>
                <a:tc>
                  <a:txBody>
                    <a:bodyPr/>
                    <a:lstStyle/>
                    <a:p>
                      <a:pPr defTabSz="914400">
                        <a:defRPr>
                          <a:solidFill>
                            <a:srgbClr val="000000"/>
                          </a:solidFill>
                        </a:defRPr>
                      </a:pPr>
                      <a:r>
                        <a:rPr sz="2200">
                          <a:solidFill>
                            <a:srgbClr val="414141"/>
                          </a:solidFill>
                        </a:rPr>
                        <a:t>Usually daily</a:t>
                      </a:r>
                    </a:p>
                  </a:txBody>
                  <a:tcPr marL="45720" marR="45720" anchor="ctr" horzOverflow="overflow"/>
                </a:tc>
                <a:tc>
                  <a:txBody>
                    <a:bodyPr/>
                    <a:lstStyle/>
                    <a:p>
                      <a:pPr defTabSz="914400">
                        <a:defRPr>
                          <a:solidFill>
                            <a:srgbClr val="000000"/>
                          </a:solidFill>
                        </a:defRPr>
                      </a:pPr>
                      <a:r>
                        <a:rPr sz="2200">
                          <a:solidFill>
                            <a:srgbClr val="414141"/>
                          </a:solidFill>
                        </a:rPr>
                        <a:t>Frequency</a:t>
                      </a:r>
                    </a:p>
                  </a:txBody>
                  <a:tcPr marL="45720" marR="45720" anchor="ctr" horzOverflow="overflow"/>
                </a:tc>
              </a:tr>
              <a:tr h="784996">
                <a:tc>
                  <a:txBody>
                    <a:bodyPr/>
                    <a:lstStyle/>
                    <a:p>
                      <a:pPr defTabSz="914400">
                        <a:defRPr>
                          <a:solidFill>
                            <a:srgbClr val="000000"/>
                          </a:solidFill>
                        </a:defRPr>
                      </a:pPr>
                      <a:r>
                        <a:rPr sz="2200">
                          <a:solidFill>
                            <a:srgbClr val="414141"/>
                          </a:solidFill>
                        </a:rPr>
                        <a:t>Urticaria-like</a:t>
                      </a:r>
                    </a:p>
                  </a:txBody>
                  <a:tcPr marL="45720" marR="45720" anchor="ctr" horzOverflow="overflow"/>
                </a:tc>
                <a:tc>
                  <a:txBody>
                    <a:bodyPr/>
                    <a:lstStyle/>
                    <a:p>
                      <a:pPr defTabSz="914400">
                        <a:defRPr sz="2200"/>
                      </a:pPr>
                      <a:r>
                        <a:t>Urticaria-like</a:t>
                      </a:r>
                    </a:p>
                  </a:txBody>
                  <a:tcPr marL="45720" marR="45720" anchor="ctr" horzOverflow="overflow"/>
                </a:tc>
                <a:tc>
                  <a:txBody>
                    <a:bodyPr/>
                    <a:lstStyle/>
                    <a:p>
                      <a:pPr defTabSz="914400">
                        <a:defRPr>
                          <a:solidFill>
                            <a:srgbClr val="000000"/>
                          </a:solidFill>
                        </a:defRPr>
                      </a:pPr>
                      <a:r>
                        <a:rPr sz="2200">
                          <a:solidFill>
                            <a:srgbClr val="414141"/>
                          </a:solidFill>
                        </a:rPr>
                        <a:t>Urticaria-like</a:t>
                      </a:r>
                    </a:p>
                  </a:txBody>
                  <a:tcPr marL="45720" marR="45720" anchor="ctr" horzOverflow="overflow"/>
                </a:tc>
                <a:tc>
                  <a:txBody>
                    <a:bodyPr/>
                    <a:lstStyle/>
                    <a:p>
                      <a:pPr defTabSz="914400">
                        <a:defRPr>
                          <a:solidFill>
                            <a:srgbClr val="000000"/>
                          </a:solidFill>
                        </a:defRPr>
                      </a:pPr>
                      <a:r>
                        <a:rPr sz="2200">
                          <a:solidFill>
                            <a:srgbClr val="414141"/>
                          </a:solidFill>
                        </a:rPr>
                        <a:t>Rash</a:t>
                      </a:r>
                    </a:p>
                  </a:txBody>
                  <a:tcPr marL="45720" marR="45720" anchor="ctr" horzOverflow="overflow"/>
                </a:tc>
              </a:tr>
              <a:tr h="1351069">
                <a:tc>
                  <a:txBody>
                    <a:bodyPr/>
                    <a:lstStyle/>
                    <a:p>
                      <a:pPr defTabSz="914400">
                        <a:defRPr>
                          <a:solidFill>
                            <a:srgbClr val="000000"/>
                          </a:solidFill>
                        </a:defRPr>
                      </a:pPr>
                      <a:r>
                        <a:rPr sz="2200">
                          <a:solidFill>
                            <a:srgbClr val="414141"/>
                          </a:solidFill>
                        </a:rPr>
                        <a:t>Arthralgia/arthritis/
Overgrowth arthropathy</a:t>
                      </a:r>
                    </a:p>
                  </a:txBody>
                  <a:tcPr marL="45720" marR="45720" anchor="ctr" horzOverflow="overflow"/>
                </a:tc>
                <a:tc>
                  <a:txBody>
                    <a:bodyPr/>
                    <a:lstStyle/>
                    <a:p>
                      <a:pPr defTabSz="914400">
                        <a:defRPr>
                          <a:solidFill>
                            <a:srgbClr val="000000"/>
                          </a:solidFill>
                        </a:defRPr>
                      </a:pPr>
                      <a:r>
                        <a:rPr sz="2200">
                          <a:solidFill>
                            <a:srgbClr val="414141"/>
                          </a:solidFill>
                        </a:rPr>
                        <a:t>Arthralgia/arthritis</a:t>
                      </a:r>
                    </a:p>
                  </a:txBody>
                  <a:tcPr marL="45720" marR="45720" anchor="ctr" horzOverflow="overflow"/>
                </a:tc>
                <a:tc>
                  <a:txBody>
                    <a:bodyPr/>
                    <a:lstStyle/>
                    <a:p>
                      <a:pPr defTabSz="914400">
                        <a:defRPr>
                          <a:solidFill>
                            <a:srgbClr val="000000"/>
                          </a:solidFill>
                        </a:defRPr>
                      </a:pPr>
                      <a:r>
                        <a:rPr sz="2200">
                          <a:solidFill>
                            <a:srgbClr val="414141"/>
                          </a:solidFill>
                        </a:rPr>
                        <a:t>Arthralgia</a:t>
                      </a:r>
                    </a:p>
                  </a:txBody>
                  <a:tcPr marL="45720" marR="45720" anchor="ctr" horzOverflow="overflow"/>
                </a:tc>
                <a:tc>
                  <a:txBody>
                    <a:bodyPr/>
                    <a:lstStyle/>
                    <a:p>
                      <a:pPr defTabSz="914400">
                        <a:defRPr>
                          <a:solidFill>
                            <a:srgbClr val="000000"/>
                          </a:solidFill>
                        </a:defRPr>
                      </a:pPr>
                      <a:r>
                        <a:rPr sz="2200">
                          <a:solidFill>
                            <a:srgbClr val="414141"/>
                          </a:solidFill>
                        </a:rPr>
                        <a:t>Joint involvement</a:t>
                      </a:r>
                    </a:p>
                  </a:txBody>
                  <a:tcPr marL="45720" marR="45720" anchor="ctr" horzOverflow="overflow"/>
                </a:tc>
              </a:tr>
              <a:tr h="1659885">
                <a:tc>
                  <a:txBody>
                    <a:bodyPr/>
                    <a:lstStyle/>
                    <a:p>
                      <a:pPr defTabSz="914400">
                        <a:defRPr>
                          <a:solidFill>
                            <a:srgbClr val="000000"/>
                          </a:solidFill>
                        </a:defRPr>
                      </a:pPr>
                      <a:r>
                        <a:rPr sz="2200">
                          <a:solidFill>
                            <a:srgbClr val="414141"/>
                          </a:solidFill>
                        </a:rPr>
                        <a:t>Chronic aseptic meningitis (headache, possible mental delay)</a:t>
                      </a:r>
                    </a:p>
                  </a:txBody>
                  <a:tcPr marL="45720" marR="45720" anchor="ctr" horzOverflow="overflow"/>
                </a:tc>
                <a:tc>
                  <a:txBody>
                    <a:bodyPr/>
                    <a:lstStyle/>
                    <a:p>
                      <a:pPr defTabSz="914400">
                        <a:defRPr>
                          <a:solidFill>
                            <a:srgbClr val="000000"/>
                          </a:solidFill>
                        </a:defRPr>
                      </a:pPr>
                      <a:r>
                        <a:rPr sz="2200">
                          <a:solidFill>
                            <a:srgbClr val="414141"/>
                          </a:solidFill>
                        </a:rPr>
                        <a:t>Headache</a:t>
                      </a:r>
                    </a:p>
                  </a:txBody>
                  <a:tcPr marL="45720" marR="45720" anchor="ctr" horzOverflow="overflow"/>
                </a:tc>
                <a:tc>
                  <a:txBody>
                    <a:bodyPr/>
                    <a:lstStyle/>
                    <a:p>
                      <a:pPr defTabSz="914400">
                        <a:defRPr>
                          <a:solidFill>
                            <a:srgbClr val="000000"/>
                          </a:solidFill>
                        </a:defRPr>
                      </a:pPr>
                      <a:r>
                        <a:rPr sz="2200">
                          <a:solidFill>
                            <a:srgbClr val="414141"/>
                          </a:solidFill>
                        </a:rPr>
                        <a:t>Headache</a:t>
                      </a:r>
                    </a:p>
                  </a:txBody>
                  <a:tcPr marL="45720" marR="45720" anchor="ctr" horzOverflow="overflow"/>
                </a:tc>
                <a:tc>
                  <a:txBody>
                    <a:bodyPr/>
                    <a:lstStyle/>
                    <a:p>
                      <a:pPr defTabSz="914400">
                        <a:defRPr>
                          <a:solidFill>
                            <a:srgbClr val="000000"/>
                          </a:solidFill>
                        </a:defRPr>
                      </a:pPr>
                      <a:r>
                        <a:rPr sz="2200">
                          <a:solidFill>
                            <a:srgbClr val="414141"/>
                          </a:solidFill>
                        </a:rPr>
                        <a:t>Neurological involvement</a:t>
                      </a:r>
                    </a:p>
                  </a:txBody>
                  <a:tcPr marL="45720" marR="45720" anchor="ctr" horzOverflow="overflow"/>
                </a:tc>
              </a:tr>
              <a:tr h="1042253">
                <a:tc>
                  <a:txBody>
                    <a:bodyPr/>
                    <a:lstStyle/>
                    <a:p>
                      <a:pPr defTabSz="914400">
                        <a:defRPr>
                          <a:solidFill>
                            <a:srgbClr val="000000"/>
                          </a:solidFill>
                        </a:defRPr>
                      </a:pPr>
                      <a:r>
                        <a:rPr sz="2200">
                          <a:solidFill>
                            <a:srgbClr val="414141"/>
                          </a:solidFill>
                        </a:rPr>
                        <a:t>Uveitis, papillary edema, optic neuritis</a:t>
                      </a:r>
                    </a:p>
                  </a:txBody>
                  <a:tcPr marL="45720" marR="45720" anchor="ctr" horzOverflow="overflow"/>
                </a:tc>
                <a:tc>
                  <a:txBody>
                    <a:bodyPr/>
                    <a:lstStyle/>
                    <a:p>
                      <a:pPr defTabSz="914400">
                        <a:defRPr>
                          <a:solidFill>
                            <a:srgbClr val="000000"/>
                          </a:solidFill>
                        </a:defRPr>
                      </a:pPr>
                      <a:r>
                        <a:rPr sz="2200">
                          <a:solidFill>
                            <a:srgbClr val="414141"/>
                          </a:solidFill>
                        </a:rPr>
                        <a:t>Conjuctivitis/uveitis</a:t>
                      </a:r>
                    </a:p>
                  </a:txBody>
                  <a:tcPr marL="45720" marR="45720" anchor="ctr" horzOverflow="overflow"/>
                </a:tc>
                <a:tc>
                  <a:txBody>
                    <a:bodyPr/>
                    <a:lstStyle/>
                    <a:p>
                      <a:pPr defTabSz="914400">
                        <a:defRPr>
                          <a:solidFill>
                            <a:srgbClr val="000000"/>
                          </a:solidFill>
                        </a:defRPr>
                      </a:pPr>
                      <a:r>
                        <a:rPr sz="2200">
                          <a:solidFill>
                            <a:srgbClr val="414141"/>
                          </a:solidFill>
                        </a:rPr>
                        <a:t>Conjuctivitis</a:t>
                      </a:r>
                    </a:p>
                  </a:txBody>
                  <a:tcPr marL="45720" marR="45720" anchor="ctr" horzOverflow="overflow"/>
                </a:tc>
                <a:tc>
                  <a:txBody>
                    <a:bodyPr/>
                    <a:lstStyle/>
                    <a:p>
                      <a:pPr defTabSz="914400">
                        <a:defRPr>
                          <a:solidFill>
                            <a:srgbClr val="000000"/>
                          </a:solidFill>
                        </a:defRPr>
                      </a:pPr>
                      <a:r>
                        <a:rPr sz="2200">
                          <a:solidFill>
                            <a:srgbClr val="414141"/>
                          </a:solidFill>
                        </a:rPr>
                        <a:t>Eye involvement</a:t>
                      </a:r>
                    </a:p>
                  </a:txBody>
                  <a:tcPr marL="45720" marR="45720" anchor="ctr" horzOverflow="overflow"/>
                </a:tc>
              </a:tr>
              <a:tr h="462162">
                <a:tc>
                  <a:txBody>
                    <a:bodyPr/>
                    <a:lstStyle/>
                    <a:p>
                      <a:pPr defTabSz="914400">
                        <a:defRPr>
                          <a:solidFill>
                            <a:srgbClr val="000000"/>
                          </a:solidFill>
                        </a:defRPr>
                      </a:pPr>
                      <a:r>
                        <a:rPr sz="2200">
                          <a:solidFill>
                            <a:srgbClr val="414141"/>
                          </a:solidFill>
                        </a:rPr>
                        <a:t>Frequent (&gt;60%)</a:t>
                      </a:r>
                    </a:p>
                  </a:txBody>
                  <a:tcPr marL="45720" marR="45720" anchor="ctr" horzOverflow="overflow"/>
                </a:tc>
                <a:tc>
                  <a:txBody>
                    <a:bodyPr/>
                    <a:lstStyle/>
                    <a:p>
                      <a:pPr defTabSz="914400">
                        <a:defRPr>
                          <a:solidFill>
                            <a:srgbClr val="000000"/>
                          </a:solidFill>
                        </a:defRPr>
                      </a:pPr>
                      <a:r>
                        <a:rPr sz="2200">
                          <a:solidFill>
                            <a:srgbClr val="414141"/>
                          </a:solidFill>
                        </a:rPr>
                        <a:t>Frequent (60-70%)</a:t>
                      </a:r>
                    </a:p>
                  </a:txBody>
                  <a:tcPr marL="45720" marR="45720" anchor="ctr" horzOverflow="overflow"/>
                </a:tc>
                <a:tc>
                  <a:txBody>
                    <a:bodyPr/>
                    <a:lstStyle/>
                    <a:p>
                      <a:pPr defTabSz="914400">
                        <a:defRPr>
                          <a:solidFill>
                            <a:srgbClr val="000000"/>
                          </a:solidFill>
                        </a:defRPr>
                      </a:pPr>
                      <a:r>
                        <a:rPr sz="2200">
                          <a:solidFill>
                            <a:srgbClr val="414141"/>
                          </a:solidFill>
                        </a:rPr>
                        <a:t>No</a:t>
                      </a:r>
                    </a:p>
                  </a:txBody>
                  <a:tcPr marL="45720" marR="45720" anchor="ctr" horzOverflow="overflow"/>
                </a:tc>
                <a:tc>
                  <a:txBody>
                    <a:bodyPr/>
                    <a:lstStyle/>
                    <a:p>
                      <a:pPr defTabSz="914400">
                        <a:defRPr>
                          <a:solidFill>
                            <a:srgbClr val="000000"/>
                          </a:solidFill>
                        </a:defRPr>
                      </a:pPr>
                      <a:r>
                        <a:rPr sz="2200">
                          <a:solidFill>
                            <a:srgbClr val="414141"/>
                          </a:solidFill>
                        </a:rPr>
                        <a:t>Deafness</a:t>
                      </a:r>
                    </a:p>
                  </a:txBody>
                  <a:tcPr marL="45720" marR="45720" anchor="ctr" horzOverflow="overflow"/>
                </a:tc>
              </a:tr>
              <a:tr h="462162">
                <a:tc>
                  <a:txBody>
                    <a:bodyPr/>
                    <a:lstStyle/>
                    <a:p>
                      <a:pPr defTabSz="914400">
                        <a:defRPr>
                          <a:solidFill>
                            <a:srgbClr val="000000"/>
                          </a:solidFill>
                        </a:defRPr>
                      </a:pPr>
                      <a:r>
                        <a:rPr sz="2200">
                          <a:solidFill>
                            <a:srgbClr val="414141"/>
                          </a:solidFill>
                        </a:rPr>
                        <a:t>Frequent (25%)</a:t>
                      </a:r>
                    </a:p>
                  </a:txBody>
                  <a:tcPr marL="45720" marR="45720" anchor="ctr" horzOverflow="overflow"/>
                </a:tc>
                <a:tc>
                  <a:txBody>
                    <a:bodyPr/>
                    <a:lstStyle/>
                    <a:p>
                      <a:pPr defTabSz="914400">
                        <a:defRPr>
                          <a:solidFill>
                            <a:srgbClr val="000000"/>
                          </a:solidFill>
                        </a:defRPr>
                      </a:pPr>
                      <a:r>
                        <a:rPr sz="2200">
                          <a:solidFill>
                            <a:srgbClr val="414141"/>
                          </a:solidFill>
                        </a:rPr>
                        <a:t>Frequent (25%)</a:t>
                      </a:r>
                    </a:p>
                  </a:txBody>
                  <a:tcPr marL="45720" marR="45720" anchor="ctr" horzOverflow="overflow"/>
                </a:tc>
                <a:tc>
                  <a:txBody>
                    <a:bodyPr/>
                    <a:lstStyle/>
                    <a:p>
                      <a:pPr defTabSz="914400">
                        <a:defRPr>
                          <a:solidFill>
                            <a:srgbClr val="000000"/>
                          </a:solidFill>
                        </a:defRPr>
                      </a:pPr>
                      <a:r>
                        <a:rPr sz="2200">
                          <a:solidFill>
                            <a:srgbClr val="414141"/>
                          </a:solidFill>
                        </a:rPr>
                        <a:t>No</a:t>
                      </a:r>
                    </a:p>
                  </a:txBody>
                  <a:tcPr marL="45720" marR="45720" anchor="ctr" horzOverflow="overflow"/>
                </a:tc>
                <a:tc>
                  <a:txBody>
                    <a:bodyPr/>
                    <a:lstStyle/>
                    <a:p>
                      <a:pPr defTabSz="914400">
                        <a:defRPr>
                          <a:solidFill>
                            <a:srgbClr val="000000"/>
                          </a:solidFill>
                        </a:defRPr>
                      </a:pPr>
                      <a:r>
                        <a:rPr sz="2200">
                          <a:solidFill>
                            <a:srgbClr val="414141"/>
                          </a:solidFill>
                        </a:rPr>
                        <a:t>Amyloidosis</a:t>
                      </a:r>
                    </a:p>
                  </a:txBody>
                  <a:tcPr marL="45720" marR="45720" anchor="ctr" horzOverflow="overflow"/>
                </a:tc>
              </a:tr>
              <a:tr h="733438">
                <a:tc>
                  <a:txBody>
                    <a:bodyPr/>
                    <a:lstStyle/>
                    <a:p>
                      <a:pPr defTabSz="914400">
                        <a:defRPr sz="2200" i="1">
                          <a:latin typeface="Trebuchet MS"/>
                          <a:ea typeface="Trebuchet MS"/>
                          <a:cs typeface="Trebuchet MS"/>
                          <a:sym typeface="Trebuchet MS"/>
                        </a:defRPr>
                      </a:pPr>
                      <a:r>
                        <a:t>De novo </a:t>
                      </a:r>
                      <a:r>
                        <a:rPr i="0"/>
                        <a:t>(typical) or AD (rare)</a:t>
                      </a:r>
                    </a:p>
                  </a:txBody>
                  <a:tcPr marL="45720" marR="45720" anchor="ctr" horzOverflow="overflow"/>
                </a:tc>
                <a:tc>
                  <a:txBody>
                    <a:bodyPr/>
                    <a:lstStyle/>
                    <a:p>
                      <a:pPr defTabSz="914400">
                        <a:defRPr sz="2200"/>
                      </a:pPr>
                      <a:r>
                        <a:t>AD (typical) or </a:t>
                      </a:r>
                      <a:r>
                        <a:rPr i="1">
                          <a:latin typeface="Trebuchet MS"/>
                          <a:ea typeface="Trebuchet MS"/>
                          <a:cs typeface="Trebuchet MS"/>
                          <a:sym typeface="Trebuchet MS"/>
                        </a:rPr>
                        <a:t>de novo </a:t>
                      </a:r>
                      <a:r>
                        <a:t>(rare)</a:t>
                      </a:r>
                    </a:p>
                  </a:txBody>
                  <a:tcPr marL="45720" marR="45720" anchor="ctr" horzOverflow="overflow"/>
                </a:tc>
                <a:tc>
                  <a:txBody>
                    <a:bodyPr/>
                    <a:lstStyle/>
                    <a:p>
                      <a:pPr defTabSz="914400">
                        <a:defRPr>
                          <a:solidFill>
                            <a:srgbClr val="000000"/>
                          </a:solidFill>
                        </a:defRPr>
                      </a:pPr>
                      <a:r>
                        <a:rPr sz="2200">
                          <a:solidFill>
                            <a:srgbClr val="414141"/>
                          </a:solidFill>
                        </a:rPr>
                        <a:t>AD</a:t>
                      </a:r>
                    </a:p>
                  </a:txBody>
                  <a:tcPr marL="45720" marR="45720" anchor="ctr" horzOverflow="overflow"/>
                </a:tc>
                <a:tc>
                  <a:txBody>
                    <a:bodyPr/>
                    <a:lstStyle/>
                    <a:p>
                      <a:pPr defTabSz="914400">
                        <a:defRPr>
                          <a:solidFill>
                            <a:srgbClr val="000000"/>
                          </a:solidFill>
                        </a:defRPr>
                      </a:pPr>
                      <a:r>
                        <a:rPr sz="2200">
                          <a:solidFill>
                            <a:srgbClr val="414141"/>
                          </a:solidFill>
                        </a:rPr>
                        <a:t>Inheritance</a:t>
                      </a:r>
                    </a:p>
                  </a:txBody>
                  <a:tcPr marL="45720" marR="45720" anchor="ctr" horzOverflow="overflow"/>
                </a:tc>
              </a:tr>
            </a:tbl>
          </a:graphicData>
        </a:graphic>
      </p:graphicFrame>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p>
            <a:r>
              <a:t>Auto-inflammatory disease</a:t>
            </a:r>
          </a:p>
        </p:txBody>
      </p:sp>
      <p:sp>
        <p:nvSpPr>
          <p:cNvPr id="179" name="Shape 179"/>
          <p:cNvSpPr/>
          <p:nvPr/>
        </p:nvSpPr>
        <p:spPr>
          <a:xfrm>
            <a:off x="826813" y="2460942"/>
            <a:ext cx="11351174" cy="5946241"/>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spAutoFit/>
          </a:bodyPr>
          <a:lstStyle/>
          <a:p>
            <a:pPr marL="965905" lvl="1" indent="-496005" algn="l" defTabSz="1300480" rtl="0">
              <a:buClr>
                <a:srgbClr val="929292"/>
              </a:buClr>
              <a:buSzPct val="60000"/>
              <a:buFont typeface="Zapf Dingbats"/>
              <a:buChar char="❖"/>
              <a:defRPr sz="3800">
                <a:solidFill>
                  <a:srgbClr val="000000"/>
                </a:solidFill>
              </a:defRPr>
            </a:pPr>
            <a:r>
              <a:rPr dirty="0"/>
              <a:t>Introduced by McDermott and his colleagues in 1999 due to the discovery of mutations in TNF receptor.</a:t>
            </a:r>
          </a:p>
          <a:p>
            <a:pPr marL="965905" lvl="1" indent="-496005" algn="l" defTabSz="1300480" rtl="0">
              <a:buClr>
                <a:srgbClr val="929292"/>
              </a:buClr>
              <a:buSzPct val="60000"/>
              <a:buFont typeface="Zapf Dingbats"/>
              <a:buChar char="❖"/>
              <a:defRPr sz="3800">
                <a:solidFill>
                  <a:srgbClr val="000000"/>
                </a:solidFill>
              </a:defRPr>
            </a:pPr>
            <a:endParaRPr dirty="0"/>
          </a:p>
          <a:p>
            <a:pPr algn="l" defTabSz="1300480" rtl="0">
              <a:defRPr sz="3800">
                <a:solidFill>
                  <a:srgbClr val="000000"/>
                </a:solidFill>
              </a:defRPr>
            </a:pPr>
            <a:endParaRPr dirty="0"/>
          </a:p>
          <a:p>
            <a:pPr marL="496005" indent="-496005" algn="l" defTabSz="1300480" rtl="0">
              <a:buClr>
                <a:srgbClr val="929292"/>
              </a:buClr>
              <a:buSzPct val="60000"/>
              <a:buFont typeface="Zapf Dingbats"/>
              <a:buChar char="❖"/>
              <a:defRPr sz="3800">
                <a:solidFill>
                  <a:srgbClr val="000000"/>
                </a:solidFill>
              </a:defRPr>
            </a:pPr>
            <a:endParaRPr dirty="0"/>
          </a:p>
          <a:p>
            <a:pPr marL="965905" lvl="1" indent="-496005" algn="l" defTabSz="1300480" rtl="0">
              <a:buClr>
                <a:srgbClr val="929292"/>
              </a:buClr>
              <a:buSzPct val="60000"/>
              <a:buFont typeface="Zapf Dingbats"/>
              <a:buChar char="❖"/>
              <a:defRPr sz="3800">
                <a:solidFill>
                  <a:srgbClr val="000000"/>
                </a:solidFill>
              </a:defRPr>
            </a:pPr>
            <a:r>
              <a:rPr dirty="0"/>
              <a:t>In contrast to Auto-immunity which involves the adaptive immune system, auto-inflammation involves the innate immune system</a:t>
            </a:r>
            <a:r>
              <a:rPr dirty="0" smtClean="0"/>
              <a:t>.</a:t>
            </a:r>
            <a:endParaRPr dirty="0"/>
          </a:p>
          <a:p>
            <a:pPr marL="496005" indent="-496005" algn="l" defTabSz="1300480" rtl="0">
              <a:buClr>
                <a:srgbClr val="929292"/>
              </a:buClr>
              <a:buSzPct val="60000"/>
              <a:buFont typeface="Zapf Dingbats"/>
              <a:buChar char="❖"/>
              <a:defRPr sz="3800">
                <a:solidFill>
                  <a:srgbClr val="000000"/>
                </a:solidFill>
              </a:defRPr>
            </a:pPr>
            <a:endParaRPr dirty="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0" name="image14.png"/>
          <p:cNvPicPr>
            <a:picLocks noChangeAspect="1"/>
          </p:cNvPicPr>
          <p:nvPr/>
        </p:nvPicPr>
        <p:blipFill>
          <a:blip r:embed="rId2">
            <a:extLst/>
          </a:blip>
          <a:stretch>
            <a:fillRect/>
          </a:stretch>
        </p:blipFill>
        <p:spPr>
          <a:xfrm>
            <a:off x="836531" y="1622853"/>
            <a:ext cx="4232110" cy="7948632"/>
          </a:xfrm>
          <a:prstGeom prst="rect">
            <a:avLst/>
          </a:prstGeom>
          <a:ln w="12700">
            <a:miter lim="400000"/>
          </a:ln>
        </p:spPr>
      </p:pic>
      <p:pic>
        <p:nvPicPr>
          <p:cNvPr id="301" name="image15.png"/>
          <p:cNvPicPr>
            <a:picLocks noChangeAspect="1"/>
          </p:cNvPicPr>
          <p:nvPr/>
        </p:nvPicPr>
        <p:blipFill>
          <a:blip r:embed="rId3">
            <a:extLst/>
          </a:blip>
          <a:stretch>
            <a:fillRect/>
          </a:stretch>
        </p:blipFill>
        <p:spPr>
          <a:xfrm>
            <a:off x="5990343" y="3750274"/>
            <a:ext cx="4710924" cy="5264030"/>
          </a:xfrm>
          <a:prstGeom prst="rect">
            <a:avLst/>
          </a:prstGeom>
          <a:ln w="12700">
            <a:miter lim="400000"/>
          </a:ln>
        </p:spPr>
      </p:pic>
      <p:pic>
        <p:nvPicPr>
          <p:cNvPr id="302" name="image16.png"/>
          <p:cNvPicPr>
            <a:picLocks noChangeAspect="1"/>
          </p:cNvPicPr>
          <p:nvPr/>
        </p:nvPicPr>
        <p:blipFill>
          <a:blip r:embed="rId4">
            <a:extLst/>
          </a:blip>
          <a:stretch>
            <a:fillRect/>
          </a:stretch>
        </p:blipFill>
        <p:spPr>
          <a:xfrm>
            <a:off x="5990343" y="284835"/>
            <a:ext cx="4710924" cy="3293750"/>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normAutofit fontScale="90000"/>
          </a:bodyPr>
          <a:lstStyle>
            <a:lvl1pPr defTabSz="508254" rtl="1">
              <a:spcBef>
                <a:spcPts val="1300"/>
              </a:spcBef>
              <a:defRPr sz="6090"/>
            </a:lvl1pPr>
          </a:lstStyle>
          <a:p>
            <a:r>
              <a:t>Auto-imflammatory- single gene diseases</a:t>
            </a:r>
          </a:p>
        </p:txBody>
      </p:sp>
      <p:sp>
        <p:nvSpPr>
          <p:cNvPr id="184" name="Shape 184"/>
          <p:cNvSpPr>
            <a:spLocks noGrp="1"/>
          </p:cNvSpPr>
          <p:nvPr>
            <p:ph type="body" idx="1"/>
          </p:nvPr>
        </p:nvSpPr>
        <p:spPr>
          <a:prstGeom prst="rect">
            <a:avLst/>
          </a:prstGeom>
        </p:spPr>
        <p:txBody>
          <a:bodyPr numCol="2" spcCol="599440"/>
          <a:lstStyle/>
          <a:p>
            <a:pPr lvl="2"/>
            <a:r>
              <a:rPr lang="en-US" dirty="0"/>
              <a:t>FMF </a:t>
            </a:r>
          </a:p>
          <a:p>
            <a:pPr lvl="2"/>
            <a:r>
              <a:rPr lang="en-US" dirty="0"/>
              <a:t>CAPS</a:t>
            </a:r>
          </a:p>
          <a:p>
            <a:pPr lvl="2"/>
            <a:r>
              <a:rPr lang="en-US" dirty="0"/>
              <a:t>HIDS  (MKD)</a:t>
            </a:r>
          </a:p>
          <a:p>
            <a:pPr lvl="2"/>
            <a:r>
              <a:rPr lang="en-US" dirty="0"/>
              <a:t>TRAPS </a:t>
            </a:r>
          </a:p>
          <a:p>
            <a:pPr lvl="2"/>
            <a:r>
              <a:rPr lang="en-US" dirty="0"/>
              <a:t>DIRA </a:t>
            </a:r>
          </a:p>
          <a:p>
            <a:pPr lvl="2"/>
            <a:r>
              <a:rPr lang="en-US" dirty="0" err="1"/>
              <a:t>Majeed</a:t>
            </a:r>
            <a:r>
              <a:rPr lang="en-US" dirty="0"/>
              <a:t> Syndrome</a:t>
            </a:r>
          </a:p>
          <a:p>
            <a:pPr lvl="2"/>
            <a:endParaRPr lang="en-US" dirty="0"/>
          </a:p>
          <a:p>
            <a:pPr lvl="2"/>
            <a:r>
              <a:rPr lang="en-US" dirty="0"/>
              <a:t>CRMO</a:t>
            </a:r>
          </a:p>
          <a:p>
            <a:pPr lvl="2"/>
            <a:r>
              <a:rPr lang="en-US" dirty="0"/>
              <a:t>PAPA </a:t>
            </a:r>
          </a:p>
          <a:p>
            <a:pPr lvl="2"/>
            <a:r>
              <a:rPr lang="en-US" dirty="0"/>
              <a:t>Schnitzler Syndrome </a:t>
            </a:r>
          </a:p>
          <a:p>
            <a:pPr lvl="2"/>
            <a:r>
              <a:rPr lang="en-US" dirty="0" err="1"/>
              <a:t>Blau</a:t>
            </a:r>
            <a:r>
              <a:rPr lang="en-US" dirty="0"/>
              <a:t> (NOD2) (PGA)</a:t>
            </a:r>
          </a:p>
          <a:p>
            <a:pPr lvl="2"/>
            <a:r>
              <a:rPr lang="en-US" dirty="0"/>
              <a:t>NLRP12 </a:t>
            </a:r>
          </a:p>
          <a:p>
            <a:pPr lvl="2"/>
            <a:r>
              <a:rPr lang="en-US" dirty="0"/>
              <a:t>CANDLE syndrome</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 name="image8.jpg" descr="http://www.amyloidosis.org.uk/wp-content/uploads/2012/11/fever-syndromes-table4.jpg">
            <a:hlinkClick r:id="rId2"/>
          </p:cNvPr>
          <p:cNvPicPr>
            <a:picLocks noChangeAspect="1"/>
          </p:cNvPicPr>
          <p:nvPr/>
        </p:nvPicPr>
        <p:blipFill>
          <a:blip r:embed="rId3">
            <a:extLst/>
          </a:blip>
          <a:stretch>
            <a:fillRect/>
          </a:stretch>
        </p:blipFill>
        <p:spPr>
          <a:xfrm>
            <a:off x="168102" y="639092"/>
            <a:ext cx="12668596" cy="802574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idx="1"/>
          </p:nvPr>
        </p:nvSpPr>
        <p:spPr>
          <a:xfrm>
            <a:off x="508000" y="2178049"/>
            <a:ext cx="11988800" cy="6997701"/>
          </a:xfrm>
          <a:prstGeom prst="rect">
            <a:avLst/>
          </a:prstGeom>
        </p:spPr>
        <p:txBody>
          <a:bodyPr/>
          <a:lstStyle/>
          <a:p>
            <a:pPr marL="476165" indent="-476165" defTabSz="1248460">
              <a:spcBef>
                <a:spcPts val="0"/>
              </a:spcBef>
              <a:defRPr sz="3648">
                <a:solidFill>
                  <a:srgbClr val="000000"/>
                </a:solidFill>
              </a:defRPr>
            </a:pPr>
            <a:r>
              <a:rPr dirty="0"/>
              <a:t>Diverse clinical manifestations - </a:t>
            </a:r>
          </a:p>
          <a:p>
            <a:pPr marL="927269" lvl="1" indent="-476165" defTabSz="1248460">
              <a:spcBef>
                <a:spcPts val="0"/>
              </a:spcBef>
              <a:defRPr sz="3264">
                <a:solidFill>
                  <a:srgbClr val="000000"/>
                </a:solidFill>
              </a:defRPr>
            </a:pPr>
            <a:r>
              <a:rPr dirty="0"/>
              <a:t>Episodic fever</a:t>
            </a:r>
          </a:p>
          <a:p>
            <a:pPr marL="927269" lvl="1" indent="-476165" defTabSz="1248460">
              <a:spcBef>
                <a:spcPts val="0"/>
              </a:spcBef>
              <a:defRPr sz="3264">
                <a:solidFill>
                  <a:srgbClr val="000000"/>
                </a:solidFill>
              </a:defRPr>
            </a:pPr>
            <a:r>
              <a:rPr dirty="0"/>
              <a:t>Joint pain</a:t>
            </a:r>
          </a:p>
          <a:p>
            <a:pPr marL="927269" lvl="1" indent="-476165" defTabSz="1248460">
              <a:spcBef>
                <a:spcPts val="0"/>
              </a:spcBef>
              <a:defRPr sz="3264">
                <a:solidFill>
                  <a:srgbClr val="000000"/>
                </a:solidFill>
              </a:defRPr>
            </a:pPr>
            <a:r>
              <a:rPr dirty="0"/>
              <a:t>Skin rashes</a:t>
            </a:r>
          </a:p>
          <a:p>
            <a:pPr marL="927269" lvl="1" indent="-476165" defTabSz="1248460">
              <a:spcBef>
                <a:spcPts val="0"/>
              </a:spcBef>
              <a:defRPr sz="3264">
                <a:solidFill>
                  <a:srgbClr val="000000"/>
                </a:solidFill>
              </a:defRPr>
            </a:pPr>
            <a:r>
              <a:rPr dirty="0"/>
              <a:t>Abdominal pain</a:t>
            </a:r>
            <a:endParaRPr sz="3648" dirty="0"/>
          </a:p>
          <a:p>
            <a:pPr marL="476165" indent="-476165" defTabSz="1248460">
              <a:spcBef>
                <a:spcPts val="0"/>
              </a:spcBef>
              <a:defRPr sz="3648">
                <a:solidFill>
                  <a:srgbClr val="000000"/>
                </a:solidFill>
              </a:defRPr>
            </a:pPr>
            <a:endParaRPr sz="3648" dirty="0"/>
          </a:p>
          <a:p>
            <a:pPr marL="476165" indent="-476165" defTabSz="1248460">
              <a:spcBef>
                <a:spcPts val="0"/>
              </a:spcBef>
              <a:defRPr sz="3648">
                <a:solidFill>
                  <a:srgbClr val="000000"/>
                </a:solidFill>
              </a:defRPr>
            </a:pPr>
            <a:r>
              <a:rPr dirty="0"/>
              <a:t>Most </a:t>
            </a:r>
            <a:r>
              <a:rPr dirty="0" smtClean="0"/>
              <a:t>auto</a:t>
            </a:r>
            <a:r>
              <a:rPr lang="he-IL" dirty="0" smtClean="0"/>
              <a:t>-</a:t>
            </a:r>
            <a:r>
              <a:rPr dirty="0" smtClean="0"/>
              <a:t>inflammatory </a:t>
            </a:r>
            <a:r>
              <a:rPr dirty="0"/>
              <a:t>diseases are Mendelian and present during childhood. </a:t>
            </a:r>
          </a:p>
          <a:p>
            <a:pPr marL="476165" indent="-476165" defTabSz="1248460">
              <a:spcBef>
                <a:spcPts val="0"/>
              </a:spcBef>
              <a:defRPr sz="3648">
                <a:solidFill>
                  <a:srgbClr val="000000"/>
                </a:solidFill>
              </a:defRPr>
            </a:pPr>
            <a:endParaRPr dirty="0"/>
          </a:p>
          <a:p>
            <a:pPr marL="476165" indent="-476165" defTabSz="1248460">
              <a:spcBef>
                <a:spcPts val="0"/>
              </a:spcBef>
              <a:defRPr sz="3648">
                <a:solidFill>
                  <a:srgbClr val="000000"/>
                </a:solidFill>
              </a:defRPr>
            </a:pPr>
            <a:r>
              <a:rPr dirty="0"/>
              <a:t>Israel - </a:t>
            </a:r>
          </a:p>
          <a:p>
            <a:pPr marL="927269" lvl="1" indent="-476165" defTabSz="1248460">
              <a:spcBef>
                <a:spcPts val="0"/>
              </a:spcBef>
              <a:defRPr sz="3072">
                <a:solidFill>
                  <a:srgbClr val="000000"/>
                </a:solidFill>
              </a:defRPr>
            </a:pPr>
            <a:r>
              <a:rPr dirty="0"/>
              <a:t>FMF - 10,000</a:t>
            </a:r>
          </a:p>
          <a:p>
            <a:pPr marL="927269" lvl="1" indent="-476165" defTabSz="1248460">
              <a:spcBef>
                <a:spcPts val="0"/>
              </a:spcBef>
              <a:defRPr sz="3072">
                <a:solidFill>
                  <a:srgbClr val="000000"/>
                </a:solidFill>
              </a:defRPr>
            </a:pPr>
            <a:r>
              <a:rPr dirty="0"/>
              <a:t>CAPS - 30</a:t>
            </a:r>
          </a:p>
        </p:txBody>
      </p:sp>
      <p:sp>
        <p:nvSpPr>
          <p:cNvPr id="192" name="Shape 192"/>
          <p:cNvSpPr>
            <a:spLocks noGrp="1"/>
          </p:cNvSpPr>
          <p:nvPr>
            <p:ph type="title"/>
          </p:nvPr>
        </p:nvSpPr>
        <p:spPr>
          <a:prstGeom prst="rect">
            <a:avLst/>
          </a:prstGeom>
        </p:spPr>
        <p:txBody>
          <a:bodyPr/>
          <a:lstStyle/>
          <a:p>
            <a:r>
              <a:t>Auto-inflammatory disease</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prstGeom prst="rect">
            <a:avLst/>
          </a:prstGeom>
        </p:spPr>
        <p:txBody>
          <a:bodyPr/>
          <a:lstStyle/>
          <a:p>
            <a:r>
              <a:t>CAPS</a:t>
            </a:r>
          </a:p>
        </p:txBody>
      </p:sp>
      <p:pic>
        <p:nvPicPr>
          <p:cNvPr id="197" name="image13.png"/>
          <p:cNvPicPr>
            <a:picLocks noChangeAspect="1"/>
          </p:cNvPicPr>
          <p:nvPr/>
        </p:nvPicPr>
        <p:blipFill>
          <a:blip r:embed="rId3">
            <a:extLst/>
          </a:blip>
          <a:stretch>
            <a:fillRect/>
          </a:stretch>
        </p:blipFill>
        <p:spPr>
          <a:xfrm>
            <a:off x="9760039" y="575580"/>
            <a:ext cx="2698240" cy="1642840"/>
          </a:xfrm>
          <a:prstGeom prst="rect">
            <a:avLst/>
          </a:prstGeom>
          <a:ln w="12700">
            <a:miter lim="400000"/>
          </a:ln>
        </p:spPr>
      </p:pic>
      <p:pic>
        <p:nvPicPr>
          <p:cNvPr id="198" name="image3.jpg" descr="http://www.nyas.org/image.axd?id=7a2e9daf-d10b-42ba-ad26-e8de00a41a28&amp;t=633807535794630000">
            <a:hlinkClick r:id="rId4"/>
          </p:cNvPr>
          <p:cNvPicPr>
            <a:picLocks noChangeAspect="1"/>
          </p:cNvPicPr>
          <p:nvPr/>
        </p:nvPicPr>
        <p:blipFill>
          <a:blip r:embed="rId5">
            <a:extLst/>
          </a:blip>
          <a:stretch>
            <a:fillRect/>
          </a:stretch>
        </p:blipFill>
        <p:spPr>
          <a:xfrm>
            <a:off x="533458" y="2605467"/>
            <a:ext cx="11937883" cy="672501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p>
            <a:r>
              <a:t>CAPS</a:t>
            </a:r>
          </a:p>
        </p:txBody>
      </p:sp>
      <p:sp>
        <p:nvSpPr>
          <p:cNvPr id="203" name="Shape 203"/>
          <p:cNvSpPr>
            <a:spLocks noGrp="1"/>
          </p:cNvSpPr>
          <p:nvPr>
            <p:ph type="body" idx="1"/>
          </p:nvPr>
        </p:nvSpPr>
        <p:spPr>
          <a:xfrm>
            <a:off x="508000" y="2305050"/>
            <a:ext cx="11988800" cy="7219613"/>
          </a:xfrm>
          <a:prstGeom prst="rect">
            <a:avLst/>
          </a:prstGeom>
        </p:spPr>
        <p:txBody>
          <a:bodyPr>
            <a:normAutofit lnSpcReduction="10000"/>
          </a:bodyPr>
          <a:lstStyle/>
          <a:p>
            <a:pPr marL="392561" indent="-392561" defTabSz="484886">
              <a:lnSpc>
                <a:spcPct val="90000"/>
              </a:lnSpc>
              <a:spcBef>
                <a:spcPts val="800"/>
              </a:spcBef>
              <a:defRPr sz="3320"/>
            </a:pPr>
            <a:r>
              <a:rPr dirty="0" err="1"/>
              <a:t>Cryopyrin</a:t>
            </a:r>
            <a:r>
              <a:rPr dirty="0"/>
              <a:t>-Associated Periodic Syndromes - a rare disease </a:t>
            </a:r>
            <a:endParaRPr lang="en-US" dirty="0" smtClean="0"/>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lang="en-US" dirty="0" err="1"/>
              <a:t>Cryopyrin</a:t>
            </a:r>
            <a:r>
              <a:rPr lang="en-US" dirty="0"/>
              <a:t> - Is a family member of NOD-like receptors</a:t>
            </a:r>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dirty="0"/>
              <a:t>Estimated to be between 1-10 cases per million </a:t>
            </a:r>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dirty="0"/>
              <a:t>Caucasians seem to be </a:t>
            </a:r>
            <a:r>
              <a:rPr lang="en-US" dirty="0"/>
              <a:t>more </a:t>
            </a:r>
            <a:r>
              <a:rPr dirty="0" smtClean="0"/>
              <a:t>affected</a:t>
            </a:r>
            <a:endParaRPr dirty="0"/>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dirty="0"/>
              <a:t>No gender preponderance</a:t>
            </a:r>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dirty="0"/>
              <a:t>In Israel there are approximately 30 known CAPS patients, with no ethnic predilection </a:t>
            </a:r>
          </a:p>
          <a:p>
            <a:pPr marL="392561" indent="-392561" defTabSz="484886">
              <a:lnSpc>
                <a:spcPct val="90000"/>
              </a:lnSpc>
              <a:spcBef>
                <a:spcPts val="800"/>
              </a:spcBef>
              <a:defRPr sz="3320"/>
            </a:pPr>
            <a:endParaRPr dirty="0"/>
          </a:p>
          <a:p>
            <a:pPr marL="392561" indent="-392561" defTabSz="484886">
              <a:lnSpc>
                <a:spcPct val="90000"/>
              </a:lnSpc>
              <a:spcBef>
                <a:spcPts val="800"/>
              </a:spcBef>
              <a:defRPr sz="3320"/>
            </a:pPr>
            <a:r>
              <a:rPr dirty="0"/>
              <a:t>The true prevalence is probably higher</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Placeholder 206"/>
          <p:cNvPicPr>
            <a:picLocks noGrp="1"/>
          </p:cNvPicPr>
          <p:nvPr>
            <p:ph type="pic" idx="13"/>
          </p:nvPr>
        </p:nvPicPr>
        <p:blipFill>
          <a:blip r:embed="rId3">
            <a:extLst/>
          </a:blip>
          <a:stretch>
            <a:fillRect/>
          </a:stretch>
        </p:blipFill>
        <p:spPr>
          <a:xfrm>
            <a:off x="6729319" y="4683899"/>
            <a:ext cx="5753101" cy="4559301"/>
          </a:xfrm>
          <a:prstGeom prst="rect">
            <a:avLst/>
          </a:prstGeom>
        </p:spPr>
      </p:pic>
      <p:pic>
        <p:nvPicPr>
          <p:cNvPr id="208" name="Picture Placeholder 207"/>
          <p:cNvPicPr>
            <a:picLocks noGrp="1"/>
          </p:cNvPicPr>
          <p:nvPr>
            <p:ph type="pic" idx="14"/>
          </p:nvPr>
        </p:nvPicPr>
        <p:blipFill>
          <a:blip r:embed="rId4">
            <a:extLst/>
          </a:blip>
          <a:stretch>
            <a:fillRect/>
          </a:stretch>
        </p:blipFill>
        <p:spPr>
          <a:xfrm>
            <a:off x="6733562" y="520700"/>
            <a:ext cx="5753101" cy="3860800"/>
          </a:xfrm>
          <a:prstGeom prst="rect">
            <a:avLst/>
          </a:prstGeom>
        </p:spPr>
      </p:pic>
      <p:pic>
        <p:nvPicPr>
          <p:cNvPr id="209" name="Picture Placeholder 208"/>
          <p:cNvPicPr>
            <a:picLocks noGrp="1"/>
          </p:cNvPicPr>
          <p:nvPr>
            <p:ph type="pic" idx="15"/>
          </p:nvPr>
        </p:nvPicPr>
        <p:blipFill>
          <a:blip r:embed="rId5">
            <a:extLst/>
          </a:blip>
          <a:stretch>
            <a:fillRect/>
          </a:stretch>
        </p:blipFill>
        <p:spPr>
          <a:xfrm>
            <a:off x="430119" y="520699"/>
            <a:ext cx="5842001" cy="8724901"/>
          </a:xfrm>
          <a:prstGeom prst="rect">
            <a:avLst/>
          </a:prstGeom>
        </p:spPr>
      </p:pic>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TotalTime>
  <Words>1518</Words>
  <Application>Microsoft Office PowerPoint</Application>
  <PresentationFormat>Custom</PresentationFormat>
  <Paragraphs>314</Paragraphs>
  <Slides>30</Slides>
  <Notes>11</Notes>
  <HiddenSlides>7</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New_Template4</vt:lpstr>
      <vt:lpstr>1_New_Template4</vt:lpstr>
      <vt:lpstr>The Role of Q703K in the NLRP3 Gene in Patients with Auto-inflammatory Syndromes</vt:lpstr>
      <vt:lpstr>What we’ll be talking about?</vt:lpstr>
      <vt:lpstr>Auto-inflammatory disease</vt:lpstr>
      <vt:lpstr>Auto-imflammatory- single gene diseases</vt:lpstr>
      <vt:lpstr>PowerPoint Presentation</vt:lpstr>
      <vt:lpstr>Auto-inflammatory disease</vt:lpstr>
      <vt:lpstr>CAPS</vt:lpstr>
      <vt:lpstr>CAPS</vt:lpstr>
      <vt:lpstr>PowerPoint Presentation</vt:lpstr>
      <vt:lpstr>NLRP3 Gene</vt:lpstr>
      <vt:lpstr>Genetics and Pathogenesis </vt:lpstr>
      <vt:lpstr>Mutation  VOUS  Polymorphism</vt:lpstr>
      <vt:lpstr>PowerPoint Presentation</vt:lpstr>
      <vt:lpstr>Q703K - Benign polymorphism or a disease causing mutation? </vt:lpstr>
      <vt:lpstr>Background</vt:lpstr>
      <vt:lpstr>PowerPoint Presentation</vt:lpstr>
      <vt:lpstr>AIM</vt:lpstr>
      <vt:lpstr>Methods (1)</vt:lpstr>
      <vt:lpstr>Methods (2)</vt:lpstr>
      <vt:lpstr>Q703K Restriction Assay</vt:lpstr>
      <vt:lpstr>Results</vt:lpstr>
      <vt:lpstr>Results</vt:lpstr>
      <vt:lpstr>Conclusions</vt:lpstr>
      <vt:lpstr>Thank you</vt:lpstr>
      <vt:lpstr>PowerPoint Presentation</vt:lpstr>
      <vt:lpstr>PowerPoint Presentation</vt:lpstr>
      <vt:lpstr>Conclusion- 1</vt:lpstr>
      <vt:lpstr>Conclusion- 2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Q703K in the NLRP3 Gene in Patients with  Auto-inflammatory Syndromes</dc:title>
  <dc:creator>פרס אלון, פרופ</dc:creator>
  <cp:lastModifiedBy>USER</cp:lastModifiedBy>
  <cp:revision>12</cp:revision>
  <dcterms:modified xsi:type="dcterms:W3CDTF">2016-04-03T11:01:37Z</dcterms:modified>
</cp:coreProperties>
</file>