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9"/>
  </p:notesMasterIdLst>
  <p:sldIdLst>
    <p:sldId id="256" r:id="rId2"/>
    <p:sldId id="384" r:id="rId3"/>
    <p:sldId id="417" r:id="rId4"/>
    <p:sldId id="370" r:id="rId5"/>
    <p:sldId id="396" r:id="rId6"/>
    <p:sldId id="386" r:id="rId7"/>
    <p:sldId id="414" r:id="rId8"/>
    <p:sldId id="257" r:id="rId9"/>
    <p:sldId id="300" r:id="rId10"/>
    <p:sldId id="299" r:id="rId11"/>
    <p:sldId id="395" r:id="rId12"/>
    <p:sldId id="390" r:id="rId13"/>
    <p:sldId id="391" r:id="rId14"/>
    <p:sldId id="388" r:id="rId15"/>
    <p:sldId id="309" r:id="rId16"/>
    <p:sldId id="312" r:id="rId17"/>
    <p:sldId id="260" r:id="rId18"/>
    <p:sldId id="301" r:id="rId19"/>
    <p:sldId id="336" r:id="rId20"/>
    <p:sldId id="303" r:id="rId21"/>
    <p:sldId id="306" r:id="rId22"/>
    <p:sldId id="316" r:id="rId23"/>
    <p:sldId id="321" r:id="rId24"/>
    <p:sldId id="322" r:id="rId25"/>
    <p:sldId id="318" r:id="rId26"/>
    <p:sldId id="310" r:id="rId27"/>
    <p:sldId id="314" r:id="rId28"/>
    <p:sldId id="352" r:id="rId29"/>
    <p:sldId id="354" r:id="rId30"/>
    <p:sldId id="362" r:id="rId31"/>
    <p:sldId id="360" r:id="rId32"/>
    <p:sldId id="403" r:id="rId33"/>
    <p:sldId id="404" r:id="rId34"/>
    <p:sldId id="405" r:id="rId35"/>
    <p:sldId id="419" r:id="rId36"/>
    <p:sldId id="418" r:id="rId37"/>
    <p:sldId id="406" r:id="rId38"/>
    <p:sldId id="407" r:id="rId39"/>
    <p:sldId id="411" r:id="rId40"/>
    <p:sldId id="421" r:id="rId41"/>
    <p:sldId id="402" r:id="rId42"/>
    <p:sldId id="410" r:id="rId43"/>
    <p:sldId id="423" r:id="rId44"/>
    <p:sldId id="422" r:id="rId45"/>
    <p:sldId id="413" r:id="rId46"/>
    <p:sldId id="378" r:id="rId47"/>
    <p:sldId id="409" r:id="rId48"/>
  </p:sldIdLst>
  <p:sldSz cx="9144000" cy="6858000" type="screen4x3"/>
  <p:notesSz cx="6858000" cy="9144000"/>
  <p:defaultTextStyle>
    <a:defPPr>
      <a:defRPr lang="he-I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ללא סגנון, ללא רשת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3000" autoAdjust="0"/>
  </p:normalViewPr>
  <p:slideViewPr>
    <p:cSldViewPr>
      <p:cViewPr varScale="1">
        <p:scale>
          <a:sx n="88" d="100"/>
          <a:sy n="88" d="100"/>
        </p:scale>
        <p:origin x="-96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D0F4EA5-893B-4BBD-BABD-9FD74D275DCD}" type="datetimeFigureOut">
              <a:rPr lang="en-US"/>
              <a:pPr>
                <a:defRPr/>
              </a:pPr>
              <a:t>7/4/2013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e-IL" noProof="0" smtClean="0"/>
              <a:t>לחץ כדי לערוך סגנונות טקסט של תבנית בסיס</a:t>
            </a:r>
            <a:endParaRPr lang="en-US" noProof="0" smtClean="0"/>
          </a:p>
          <a:p>
            <a:pPr lvl="1"/>
            <a:r>
              <a:rPr lang="he-IL" noProof="0" smtClean="0"/>
              <a:t>רמה שנייה</a:t>
            </a:r>
            <a:endParaRPr lang="en-US" noProof="0" smtClean="0"/>
          </a:p>
          <a:p>
            <a:pPr lvl="2"/>
            <a:r>
              <a:rPr lang="he-IL" noProof="0" smtClean="0"/>
              <a:t>רמה שלישית</a:t>
            </a:r>
            <a:endParaRPr lang="en-US" noProof="0" smtClean="0"/>
          </a:p>
          <a:p>
            <a:pPr lvl="3"/>
            <a:r>
              <a:rPr lang="he-IL" noProof="0" smtClean="0"/>
              <a:t>רמה רביעית</a:t>
            </a:r>
            <a:endParaRPr lang="en-US" noProof="0" smtClean="0"/>
          </a:p>
          <a:p>
            <a:pPr lvl="4"/>
            <a:r>
              <a:rPr lang="he-IL" noProof="0" smtClean="0"/>
              <a:t>רמה חמישית</a:t>
            </a:r>
            <a:endParaRPr lang="en-US" noProof="0" smtClean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7100FF7-2E2A-4568-B9CB-CAC48721E2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he-IL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2E64A3-9EF3-4257-A9B8-78DA2472063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cs typeface="Arial" charset="0"/>
            </a:endParaRPr>
          </a:p>
        </p:txBody>
      </p:sp>
      <p:sp>
        <p:nvSpPr>
          <p:cNvPr id="46084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BEDB3A-538F-4397-A320-499ACFB69684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algn="r"/>
            <a:r>
              <a:rPr lang="he-IL" dirty="0" smtClean="0"/>
              <a:t> לא כל כך הצליחו להוכיח שמדדים הללו יכולים לנבא. העובר כן יכול לנבא. אם יש </a:t>
            </a:r>
            <a:r>
              <a:rPr lang="he-IL" dirty="0" err="1" smtClean="0"/>
              <a:t>אננגמנט</a:t>
            </a:r>
            <a:r>
              <a:rPr lang="he-IL" dirty="0" smtClean="0"/>
              <a:t>- סימן ש.</a:t>
            </a:r>
            <a:r>
              <a:rPr lang="en-US" dirty="0" smtClean="0">
                <a:cs typeface="Arial" charset="0"/>
              </a:rPr>
              <a:t> </a:t>
            </a:r>
            <a:r>
              <a:rPr lang="he-IL" dirty="0" smtClean="0"/>
              <a:t> עבר את </a:t>
            </a:r>
            <a:r>
              <a:rPr lang="he-IL" dirty="0" err="1" smtClean="0"/>
              <a:t>האינלט</a:t>
            </a:r>
            <a:r>
              <a:rPr lang="en-US" dirty="0" err="1" smtClean="0">
                <a:cs typeface="Arial" charset="0"/>
              </a:rPr>
              <a:t>BPd</a:t>
            </a:r>
            <a:r>
              <a:rPr lang="en-US" dirty="0" smtClean="0">
                <a:cs typeface="Arial" charset="0"/>
              </a:rPr>
              <a:t>  </a:t>
            </a:r>
            <a:endParaRPr lang="he-IL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4F55C1-207F-49F7-B04E-381C57362B3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he-IL" dirty="0" smtClean="0"/>
              <a:t>עכשיו הציג עבודה שנעשתה ע"י גלבוע במכשיר מתוכם המבוסס על </a:t>
            </a:r>
            <a:r>
              <a:rPr lang="he-IL" dirty="0" err="1" smtClean="0"/>
              <a:t>גי</a:t>
            </a:r>
            <a:r>
              <a:rPr lang="he-IL" dirty="0" smtClean="0"/>
              <a:t> פי אס.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454D2C-DC0D-4815-B0DA-8A19C1481CB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cs typeface="Arial" charset="0"/>
              </a:rPr>
              <a:t>OFD??</a:t>
            </a:r>
            <a:endParaRPr lang="he-IL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1FAD29-B1E5-4E0C-B97B-4396F95220D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he-IL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4DE3D3-5630-4012-B9B5-B3EDB4A12742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he-IL" dirty="0" smtClean="0"/>
              <a:t>לא מובן?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FB4CE7-DB3A-498C-8DF7-C4FCCA1DDFB8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he-IL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F639A2-7C38-4D2C-8523-F69F9DC347D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algn="r" rtl="1"/>
            <a:r>
              <a:rPr lang="he-IL" smtClean="0"/>
              <a:t>היום המצב הכי קרוב ל-</a:t>
            </a:r>
            <a:r>
              <a:rPr lang="en-US" smtClean="0">
                <a:cs typeface="Arial" charset="0"/>
              </a:rPr>
              <a:t>CPD</a:t>
            </a:r>
            <a:r>
              <a:rPr lang="he-IL" smtClean="0"/>
              <a:t> זה פתיחה מלאה עם ראש גבוה.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FFAB9F-A61E-446C-B058-AE4F63F17B0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algn="r" rtl="1"/>
            <a:endParaRPr lang="he-IL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B82C6F-B8CD-4CD8-ABCE-68371AE71FF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algn="r" rtl="1"/>
            <a:r>
              <a:rPr lang="en-US" smtClean="0">
                <a:cs typeface="Arial" charset="0"/>
              </a:rPr>
              <a:t>Cephalo-Pelvic Disproportion</a:t>
            </a:r>
            <a:r>
              <a:rPr lang="he-IL" smtClean="0"/>
              <a:t> (</a:t>
            </a:r>
            <a:r>
              <a:rPr lang="en-US" smtClean="0">
                <a:cs typeface="Arial" charset="0"/>
              </a:rPr>
              <a:t>CPD</a:t>
            </a:r>
            <a:r>
              <a:rPr lang="he-IL" smtClean="0"/>
              <a:t>) הוא מונח ששימש בעבר לדיסטוציה.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A21193-42EF-4455-B577-3DBF002F421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he-IL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C1906A-8965-441A-BB89-2C42B924A90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he-IL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4E2FCC-49F1-4EE3-9E5D-978E8719346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he-IL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9A7DDA-CFF5-4163-8FF4-77095799BA8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he-IL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F7DF0E-925B-4778-9B75-484884681EB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29E57-8712-40D4-91FC-AD8FFA65170E}" type="datetimeFigureOut">
              <a:rPr lang="he-IL"/>
              <a:pPr>
                <a:defRPr/>
              </a:pPr>
              <a:t>כ"ו/תמוז/תשע"ג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DAC4F-E392-4935-A6B8-89D034A65019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F6746-88F5-4A61-A2F1-17EB597B373F}" type="datetimeFigureOut">
              <a:rPr lang="he-IL"/>
              <a:pPr>
                <a:defRPr/>
              </a:pPr>
              <a:t>כ"ו/תמוז/תשע"ג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528EC-593F-404B-ABB1-1DF3280F354D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EF72C-7607-451D-BB26-227D45F91C40}" type="datetimeFigureOut">
              <a:rPr lang="he-IL"/>
              <a:pPr>
                <a:defRPr/>
              </a:pPr>
              <a:t>כ"ו/תמוז/תשע"ג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98DBA-8E19-444C-9C3A-507CC5128212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CF700-0EDD-4624-A65E-23E71530D7F4}" type="datetimeFigureOut">
              <a:rPr lang="he-IL"/>
              <a:pPr>
                <a:defRPr/>
              </a:pPr>
              <a:t>כ"ו/תמוז/תשע"ג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BBA3E-EE18-4EF6-B5BC-C71F7A09C5FC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AD7DE-988D-43E6-8C34-DF4A1ED1987C}" type="datetimeFigureOut">
              <a:rPr lang="he-IL"/>
              <a:pPr>
                <a:defRPr/>
              </a:pPr>
              <a:t>כ"ו/תמוז/תשע"ג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BCBAA-1567-4036-A65B-EF1794FB6E05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07F1B-DCA1-471C-A415-096D91D1A53C}" type="datetimeFigureOut">
              <a:rPr lang="he-IL"/>
              <a:pPr>
                <a:defRPr/>
              </a:pPr>
              <a:t>כ"ו/תמוז/תשע"ג</a:t>
            </a:fld>
            <a:endParaRPr lang="he-IL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01AB6-8689-4AAB-8CBB-29780C4EBB62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54E2D-3932-41BF-B9A9-B4D8B99FC99E}" type="datetimeFigureOut">
              <a:rPr lang="he-IL"/>
              <a:pPr>
                <a:defRPr/>
              </a:pPr>
              <a:t>כ"ו/תמוז/תשע"ג</a:t>
            </a:fld>
            <a:endParaRPr lang="he-IL"/>
          </a:p>
        </p:txBody>
      </p:sp>
      <p:sp>
        <p:nvSpPr>
          <p:cNvPr id="8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9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4FE25-5226-442E-B69A-5A8E96147219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6806F-B5BF-4353-A80B-ADC9009CE94F}" type="datetimeFigureOut">
              <a:rPr lang="he-IL"/>
              <a:pPr>
                <a:defRPr/>
              </a:pPr>
              <a:t>כ"ו/תמוז/תשע"ג</a:t>
            </a:fld>
            <a:endParaRPr lang="he-IL"/>
          </a:p>
        </p:txBody>
      </p:sp>
      <p:sp>
        <p:nvSpPr>
          <p:cNvPr id="4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D66FD-C9B5-4CD8-AAEA-5866EAF13734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87C31-9D3E-48BD-81FD-F74CB807D4CC}" type="datetimeFigureOut">
              <a:rPr lang="he-IL"/>
              <a:pPr>
                <a:defRPr/>
              </a:pPr>
              <a:t>כ"ו/תמוז/תשע"ג</a:t>
            </a:fld>
            <a:endParaRPr lang="he-IL"/>
          </a:p>
        </p:txBody>
      </p:sp>
      <p:sp>
        <p:nvSpPr>
          <p:cNvPr id="3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5AC96-25BA-44CF-A2F8-273D76FB6B32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35CD6-35AD-4FC2-A26D-BE90762193A2}" type="datetimeFigureOut">
              <a:rPr lang="he-IL"/>
              <a:pPr>
                <a:defRPr/>
              </a:pPr>
              <a:t>כ"ו/תמוז/תשע"ג</a:t>
            </a:fld>
            <a:endParaRPr lang="he-IL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6E200-DEE9-4E45-B3A4-DC02B2F07609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25BDE-5305-4DB3-AF29-2EFE08434AA7}" type="datetimeFigureOut">
              <a:rPr lang="he-IL"/>
              <a:pPr>
                <a:defRPr/>
              </a:pPr>
              <a:t>כ"ו/תמוז/תשע"ג</a:t>
            </a:fld>
            <a:endParaRPr lang="he-IL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B324A-2385-4F25-943F-28E7D7703EE0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מציין מיקום של כותרת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27" name="מציין מיקום טקסט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89A953-5BF7-4CE9-91A7-70EED82EAA8B}" type="datetimeFigureOut">
              <a:rPr lang="he-IL"/>
              <a:pPr>
                <a:defRPr/>
              </a:pPr>
              <a:t>כ"ו/תמוז/תשע"ג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FFF148-FB4F-4F49-8520-97CBB3782FF5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ebamedical.org/media/images/sheba_medical_logo.gi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508;&#1500;&#1493;&#1497;&#1502;&#1496;&#1512;&#1497;&#1492;\LaborPro_autoPubis%20-%20Copy.wmv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כותרת 1"/>
          <p:cNvSpPr>
            <a:spLocks noGrp="1"/>
          </p:cNvSpPr>
          <p:nvPr>
            <p:ph type="ctrTitle"/>
          </p:nvPr>
        </p:nvSpPr>
        <p:spPr>
          <a:xfrm>
            <a:off x="755650" y="476250"/>
            <a:ext cx="7772400" cy="1470025"/>
          </a:xfrm>
        </p:spPr>
        <p:txBody>
          <a:bodyPr/>
          <a:lstStyle/>
          <a:p>
            <a:r>
              <a:rPr lang="he-IL" dirty="0"/>
              <a:t/>
            </a:r>
            <a:br>
              <a:rPr lang="he-IL" dirty="0"/>
            </a:br>
            <a:r>
              <a:rPr lang="he-IL" dirty="0"/>
              <a:t/>
            </a:r>
            <a:br>
              <a:rPr lang="he-IL" dirty="0"/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Ultrasound parameters assessment of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nulliparae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in singleton pregnancy : correlation to delivery mode</a:t>
            </a:r>
            <a:r>
              <a:rPr lang="en-US" dirty="0">
                <a:cs typeface="Times New Roman" pitchFamily="18" charset="0"/>
              </a:rPr>
              <a:t/>
            </a:r>
            <a:br>
              <a:rPr lang="en-US" dirty="0">
                <a:cs typeface="Times New Roman" pitchFamily="18" charset="0"/>
              </a:rPr>
            </a:br>
            <a:r>
              <a:rPr lang="en-US" dirty="0">
                <a:cs typeface="Times New Roman" pitchFamily="18" charset="0"/>
              </a:rPr>
              <a:t> </a:t>
            </a:r>
            <a:br>
              <a:rPr lang="en-US" dirty="0">
                <a:cs typeface="Times New Roman" pitchFamily="18" charset="0"/>
              </a:rPr>
            </a:br>
            <a:endParaRPr lang="he-IL" dirty="0"/>
          </a:p>
        </p:txBody>
      </p:sp>
      <p:pic>
        <p:nvPicPr>
          <p:cNvPr id="2051" name="Picture 3" descr="C:\Users\Yinon\Pictures\labor pro head not engaged\GI(גנדן יפעת).bmp"/>
          <p:cNvPicPr>
            <a:picLocks noChangeAspect="1" noChangeArrowheads="1"/>
          </p:cNvPicPr>
          <p:nvPr/>
        </p:nvPicPr>
        <p:blipFill>
          <a:blip r:embed="rId2" cstate="print"/>
          <a:srcRect l="19344" t="15094" r="15372"/>
          <a:stretch>
            <a:fillRect/>
          </a:stretch>
        </p:blipFill>
        <p:spPr bwMode="auto">
          <a:xfrm>
            <a:off x="2843808" y="2348880"/>
            <a:ext cx="3960911" cy="2919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1547813" y="5516563"/>
            <a:ext cx="6049962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>
                <a:latin typeface="Calibri" pitchFamily="34" charset="0"/>
              </a:rPr>
              <a:t>Yisca.P Cohen, 3</a:t>
            </a:r>
            <a:r>
              <a:rPr lang="en-US" baseline="30000">
                <a:latin typeface="Calibri" pitchFamily="34" charset="0"/>
              </a:rPr>
              <a:t>rd</a:t>
            </a:r>
            <a:r>
              <a:rPr lang="en-US">
                <a:latin typeface="Calibri" pitchFamily="34" charset="0"/>
              </a:rPr>
              <a:t> year Medical student in the 4-year program</a:t>
            </a:r>
          </a:p>
          <a:p>
            <a:pPr algn="ctr">
              <a:lnSpc>
                <a:spcPct val="90000"/>
              </a:lnSpc>
            </a:pPr>
            <a:r>
              <a:rPr lang="en-US">
                <a:latin typeface="Calibri" pitchFamily="34" charset="0"/>
              </a:rPr>
              <a:t>Supervised by: Dr. Yinon Gilboa</a:t>
            </a:r>
          </a:p>
          <a:p>
            <a:pPr algn="ctr" rtl="1"/>
            <a:r>
              <a:rPr lang="en-US">
                <a:latin typeface="Calibri" pitchFamily="34" charset="0"/>
              </a:rPr>
              <a:t>Department of Obstetrics and Gynecology, </a:t>
            </a:r>
          </a:p>
          <a:p>
            <a:pPr algn="ctr" rtl="1"/>
            <a:r>
              <a:rPr lang="en-US">
                <a:latin typeface="Calibri" pitchFamily="34" charset="0"/>
              </a:rPr>
              <a:t>Sheba Medical Center, Tel-Hashomer, Israel</a:t>
            </a:r>
          </a:p>
        </p:txBody>
      </p:sp>
      <p:pic>
        <p:nvPicPr>
          <p:cNvPr id="2053" name="Picture 2" descr="ראה תמונה בגודל מלא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5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כותרת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/>
          <a:lstStyle/>
          <a:p>
            <a:pPr rtl="0" eaLnBrk="1" hangingPunct="1"/>
            <a:r>
              <a:rPr lang="en-US" dirty="0">
                <a:cs typeface="Times New Roman" pitchFamily="18" charset="0"/>
              </a:rPr>
              <a:t>CPD-</a:t>
            </a:r>
            <a:r>
              <a:rPr lang="en-US" dirty="0">
                <a:cs typeface="Arial" charset="0"/>
              </a:rPr>
              <a:t> </a:t>
            </a:r>
            <a:r>
              <a:rPr lang="en-US" sz="3600" dirty="0" err="1">
                <a:cs typeface="Arial" charset="0"/>
              </a:rPr>
              <a:t>Cephalopelvic</a:t>
            </a:r>
            <a:r>
              <a:rPr lang="en-US" sz="3600" dirty="0">
                <a:cs typeface="Arial" charset="0"/>
              </a:rPr>
              <a:t> Disproportion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buFont typeface="Arial" charset="0"/>
              <a:buNone/>
            </a:pPr>
            <a:r>
              <a:rPr lang="en-US" dirty="0">
                <a:cs typeface="Arial" charset="0"/>
              </a:rPr>
              <a:t>   CPD occurs in 8% of deliveries in women without a history of prior Cesarean section </a:t>
            </a:r>
          </a:p>
          <a:p>
            <a:pPr algn="l" rtl="0" eaLnBrk="1" hangingPunct="1">
              <a:buFont typeface="Arial" charset="0"/>
              <a:buNone/>
            </a:pPr>
            <a:r>
              <a:rPr lang="en-US" dirty="0">
                <a:cs typeface="Arial" charset="0"/>
              </a:rPr>
              <a:t>                                               </a:t>
            </a:r>
            <a:r>
              <a:rPr lang="en-US" sz="2400" dirty="0">
                <a:cs typeface="Arial" charset="0"/>
              </a:rPr>
              <a:t>Sheba Medical Center</a:t>
            </a:r>
          </a:p>
          <a:p>
            <a:pPr algn="l" rtl="0" eaLnBrk="1" hangingPunct="1">
              <a:buFont typeface="Arial" charset="0"/>
              <a:buNone/>
            </a:pPr>
            <a:endParaRPr lang="en-US" dirty="0">
              <a:cs typeface="Arial" charset="0"/>
            </a:endParaRPr>
          </a:p>
          <a:p>
            <a:pPr algn="l" rtl="0" eaLnBrk="1" hangingPunct="1">
              <a:buFont typeface="Arial" charset="0"/>
              <a:buNone/>
            </a:pPr>
            <a:r>
              <a:rPr lang="en-US" dirty="0">
                <a:cs typeface="Arial" charset="0"/>
              </a:rPr>
              <a:t>   CPD is still responsible for </a:t>
            </a:r>
            <a:r>
              <a:rPr lang="en-US" b="1" u="sng" dirty="0">
                <a:cs typeface="Arial" charset="0"/>
              </a:rPr>
              <a:t>8%</a:t>
            </a:r>
            <a:r>
              <a:rPr lang="en-US" dirty="0">
                <a:cs typeface="Arial" charset="0"/>
              </a:rPr>
              <a:t> of maternal deaths worldwide </a:t>
            </a:r>
          </a:p>
          <a:p>
            <a:pPr algn="l" eaLnBrk="1" hangingPunct="1"/>
            <a:endParaRPr lang="en-US" dirty="0">
              <a:cs typeface="Arial" charset="0"/>
            </a:endParaRPr>
          </a:p>
        </p:txBody>
      </p:sp>
      <p:sp>
        <p:nvSpPr>
          <p:cNvPr id="5" name="מלבן 4"/>
          <p:cNvSpPr>
            <a:spLocks noChangeArrowheads="1"/>
          </p:cNvSpPr>
          <p:nvPr/>
        </p:nvSpPr>
        <p:spPr bwMode="auto">
          <a:xfrm>
            <a:off x="5292080" y="5157192"/>
            <a:ext cx="367240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alibri" pitchFamily="34" charset="0"/>
              </a:rPr>
              <a:t>World Health Organization. </a:t>
            </a:r>
          </a:p>
          <a:p>
            <a:r>
              <a:rPr lang="en-US" dirty="0">
                <a:latin typeface="Calibri" pitchFamily="34" charset="0"/>
              </a:rPr>
              <a:t>The World Health Report 2005:</a:t>
            </a:r>
          </a:p>
          <a:p>
            <a:r>
              <a:rPr lang="en-US" dirty="0">
                <a:latin typeface="Calibri" pitchFamily="34" charset="0"/>
              </a:rPr>
              <a:t> Making every mother and child count</a:t>
            </a:r>
            <a:endParaRPr lang="he-IL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4495800"/>
          </a:xfrm>
        </p:spPr>
        <p:txBody>
          <a:bodyPr/>
          <a:lstStyle/>
          <a:p>
            <a:pPr marL="990600" lvl="1" indent="-533400" algn="l" rtl="0">
              <a:buClr>
                <a:schemeClr val="hlink"/>
              </a:buClr>
              <a:buFont typeface="Arial" charset="0"/>
              <a:buNone/>
            </a:pPr>
            <a:r>
              <a:rPr lang="en-US" u="sng" dirty="0">
                <a:cs typeface="Arial" charset="0"/>
              </a:rPr>
              <a:t>Complications:</a:t>
            </a:r>
          </a:p>
          <a:p>
            <a:pPr marL="990600" lvl="1" indent="-533400" algn="l" rtl="0">
              <a:buClr>
                <a:schemeClr val="hlink"/>
              </a:buClr>
              <a:buFontTx/>
              <a:buAutoNum type="arabicPeriod"/>
            </a:pPr>
            <a:r>
              <a:rPr lang="en-US" dirty="0" err="1">
                <a:cs typeface="Arial" charset="0"/>
              </a:rPr>
              <a:t>Prolaps</a:t>
            </a:r>
            <a:r>
              <a:rPr lang="en-US" dirty="0">
                <a:cs typeface="Arial" charset="0"/>
              </a:rPr>
              <a:t> of umbilical cord</a:t>
            </a:r>
            <a:endParaRPr lang="he-IL" dirty="0"/>
          </a:p>
          <a:p>
            <a:pPr marL="990600" lvl="1" indent="-533400" algn="l" rtl="0">
              <a:buClr>
                <a:schemeClr val="hlink"/>
              </a:buClr>
              <a:buFontTx/>
              <a:buAutoNum type="arabicPeriod"/>
            </a:pPr>
            <a:r>
              <a:rPr lang="en-US" dirty="0">
                <a:cs typeface="Arial" charset="0"/>
              </a:rPr>
              <a:t>Prolong labor</a:t>
            </a:r>
            <a:endParaRPr lang="he-IL" dirty="0"/>
          </a:p>
          <a:p>
            <a:pPr marL="990600" lvl="1" indent="-533400" algn="l" rtl="0">
              <a:buClr>
                <a:schemeClr val="hlink"/>
              </a:buClr>
              <a:buFontTx/>
              <a:buAutoNum type="arabicPeriod"/>
            </a:pPr>
            <a:r>
              <a:rPr lang="en-US" dirty="0">
                <a:cs typeface="Arial" charset="0"/>
              </a:rPr>
              <a:t>Infection </a:t>
            </a:r>
            <a:r>
              <a:rPr lang="he-IL" dirty="0"/>
              <a:t>.</a:t>
            </a:r>
          </a:p>
          <a:p>
            <a:pPr marL="990600" lvl="1" indent="-533400" algn="l" rtl="0">
              <a:buClr>
                <a:schemeClr val="hlink"/>
              </a:buClr>
              <a:buFontTx/>
              <a:buAutoNum type="arabicPeriod"/>
            </a:pPr>
            <a:r>
              <a:rPr lang="en-US" dirty="0">
                <a:cs typeface="Arial" charset="0"/>
              </a:rPr>
              <a:t>Tears</a:t>
            </a:r>
            <a:r>
              <a:rPr lang="he-IL" dirty="0"/>
              <a:t>.</a:t>
            </a:r>
          </a:p>
          <a:p>
            <a:pPr marL="990600" lvl="1" indent="-533400" algn="l" rtl="0">
              <a:buClr>
                <a:schemeClr val="hlink"/>
              </a:buClr>
              <a:buFontTx/>
              <a:buAutoNum type="arabicPeriod"/>
            </a:pPr>
            <a:r>
              <a:rPr lang="en-US" dirty="0">
                <a:cs typeface="Arial" charset="0"/>
              </a:rPr>
              <a:t>PPH</a:t>
            </a:r>
            <a:r>
              <a:rPr lang="he-IL" dirty="0"/>
              <a:t>.</a:t>
            </a:r>
            <a:endParaRPr lang="en-US" dirty="0"/>
          </a:p>
          <a:p>
            <a:pPr marL="990600" lvl="1" indent="-533400" algn="l" rtl="0">
              <a:buClr>
                <a:schemeClr val="hlink"/>
              </a:buClr>
              <a:buFontTx/>
              <a:buAutoNum type="arabicPeriod"/>
            </a:pPr>
            <a:r>
              <a:rPr lang="en-US" dirty="0">
                <a:cs typeface="Arial" charset="0"/>
              </a:rPr>
              <a:t>Fistula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>
                <a:cs typeface="Times New Roman" pitchFamily="18" charset="0"/>
              </a:rPr>
              <a:t>CPD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   </a:t>
            </a:r>
            <a:r>
              <a:rPr lang="en-US" dirty="0" err="1">
                <a:cs typeface="Times New Roman" pitchFamily="18" charset="0"/>
              </a:rPr>
              <a:t>Fetopelvic</a:t>
            </a:r>
            <a:r>
              <a:rPr lang="en-US" dirty="0">
                <a:cs typeface="Times New Roman" pitchFamily="18" charset="0"/>
              </a:rPr>
              <a:t>  </a:t>
            </a:r>
            <a:r>
              <a:rPr lang="en-US" dirty="0" err="1">
                <a:cs typeface="Times New Roman" pitchFamily="18" charset="0"/>
              </a:rPr>
              <a:t>Dysproportion</a:t>
            </a:r>
            <a:r>
              <a:rPr lang="en-US" dirty="0">
                <a:cs typeface="Times New Roman" pitchFamily="18" charset="0"/>
              </a:rPr>
              <a:t> (CPD)</a:t>
            </a:r>
            <a:endParaRPr lang="he-IL" dirty="0"/>
          </a:p>
        </p:txBody>
      </p:sp>
      <p:sp>
        <p:nvSpPr>
          <p:cNvPr id="14339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>
                <a:cs typeface="Arial" charset="0"/>
              </a:rPr>
              <a:t>CPD-  Diminished pelvic capacity</a:t>
            </a:r>
          </a:p>
          <a:p>
            <a:pPr algn="just" rtl="0">
              <a:buFont typeface="Arial" charset="0"/>
              <a:buNone/>
            </a:pPr>
            <a:r>
              <a:rPr lang="en-US" dirty="0">
                <a:cs typeface="Arial" charset="0"/>
              </a:rPr>
              <a:t>               Excessive fetal size</a:t>
            </a:r>
          </a:p>
          <a:p>
            <a:pPr algn="just" rtl="0">
              <a:buFont typeface="Arial" charset="0"/>
              <a:buNone/>
            </a:pPr>
            <a:r>
              <a:rPr lang="en-US" dirty="0">
                <a:cs typeface="Arial" charset="0"/>
              </a:rPr>
              <a:t>                Combination of both</a:t>
            </a:r>
          </a:p>
          <a:p>
            <a:pPr algn="just" rtl="0">
              <a:buFont typeface="Arial" charset="0"/>
              <a:buNone/>
            </a:pPr>
            <a:endParaRPr lang="en-US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14340" name="Picture 2" descr="C:\Users\josi\Desktop\PELVIS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500438"/>
            <a:ext cx="3914775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 descr="C:\Users\josi\Desktop\bro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3500438"/>
            <a:ext cx="2663825" cy="30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cs typeface="Times New Roman" pitchFamily="18" charset="0"/>
              </a:rPr>
              <a:t>   </a:t>
            </a:r>
            <a:r>
              <a:rPr lang="en-US">
                <a:cs typeface="Times New Roman" pitchFamily="18" charset="0"/>
              </a:rPr>
              <a:t>Fetopelvic  Dysproportion (CPD)</a:t>
            </a:r>
            <a:endParaRPr lang="he-IL"/>
          </a:p>
        </p:txBody>
      </p:sp>
      <p:sp>
        <p:nvSpPr>
          <p:cNvPr id="1536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>
                <a:cs typeface="Arial" charset="0"/>
              </a:rPr>
              <a:t>CPD-  </a:t>
            </a:r>
            <a:r>
              <a:rPr lang="en-US">
                <a:solidFill>
                  <a:srgbClr val="FF0000"/>
                </a:solidFill>
                <a:cs typeface="Arial" charset="0"/>
              </a:rPr>
              <a:t>Diminished pelvic capacity</a:t>
            </a:r>
          </a:p>
          <a:p>
            <a:pPr algn="just" rtl="0">
              <a:buFont typeface="Arial" charset="0"/>
              <a:buNone/>
            </a:pPr>
            <a:r>
              <a:rPr lang="en-US">
                <a:cs typeface="Arial" charset="0"/>
              </a:rPr>
              <a:t>               Excessive fetal size</a:t>
            </a:r>
          </a:p>
          <a:p>
            <a:pPr algn="just" rtl="0">
              <a:buFont typeface="Arial" charset="0"/>
              <a:buNone/>
            </a:pPr>
            <a:r>
              <a:rPr lang="en-US">
                <a:cs typeface="Arial" charset="0"/>
              </a:rPr>
              <a:t>                Combination of both</a:t>
            </a:r>
          </a:p>
          <a:p>
            <a:pPr algn="just" rtl="0">
              <a:buFont typeface="Arial" charset="0"/>
              <a:buNone/>
            </a:pPr>
            <a:endParaRPr lang="en-US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15364" name="Picture 2" descr="C:\Users\josi\Desktop\PELVIS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500438"/>
            <a:ext cx="3914775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 descr="C:\Users\josi\Desktop\bro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3500438"/>
            <a:ext cx="2663825" cy="30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כותרת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en-US">
                <a:cs typeface="Arial" charset="0"/>
              </a:rPr>
              <a:t>Pelvic capacity</a:t>
            </a:r>
            <a:endParaRPr lang="he-IL"/>
          </a:p>
        </p:txBody>
      </p:sp>
      <p:sp>
        <p:nvSpPr>
          <p:cNvPr id="16387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pPr algn="l" rtl="0">
              <a:buFont typeface="Arial" charset="0"/>
              <a:buNone/>
            </a:pPr>
            <a:r>
              <a:rPr lang="en-US" dirty="0">
                <a:cs typeface="Arial" charset="0"/>
              </a:rPr>
              <a:t>   There are three locations that pelvis can be narrow </a:t>
            </a:r>
            <a:r>
              <a:rPr lang="he-IL" dirty="0"/>
              <a:t>:</a:t>
            </a:r>
            <a:endParaRPr lang="en-US" dirty="0">
              <a:cs typeface="Arial" charset="0"/>
            </a:endParaRPr>
          </a:p>
          <a:p>
            <a:pPr algn="l" rtl="0"/>
            <a:r>
              <a:rPr lang="en-US" dirty="0">
                <a:cs typeface="Arial" charset="0"/>
              </a:rPr>
              <a:t>Inlet</a:t>
            </a:r>
          </a:p>
          <a:p>
            <a:pPr algn="l" rtl="0"/>
            <a:r>
              <a:rPr lang="en-US" dirty="0" err="1">
                <a:cs typeface="Arial" charset="0"/>
              </a:rPr>
              <a:t>Midpelvis</a:t>
            </a:r>
            <a:endParaRPr lang="en-US" dirty="0">
              <a:cs typeface="Arial" charset="0"/>
            </a:endParaRPr>
          </a:p>
          <a:p>
            <a:pPr algn="l" rtl="0"/>
            <a:r>
              <a:rPr lang="en-US" dirty="0">
                <a:cs typeface="Arial" charset="0"/>
              </a:rPr>
              <a:t>Outlet</a:t>
            </a:r>
            <a:r>
              <a:rPr lang="he-IL" dirty="0"/>
              <a:t> </a:t>
            </a:r>
            <a:endParaRPr lang="en-US" dirty="0">
              <a:cs typeface="Arial" charset="0"/>
            </a:endParaRPr>
          </a:p>
          <a:p>
            <a:pPr>
              <a:buFont typeface="Arial" charset="0"/>
              <a:buNone/>
            </a:pPr>
            <a:endParaRPr lang="he-IL" dirty="0"/>
          </a:p>
        </p:txBody>
      </p:sp>
      <p:pic>
        <p:nvPicPr>
          <p:cNvPr id="16388" name="Picture 4" descr="E:\ldc_session1_fi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2708275"/>
            <a:ext cx="470852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מציין מיקום תוכן 2"/>
          <p:cNvSpPr>
            <a:spLocks noGrp="1"/>
          </p:cNvSpPr>
          <p:nvPr>
            <p:ph idx="1"/>
          </p:nvPr>
        </p:nvSpPr>
        <p:spPr>
          <a:xfrm>
            <a:off x="0" y="2997200"/>
            <a:ext cx="8893175" cy="3633788"/>
          </a:xfrm>
        </p:spPr>
        <p:txBody>
          <a:bodyPr/>
          <a:lstStyle/>
          <a:p>
            <a:pPr algn="l" rtl="0" eaLnBrk="1" hangingPunct="1">
              <a:buFont typeface="Arial" charset="0"/>
              <a:buNone/>
            </a:pPr>
            <a:r>
              <a:rPr lang="en-US" dirty="0">
                <a:cs typeface="Arial" charset="0"/>
              </a:rPr>
              <a:t> </a:t>
            </a:r>
          </a:p>
          <a:p>
            <a:pPr algn="l" rtl="0" eaLnBrk="1" hangingPunct="1"/>
            <a:endParaRPr lang="en-US" sz="2800" dirty="0">
              <a:cs typeface="Arial" charset="0"/>
            </a:endParaRPr>
          </a:p>
          <a:p>
            <a:pPr algn="l" rtl="0" eaLnBrk="1" hangingPunct="1"/>
            <a:r>
              <a:rPr lang="en-US" sz="2800" dirty="0">
                <a:cs typeface="Arial" charset="0"/>
              </a:rPr>
              <a:t>Laid the basis of </a:t>
            </a:r>
            <a:r>
              <a:rPr lang="en-US" sz="2800" dirty="0" err="1">
                <a:cs typeface="Arial" charset="0"/>
              </a:rPr>
              <a:t>pelvimetry</a:t>
            </a:r>
            <a:r>
              <a:rPr lang="en-US" sz="2800" dirty="0">
                <a:cs typeface="Arial" charset="0"/>
              </a:rPr>
              <a:t> using external and internal  pelvic calipers</a:t>
            </a:r>
            <a:endParaRPr lang="he-IL" dirty="0"/>
          </a:p>
        </p:txBody>
      </p:sp>
      <p:pic>
        <p:nvPicPr>
          <p:cNvPr id="22531" name="Picture 2" descr="Obstretical pelvimeter Martin,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581128"/>
            <a:ext cx="2743720" cy="1984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 descr="C:\Users\Yinon\AppData\Local\Microsoft\Windows\Temporary Internet Files\Content.Outlook\DD0FPWYA\Smellie W 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692150"/>
            <a:ext cx="2808287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900738" y="3716338"/>
            <a:ext cx="324326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Wil</a:t>
            </a:r>
            <a:r>
              <a:rPr lang="en-US" b="1" dirty="0">
                <a:latin typeface="+mn-lt"/>
                <a:cs typeface="+mn-cs"/>
              </a:rPr>
              <a:t>liam </a:t>
            </a:r>
            <a:r>
              <a:rPr lang="en-US" b="1" dirty="0" err="1">
                <a:latin typeface="+mn-lt"/>
                <a:cs typeface="+mn-cs"/>
              </a:rPr>
              <a:t>Smellie</a:t>
            </a:r>
            <a:r>
              <a:rPr lang="en-US" b="1" dirty="0">
                <a:latin typeface="+mn-lt"/>
                <a:cs typeface="+mn-cs"/>
              </a:rPr>
              <a:t>  </a:t>
            </a:r>
            <a:r>
              <a:rPr lang="en-US" dirty="0">
                <a:latin typeface="+mn-lt"/>
                <a:cs typeface="+mn-cs"/>
              </a:rPr>
              <a:t>1697–1763</a:t>
            </a:r>
          </a:p>
        </p:txBody>
      </p:sp>
      <p:sp>
        <p:nvSpPr>
          <p:cNvPr id="22534" name="TextBox 7"/>
          <p:cNvSpPr txBox="1">
            <a:spLocks noChangeArrowheads="1"/>
          </p:cNvSpPr>
          <p:nvPr/>
        </p:nvSpPr>
        <p:spPr bwMode="auto">
          <a:xfrm>
            <a:off x="179388" y="3716338"/>
            <a:ext cx="3960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Jean-Louis </a:t>
            </a:r>
            <a:r>
              <a:rPr lang="en-US" b="1" dirty="0" err="1">
                <a:latin typeface="Calibri" pitchFamily="34" charset="0"/>
              </a:rPr>
              <a:t>Baudelocque</a:t>
            </a:r>
            <a:r>
              <a:rPr lang="en-US" b="1" dirty="0">
                <a:latin typeface="Calibri" pitchFamily="34" charset="0"/>
              </a:rPr>
              <a:t>  </a:t>
            </a:r>
            <a:r>
              <a:rPr lang="en-US" dirty="0">
                <a:latin typeface="Calibri" pitchFamily="34" charset="0"/>
              </a:rPr>
              <a:t>1745 –  1810</a:t>
            </a:r>
          </a:p>
        </p:txBody>
      </p:sp>
      <p:sp>
        <p:nvSpPr>
          <p:cNvPr id="9" name="כותרת 8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 rtlCol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/>
              <a:t>Created obstetrics  as scientific discipline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2536" name="Picture 4" descr="http://images.wellcome.ac.uk/indexplus/obf_images/f9/74/e2c1b82bd60aa48419c2fcf69f52.jpg"/>
          <p:cNvPicPr>
            <a:picLocks noChangeAspect="1" noChangeArrowheads="1"/>
          </p:cNvPicPr>
          <p:nvPr/>
        </p:nvPicPr>
        <p:blipFill>
          <a:blip r:embed="rId5" cstate="print"/>
          <a:srcRect l="4349" t="4704" r="4349" b="12698"/>
          <a:stretch>
            <a:fillRect/>
          </a:stretch>
        </p:blipFill>
        <p:spPr bwMode="auto">
          <a:xfrm>
            <a:off x="179388" y="620713"/>
            <a:ext cx="3024187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7504" y="188913"/>
            <a:ext cx="8517384" cy="922337"/>
          </a:xfrm>
        </p:spPr>
        <p:txBody>
          <a:bodyPr rtlCol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Clinical Assessment of Pelvic Dimensions</a:t>
            </a:r>
          </a:p>
        </p:txBody>
      </p:sp>
      <p:pic>
        <p:nvPicPr>
          <p:cNvPr id="20483" name="Picture 4" descr="http://www.msdlatinamerica.com/ebooks/ManualofObstetrics/files/2c61a6bba40c21daa453f9df1553c32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77072"/>
            <a:ext cx="280831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6" descr="http://www.msdlatinamerica.com/ebooks/ManualofObstetrics/files/73cee43221ed4fca1c9a4e0d3fdc3ecc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340768"/>
            <a:ext cx="2859463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3" descr="C:\Users\Yinon\Documents\dystocia\ObPelvimetryI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3861048"/>
            <a:ext cx="2880320" cy="2231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מלבן 9"/>
          <p:cNvSpPr>
            <a:spLocks noChangeArrowheads="1"/>
          </p:cNvSpPr>
          <p:nvPr/>
        </p:nvSpPr>
        <p:spPr bwMode="auto">
          <a:xfrm>
            <a:off x="0" y="3573016"/>
            <a:ext cx="5853113" cy="36988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Estimation of diagonal conjugate – </a:t>
            </a:r>
            <a:r>
              <a:rPr lang="en-US" u="sng" dirty="0">
                <a:solidFill>
                  <a:schemeClr val="bg1"/>
                </a:solidFill>
                <a:latin typeface="Calibri" pitchFamily="34" charset="0"/>
              </a:rPr>
              <a:t>pelvic inlet measurement</a:t>
            </a:r>
          </a:p>
        </p:txBody>
      </p:sp>
      <p:sp>
        <p:nvSpPr>
          <p:cNvPr id="20487" name="מלבן 11"/>
          <p:cNvSpPr>
            <a:spLocks noChangeArrowheads="1"/>
          </p:cNvSpPr>
          <p:nvPr/>
        </p:nvSpPr>
        <p:spPr bwMode="auto">
          <a:xfrm>
            <a:off x="214313" y="6237288"/>
            <a:ext cx="4292600" cy="369887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Estimate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interspinous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diameter -  </a:t>
            </a:r>
            <a:r>
              <a:rPr lang="en-US" u="sng" dirty="0" err="1">
                <a:solidFill>
                  <a:schemeClr val="bg1"/>
                </a:solidFill>
                <a:latin typeface="Calibri" pitchFamily="34" charset="0"/>
              </a:rPr>
              <a:t>midpelvis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488" name="מלבן 12"/>
          <p:cNvSpPr>
            <a:spLocks noChangeArrowheads="1"/>
          </p:cNvSpPr>
          <p:nvPr/>
        </p:nvSpPr>
        <p:spPr bwMode="auto">
          <a:xfrm>
            <a:off x="5451475" y="6237288"/>
            <a:ext cx="3692525" cy="369887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Estimate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ischial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tuberosities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 - </a:t>
            </a:r>
            <a:r>
              <a:rPr lang="en-US" u="sng" dirty="0">
                <a:solidFill>
                  <a:schemeClr val="bg1"/>
                </a:solidFill>
                <a:latin typeface="Calibri" pitchFamily="34" charset="0"/>
              </a:rPr>
              <a:t> outlet</a:t>
            </a:r>
          </a:p>
        </p:txBody>
      </p:sp>
      <p:pic>
        <p:nvPicPr>
          <p:cNvPr id="20489" name="Picture 10" descr="http://en.academic.ru/pictures/enwiki/71/Gray24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1340768"/>
            <a:ext cx="2880320" cy="218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מחבר ישר 16"/>
          <p:cNvCxnSpPr/>
          <p:nvPr/>
        </p:nvCxnSpPr>
        <p:spPr>
          <a:xfrm flipV="1">
            <a:off x="6948488" y="3141663"/>
            <a:ext cx="576262" cy="50323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ישר 18"/>
          <p:cNvCxnSpPr/>
          <p:nvPr/>
        </p:nvCxnSpPr>
        <p:spPr>
          <a:xfrm>
            <a:off x="7451725" y="3141663"/>
            <a:ext cx="720725" cy="4318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2" name="TextBox 23"/>
          <p:cNvSpPr txBox="1">
            <a:spLocks noChangeArrowheads="1"/>
          </p:cNvSpPr>
          <p:nvPr/>
        </p:nvSpPr>
        <p:spPr bwMode="auto">
          <a:xfrm>
            <a:off x="6948488" y="3429000"/>
            <a:ext cx="1209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en-US">
                <a:solidFill>
                  <a:srgbClr val="FF0000"/>
                </a:solidFill>
                <a:latin typeface="Calibri" pitchFamily="34" charset="0"/>
              </a:rPr>
              <a:t>Pubic arch </a:t>
            </a:r>
          </a:p>
        </p:txBody>
      </p:sp>
      <p:cxnSp>
        <p:nvCxnSpPr>
          <p:cNvPr id="26" name="מחבר ישר 25"/>
          <p:cNvCxnSpPr/>
          <p:nvPr/>
        </p:nvCxnSpPr>
        <p:spPr>
          <a:xfrm rot="10800000">
            <a:off x="7740650" y="2852738"/>
            <a:ext cx="647700" cy="2159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cs typeface="Times New Roman" pitchFamily="18" charset="0"/>
              </a:rPr>
              <a:t>Clinical Assessment</a:t>
            </a:r>
            <a:endParaRPr lang="he-IL" dirty="0"/>
          </a:p>
        </p:txBody>
      </p:sp>
      <p:sp>
        <p:nvSpPr>
          <p:cNvPr id="21507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buFont typeface="Arial" charset="0"/>
              <a:buNone/>
            </a:pPr>
            <a:r>
              <a:rPr lang="en-US" dirty="0">
                <a:cs typeface="Arial" charset="0"/>
              </a:rPr>
              <a:t> “Hands-on” skills : Leopold’s maneuvers, fetal weight estimation, and </a:t>
            </a:r>
            <a:r>
              <a:rPr lang="en-US" b="1" u="sng" dirty="0">
                <a:cs typeface="Arial" charset="0"/>
              </a:rPr>
              <a:t>clinical </a:t>
            </a:r>
            <a:r>
              <a:rPr lang="en-US" b="1" u="sng" dirty="0" err="1">
                <a:cs typeface="Arial" charset="0"/>
              </a:rPr>
              <a:t>pelvimetry</a:t>
            </a:r>
            <a:r>
              <a:rPr lang="en-US" b="1" u="sng" dirty="0">
                <a:cs typeface="Arial" charset="0"/>
              </a:rPr>
              <a:t> </a:t>
            </a:r>
            <a:r>
              <a:rPr lang="en-US" dirty="0">
                <a:cs typeface="Arial" charset="0"/>
              </a:rPr>
              <a:t>have received less emphasis in educational programs and practice.</a:t>
            </a:r>
            <a:endParaRPr lang="he-IL" dirty="0"/>
          </a:p>
        </p:txBody>
      </p:sp>
      <p:pic>
        <p:nvPicPr>
          <p:cNvPr id="14338" name="Picture 2" descr="http://www.glowm.com/resources/glowm/graphics/figures/v2/0670/001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644900"/>
            <a:ext cx="4230688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http://img2.blogcu.com/images/m/y/s/mysibel/toshiba_ultrasou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3141663"/>
            <a:ext cx="316865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חץ ימינה 12"/>
          <p:cNvSpPr/>
          <p:nvPr/>
        </p:nvSpPr>
        <p:spPr>
          <a:xfrm>
            <a:off x="4643438" y="4221163"/>
            <a:ext cx="979487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2292" name="Picture 4" descr="http://www.msdlatinamerica.com/ebooks/ManualofObstetrics/files/f5b6cb7d17f3585a24614fdb483e3742.gif"/>
          <p:cNvPicPr>
            <a:picLocks noChangeAspect="1" noChangeArrowheads="1"/>
          </p:cNvPicPr>
          <p:nvPr/>
        </p:nvPicPr>
        <p:blipFill>
          <a:blip r:embed="rId5" cstate="print"/>
          <a:srcRect l="52373" t="50294" r="2695"/>
          <a:stretch>
            <a:fillRect/>
          </a:stretch>
        </p:blipFill>
        <p:spPr bwMode="auto">
          <a:xfrm>
            <a:off x="1835150" y="5084763"/>
            <a:ext cx="1773238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חץ ימינה 14"/>
          <p:cNvSpPr/>
          <p:nvPr/>
        </p:nvSpPr>
        <p:spPr>
          <a:xfrm rot="20013212">
            <a:off x="4283075" y="5440363"/>
            <a:ext cx="1081088" cy="574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79388" y="4797425"/>
            <a:ext cx="4738687" cy="6477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itchFamily="34" charset="0"/>
              </a:rPr>
              <a:t>Imaging vs. Imagination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3" grpId="1" animBg="1"/>
      <p:bldP spid="15" grpId="0" animBg="1"/>
      <p:bldP spid="15" grpId="1" animBg="1"/>
      <p:bldP spid="10" grpId="0" animBg="1"/>
      <p:bldP spid="10" grpId="1" animBg="1"/>
      <p:bldP spid="10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1556792"/>
            <a:ext cx="25209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X-ray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pelvimetry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</p:txBody>
      </p:sp>
      <p:pic>
        <p:nvPicPr>
          <p:cNvPr id="24579" name="תמונה 4" descr="xray pelvimetryf.gif"/>
          <p:cNvPicPr>
            <a:picLocks noChangeAspect="1"/>
          </p:cNvPicPr>
          <p:nvPr/>
        </p:nvPicPr>
        <p:blipFill>
          <a:blip r:embed="rId3" cstate="print"/>
          <a:srcRect t="43333"/>
          <a:stretch>
            <a:fillRect/>
          </a:stretch>
        </p:blipFill>
        <p:spPr bwMode="auto">
          <a:xfrm>
            <a:off x="1043608" y="1988840"/>
            <a:ext cx="2880320" cy="121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מלבן 5"/>
          <p:cNvSpPr>
            <a:spLocks noChangeArrowheads="1"/>
          </p:cNvSpPr>
          <p:nvPr/>
        </p:nvSpPr>
        <p:spPr bwMode="auto">
          <a:xfrm rot="10800000" flipV="1">
            <a:off x="1115616" y="3284984"/>
            <a:ext cx="3492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alibri" pitchFamily="34" charset="0"/>
              </a:rPr>
              <a:t>The Cochrane collaboration 2009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84168" y="1484784"/>
            <a:ext cx="24511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Computed Tomography </a:t>
            </a:r>
          </a:p>
        </p:txBody>
      </p:sp>
      <p:pic>
        <p:nvPicPr>
          <p:cNvPr id="245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27289" t="51283" r="24554"/>
          <a:stretch>
            <a:fillRect/>
          </a:stretch>
        </p:blipFill>
        <p:spPr>
          <a:xfrm>
            <a:off x="6228184" y="1988840"/>
            <a:ext cx="1872208" cy="1699177"/>
          </a:xfrm>
        </p:spPr>
      </p:pic>
      <p:cxnSp>
        <p:nvCxnSpPr>
          <p:cNvPr id="14" name="מחבר ישר 13"/>
          <p:cNvCxnSpPr/>
          <p:nvPr/>
        </p:nvCxnSpPr>
        <p:spPr>
          <a:xfrm flipH="1" flipV="1">
            <a:off x="6444208" y="2852936"/>
            <a:ext cx="936104" cy="50405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כותרת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 rtlCol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Imaging Assessment of Pelvic Dimensions</a:t>
            </a:r>
            <a:endParaRPr lang="he-IL" dirty="0"/>
          </a:p>
        </p:txBody>
      </p:sp>
      <p:sp>
        <p:nvSpPr>
          <p:cNvPr id="16" name="מלבן 15"/>
          <p:cNvSpPr/>
          <p:nvPr/>
        </p:nvSpPr>
        <p:spPr>
          <a:xfrm>
            <a:off x="5508104" y="3861048"/>
            <a:ext cx="29557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Ferguson JE  </a:t>
            </a:r>
            <a:r>
              <a:rPr lang="en-US" sz="1400" dirty="0" err="1">
                <a:latin typeface="Calibri" pitchFamily="34" charset="0"/>
              </a:rPr>
              <a:t>Clin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Obstet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Gynecol</a:t>
            </a:r>
            <a:r>
              <a:rPr lang="en-US" sz="1400" dirty="0">
                <a:latin typeface="Calibri" pitchFamily="34" charset="0"/>
              </a:rPr>
              <a:t> 2000</a:t>
            </a:r>
            <a:endParaRPr lang="he-IL" sz="1400" dirty="0"/>
          </a:p>
        </p:txBody>
      </p:sp>
      <p:sp>
        <p:nvSpPr>
          <p:cNvPr id="20" name="מלבן 15"/>
          <p:cNvSpPr>
            <a:spLocks noChangeArrowheads="1"/>
          </p:cNvSpPr>
          <p:nvPr/>
        </p:nvSpPr>
        <p:spPr bwMode="auto">
          <a:xfrm>
            <a:off x="5868144" y="4149080"/>
            <a:ext cx="1547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 </a:t>
            </a:r>
            <a:r>
              <a:rPr lang="en-US" sz="1100" dirty="0" err="1">
                <a:latin typeface="Calibri" pitchFamily="34" charset="0"/>
              </a:rPr>
              <a:t>Lenhard</a:t>
            </a:r>
            <a:r>
              <a:rPr lang="en-US" sz="1100" dirty="0">
                <a:latin typeface="Calibri" pitchFamily="34" charset="0"/>
              </a:rPr>
              <a:t> M S et al </a:t>
            </a:r>
          </a:p>
        </p:txBody>
      </p:sp>
      <p:sp>
        <p:nvSpPr>
          <p:cNvPr id="22" name="מלבן 16"/>
          <p:cNvSpPr>
            <a:spLocks noChangeArrowheads="1"/>
          </p:cNvSpPr>
          <p:nvPr/>
        </p:nvSpPr>
        <p:spPr bwMode="auto">
          <a:xfrm>
            <a:off x="7020272" y="4221088"/>
            <a:ext cx="13985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en-US" sz="1100" dirty="0" err="1">
                <a:latin typeface="Calibri" pitchFamily="34" charset="0"/>
              </a:rPr>
              <a:t>Eur</a:t>
            </a:r>
            <a:r>
              <a:rPr lang="en-US" sz="1100" dirty="0">
                <a:latin typeface="Calibri" pitchFamily="34" charset="0"/>
              </a:rPr>
              <a:t> J Radiology  2010</a:t>
            </a: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683568" y="4869160"/>
            <a:ext cx="4932362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Disadvantages</a:t>
            </a:r>
            <a:r>
              <a:rPr lang="en-US" dirty="0">
                <a:latin typeface="Calibri" pitchFamily="34" charset="0"/>
              </a:rPr>
              <a:t>:</a:t>
            </a:r>
          </a:p>
          <a:p>
            <a:pPr>
              <a:buFont typeface="Arial" charset="0"/>
              <a:buChar char="•"/>
            </a:pPr>
            <a:r>
              <a:rPr lang="en-US" dirty="0">
                <a:latin typeface="Calibri" pitchFamily="34" charset="0"/>
              </a:rPr>
              <a:t> Unable to assess the impact of the maternal soft tissue of the vaginal walls on the pelvic capacity. </a:t>
            </a:r>
          </a:p>
          <a:p>
            <a:pPr>
              <a:buFont typeface="Arial" charset="0"/>
              <a:buChar char="•"/>
            </a:pPr>
            <a:r>
              <a:rPr lang="en-US" dirty="0">
                <a:latin typeface="Calibri" pitchFamily="34" charset="0"/>
              </a:rPr>
              <a:t> Fetal exposure to ionizing  radiation</a:t>
            </a:r>
          </a:p>
          <a:p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204864"/>
            <a:ext cx="2159000" cy="1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5868144" y="1772816"/>
            <a:ext cx="21621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Magnetic Resonance</a:t>
            </a:r>
          </a:p>
        </p:txBody>
      </p:sp>
      <p:sp>
        <p:nvSpPr>
          <p:cNvPr id="26643" name="TextBox 26"/>
          <p:cNvSpPr txBox="1">
            <a:spLocks noChangeArrowheads="1"/>
          </p:cNvSpPr>
          <p:nvPr/>
        </p:nvSpPr>
        <p:spPr bwMode="auto">
          <a:xfrm>
            <a:off x="1187624" y="1916832"/>
            <a:ext cx="2303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en-US" dirty="0">
                <a:latin typeface="Calibri" pitchFamily="34" charset="0"/>
              </a:rPr>
              <a:t>No ionizing radiation</a:t>
            </a:r>
          </a:p>
        </p:txBody>
      </p:sp>
      <p:sp>
        <p:nvSpPr>
          <p:cNvPr id="26645" name="TextBox 28"/>
          <p:cNvSpPr txBox="1">
            <a:spLocks noChangeArrowheads="1"/>
          </p:cNvSpPr>
          <p:nvPr/>
        </p:nvSpPr>
        <p:spPr bwMode="auto">
          <a:xfrm>
            <a:off x="1331640" y="2780928"/>
            <a:ext cx="31273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/>
            <a:r>
              <a:rPr lang="en-US" b="1" dirty="0">
                <a:solidFill>
                  <a:srgbClr val="FF0000"/>
                </a:solidFill>
                <a:latin typeface="Calibri" pitchFamily="34" charset="0"/>
              </a:rPr>
              <a:t>MRI was not a significant </a:t>
            </a:r>
          </a:p>
          <a:p>
            <a:r>
              <a:rPr lang="en-US" b="1" dirty="0">
                <a:solidFill>
                  <a:srgbClr val="FF0000"/>
                </a:solidFill>
                <a:latin typeface="Calibri" pitchFamily="34" charset="0"/>
              </a:rPr>
              <a:t>improvement over </a:t>
            </a:r>
            <a:r>
              <a:rPr lang="en-US" sz="1600" b="1" dirty="0">
                <a:solidFill>
                  <a:srgbClr val="FF0000"/>
                </a:solidFill>
                <a:latin typeface="Calibri" pitchFamily="34" charset="0"/>
              </a:rPr>
              <a:t>previously</a:t>
            </a:r>
          </a:p>
          <a:p>
            <a:r>
              <a:rPr lang="en-US" sz="1600" b="1" dirty="0">
                <a:solidFill>
                  <a:srgbClr val="FF0000"/>
                </a:solidFill>
                <a:latin typeface="Calibri" pitchFamily="34" charset="0"/>
              </a:rPr>
              <a:t>described </a:t>
            </a:r>
            <a:r>
              <a:rPr lang="en-US" sz="1600" b="1" dirty="0" err="1">
                <a:solidFill>
                  <a:srgbClr val="FF0000"/>
                </a:solidFill>
                <a:latin typeface="Calibri" pitchFamily="34" charset="0"/>
              </a:rPr>
              <a:t>pelvimetric</a:t>
            </a:r>
            <a:r>
              <a:rPr lang="en-US" sz="1600" b="1" dirty="0">
                <a:solidFill>
                  <a:srgbClr val="FF0000"/>
                </a:solidFill>
                <a:latin typeface="Calibri" pitchFamily="34" charset="0"/>
              </a:rPr>
              <a:t>  techniques</a:t>
            </a:r>
          </a:p>
        </p:txBody>
      </p:sp>
      <p:sp>
        <p:nvSpPr>
          <p:cNvPr id="26646" name="מלבן 29"/>
          <p:cNvSpPr>
            <a:spLocks noChangeArrowheads="1"/>
          </p:cNvSpPr>
          <p:nvPr/>
        </p:nvSpPr>
        <p:spPr bwMode="auto">
          <a:xfrm>
            <a:off x="1475656" y="3789040"/>
            <a:ext cx="25922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200" dirty="0" err="1">
                <a:latin typeface="Calibri" pitchFamily="34" charset="0"/>
              </a:rPr>
              <a:t>Zaretsky</a:t>
            </a:r>
            <a:r>
              <a:rPr lang="en-US" sz="1200" dirty="0">
                <a:latin typeface="Calibri" pitchFamily="34" charset="0"/>
              </a:rPr>
              <a:t> MV et al  </a:t>
            </a:r>
            <a:r>
              <a:rPr lang="en-US" sz="1200" dirty="0" err="1">
                <a:latin typeface="Calibri" pitchFamily="34" charset="0"/>
              </a:rPr>
              <a:t>Obstet</a:t>
            </a:r>
            <a:r>
              <a:rPr lang="en-US" sz="1200" dirty="0">
                <a:latin typeface="Calibri" pitchFamily="34" charset="0"/>
              </a:rPr>
              <a:t> </a:t>
            </a:r>
            <a:r>
              <a:rPr lang="en-US" sz="1200" dirty="0" err="1">
                <a:latin typeface="Calibri" pitchFamily="34" charset="0"/>
              </a:rPr>
              <a:t>Gynecol</a:t>
            </a:r>
            <a:r>
              <a:rPr lang="en-US" sz="1200" dirty="0">
                <a:latin typeface="Calibri" pitchFamily="34" charset="0"/>
              </a:rPr>
              <a:t> 2005</a:t>
            </a:r>
          </a:p>
        </p:txBody>
      </p:sp>
      <p:sp>
        <p:nvSpPr>
          <p:cNvPr id="26647" name="TextBox 32"/>
          <p:cNvSpPr txBox="1">
            <a:spLocks noChangeArrowheads="1"/>
          </p:cNvSpPr>
          <p:nvPr/>
        </p:nvSpPr>
        <p:spPr bwMode="auto">
          <a:xfrm>
            <a:off x="1403648" y="5157192"/>
            <a:ext cx="3168352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Calibri" pitchFamily="34" charset="0"/>
              </a:rPr>
              <a:t>Disadvantages:</a:t>
            </a:r>
          </a:p>
          <a:p>
            <a:r>
              <a:rPr lang="en-US" dirty="0">
                <a:latin typeface="Calibri" pitchFamily="34" charset="0"/>
              </a:rPr>
              <a:t>Cost , time , technical comp.</a:t>
            </a:r>
          </a:p>
          <a:p>
            <a:r>
              <a:rPr lang="en-US" dirty="0">
                <a:latin typeface="Calibri" pitchFamily="34" charset="0"/>
              </a:rPr>
              <a:t>Claustrophobia  </a:t>
            </a:r>
          </a:p>
        </p:txBody>
      </p:sp>
      <p:sp>
        <p:nvSpPr>
          <p:cNvPr id="26" name="כותרת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 rtlCol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Imaging Assessment of Pelvic Dimensions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00113" y="1895475"/>
            <a:ext cx="3384550" cy="4684713"/>
          </a:xfrm>
        </p:spPr>
      </p:pic>
      <p:sp>
        <p:nvSpPr>
          <p:cNvPr id="4" name="הסבר ענן 3"/>
          <p:cNvSpPr/>
          <p:nvPr/>
        </p:nvSpPr>
        <p:spPr>
          <a:xfrm>
            <a:off x="3635375" y="404813"/>
            <a:ext cx="3889375" cy="2160587"/>
          </a:xfrm>
          <a:prstGeom prst="cloud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3924300" y="1196975"/>
            <a:ext cx="3527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Vaginally, or Cesarean section?</a:t>
            </a:r>
            <a:endParaRPr lang="he-I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כותרת 1"/>
          <p:cNvSpPr>
            <a:spLocks noGrp="1"/>
          </p:cNvSpPr>
          <p:nvPr>
            <p:ph type="title"/>
          </p:nvPr>
        </p:nvSpPr>
        <p:spPr>
          <a:xfrm>
            <a:off x="827584" y="5373216"/>
            <a:ext cx="7632848" cy="1143000"/>
          </a:xfrm>
        </p:spPr>
        <p:txBody>
          <a:bodyPr/>
          <a:lstStyle/>
          <a:p>
            <a:pPr rtl="0" eaLnBrk="1" hangingPunct="1"/>
            <a:r>
              <a:rPr lang="en-US" dirty="0">
                <a:cs typeface="Times New Roman" pitchFamily="18" charset="0"/>
              </a:rPr>
              <a:t>Shall we stay with PINARD ?</a:t>
            </a:r>
            <a:endParaRPr lang="he-IL" dirty="0"/>
          </a:p>
        </p:txBody>
      </p:sp>
      <p:pic>
        <p:nvPicPr>
          <p:cNvPr id="28675" name="מציין מיקום תוכן 4" descr="463px-Adolphe_Pinar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528" y="116632"/>
            <a:ext cx="2260600" cy="2930525"/>
          </a:xfrm>
        </p:spPr>
      </p:pic>
      <p:sp>
        <p:nvSpPr>
          <p:cNvPr id="28676" name="מלבן 5"/>
          <p:cNvSpPr>
            <a:spLocks noChangeArrowheads="1"/>
          </p:cNvSpPr>
          <p:nvPr/>
        </p:nvSpPr>
        <p:spPr bwMode="auto">
          <a:xfrm>
            <a:off x="179512" y="3140968"/>
            <a:ext cx="352266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latin typeface="Calibri" pitchFamily="34" charset="0"/>
              </a:rPr>
              <a:t>Adolphe</a:t>
            </a:r>
            <a:r>
              <a:rPr lang="en-US" sz="3200" b="1" dirty="0">
                <a:latin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</a:rPr>
              <a:t>Pinard</a:t>
            </a:r>
            <a:r>
              <a:rPr lang="en-US" sz="3200" dirty="0">
                <a:latin typeface="Calibri" pitchFamily="34" charset="0"/>
              </a:rPr>
              <a:t> (1844 – 1934)</a:t>
            </a:r>
            <a:endParaRPr lang="he-IL" sz="3200" dirty="0">
              <a:latin typeface="Calibri" pitchFamily="34" charset="0"/>
            </a:endParaRPr>
          </a:p>
        </p:txBody>
      </p:sp>
      <p:sp>
        <p:nvSpPr>
          <p:cNvPr id="28677" name="מלבן 6"/>
          <p:cNvSpPr>
            <a:spLocks noChangeArrowheads="1"/>
          </p:cNvSpPr>
          <p:nvPr/>
        </p:nvSpPr>
        <p:spPr bwMode="auto">
          <a:xfrm>
            <a:off x="2699792" y="260649"/>
            <a:ext cx="5328592" cy="1323439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Calibri" pitchFamily="34" charset="0"/>
              </a:rPr>
              <a:t> “</a:t>
            </a:r>
            <a:r>
              <a:rPr lang="en-US" sz="4000" b="1" dirty="0">
                <a:solidFill>
                  <a:srgbClr val="FF0000"/>
                </a:solidFill>
                <a:latin typeface="Calibri" pitchFamily="34" charset="0"/>
              </a:rPr>
              <a:t>The fetal head is the best </a:t>
            </a:r>
            <a:r>
              <a:rPr lang="en-US" sz="4000" b="1" dirty="0" err="1">
                <a:solidFill>
                  <a:srgbClr val="FF0000"/>
                </a:solidFill>
                <a:latin typeface="Calibri" pitchFamily="34" charset="0"/>
              </a:rPr>
              <a:t>pelvimeter</a:t>
            </a:r>
            <a:r>
              <a:rPr lang="en-US" sz="4000" dirty="0">
                <a:latin typeface="Calibri" pitchFamily="34" charset="0"/>
              </a:rPr>
              <a:t>”</a:t>
            </a:r>
            <a:endParaRPr lang="he-IL" sz="4000" dirty="0">
              <a:latin typeface="Calibri" pitchFamily="34" charset="0"/>
            </a:endParaRPr>
          </a:p>
        </p:txBody>
      </p:sp>
      <p:pic>
        <p:nvPicPr>
          <p:cNvPr id="28678" name="Picture 2" descr="C:\Users\Public\Pictures\ultrasound\prolonged 2nd stage\galit lga in labor 4200 (1).BMP"/>
          <p:cNvPicPr>
            <a:picLocks noChangeAspect="1" noChangeArrowheads="1"/>
          </p:cNvPicPr>
          <p:nvPr/>
        </p:nvPicPr>
        <p:blipFill>
          <a:blip r:embed="rId4" cstate="print"/>
          <a:srcRect l="17720" t="8211"/>
          <a:stretch>
            <a:fillRect/>
          </a:stretch>
        </p:blipFill>
        <p:spPr bwMode="auto">
          <a:xfrm>
            <a:off x="4572000" y="1778868"/>
            <a:ext cx="3779838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אליפסה 8"/>
          <p:cNvSpPr/>
          <p:nvPr/>
        </p:nvSpPr>
        <p:spPr>
          <a:xfrm>
            <a:off x="5759450" y="2139231"/>
            <a:ext cx="1368425" cy="7921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260350"/>
            <a:ext cx="8867775" cy="1143000"/>
          </a:xfrm>
        </p:spPr>
        <p:txBody>
          <a:bodyPr rtlCol="1">
            <a:normAutofit fontScale="90000"/>
          </a:bodyPr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dirty="0"/>
              <a:t>A new technique combining </a:t>
            </a:r>
            <a:br>
              <a:rPr lang="en-US" dirty="0"/>
            </a:br>
            <a:r>
              <a:rPr lang="en-US" dirty="0"/>
              <a:t> </a:t>
            </a:r>
            <a:r>
              <a:rPr lang="en-US" b="1" dirty="0"/>
              <a:t>clinical examination </a:t>
            </a:r>
            <a:r>
              <a:rPr lang="en-US" dirty="0"/>
              <a:t>&amp; </a:t>
            </a:r>
            <a:r>
              <a:rPr lang="en-US" b="1" dirty="0"/>
              <a:t>technology</a:t>
            </a: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11188" y="1628775"/>
            <a:ext cx="8229600" cy="4525963"/>
          </a:xfrm>
        </p:spPr>
        <p:txBody>
          <a:bodyPr rtlCol="1">
            <a:normAutofit fontScale="92500"/>
          </a:bodyPr>
          <a:lstStyle/>
          <a:p>
            <a:pPr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With the advantage :</a:t>
            </a:r>
          </a:p>
          <a:p>
            <a:pPr algn="l" rtl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Take into account not only bony pelvis but  maternal soft tissue of the vaginal walls </a:t>
            </a:r>
            <a:endParaRPr lang="he-IL" dirty="0"/>
          </a:p>
          <a:p>
            <a:pPr algn="l" rtl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No discomfort </a:t>
            </a:r>
          </a:p>
          <a:p>
            <a:pPr algn="l" rtl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/>
              <a:t>Objective information about Head position &amp; Station</a:t>
            </a:r>
          </a:p>
          <a:p>
            <a:pPr algn="l" rtl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Fast evaluation (2 minutes)</a:t>
            </a:r>
          </a:p>
          <a:p>
            <a:pPr algn="l" rtl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No radiation </a:t>
            </a:r>
          </a:p>
          <a:p>
            <a:pPr algn="l" rtl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Low cost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</a:t>
            </a:r>
            <a:r>
              <a:rPr lang="en-US" dirty="0" err="1"/>
              <a:t>LaborPro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Magnetic Position Tracking System</a:t>
            </a:r>
          </a:p>
        </p:txBody>
      </p:sp>
      <p:sp>
        <p:nvSpPr>
          <p:cNvPr id="30723" name="מציין מיקום תוכן 2"/>
          <p:cNvSpPr>
            <a:spLocks noGrp="1"/>
          </p:cNvSpPr>
          <p:nvPr>
            <p:ph idx="1"/>
          </p:nvPr>
        </p:nvSpPr>
        <p:spPr>
          <a:xfrm>
            <a:off x="611188" y="5661025"/>
            <a:ext cx="8229600" cy="3459163"/>
          </a:xfrm>
        </p:spPr>
        <p:txBody>
          <a:bodyPr/>
          <a:lstStyle/>
          <a:p>
            <a:pPr algn="l" rtl="0" eaLnBrk="1" hangingPunct="1">
              <a:buFont typeface="Arial" charset="0"/>
              <a:buNone/>
            </a:pPr>
            <a:r>
              <a:rPr lang="en-US">
                <a:cs typeface="Arial" charset="0"/>
              </a:rPr>
              <a:t>Designed for recording and tracking the spatial location of the sensor tip</a:t>
            </a:r>
            <a:endParaRPr lang="en-US" sz="1400">
              <a:cs typeface="Arial" charset="0"/>
            </a:endParaRPr>
          </a:p>
          <a:p>
            <a:pPr algn="l" rtl="0" eaLnBrk="1" hangingPunct="1"/>
            <a:endParaRPr lang="en-US" sz="1400">
              <a:cs typeface="Arial" charset="0"/>
            </a:endParaRPr>
          </a:p>
          <a:p>
            <a:pPr algn="l" rtl="0" eaLnBrk="1" hangingPunct="1"/>
            <a:endParaRPr lang="en-US">
              <a:cs typeface="Arial" charset="0"/>
            </a:endParaRPr>
          </a:p>
        </p:txBody>
      </p:sp>
      <p:pic>
        <p:nvPicPr>
          <p:cNvPr id="30724" name="תמונה 3" descr="LaborPro_Bei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313"/>
            <a:ext cx="3455988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2" descr="http://www.mobilebond.com/wp-content/uploads/2009/04/gps-phones-sale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1700213"/>
            <a:ext cx="2519362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4" descr="http://www.ldeo.columbia.edu/~dale/scicex99/photos/E.%20%20North%20Pole/5.%20%20GP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1863" y="1700213"/>
            <a:ext cx="2928937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TextBox 6"/>
          <p:cNvSpPr txBox="1">
            <a:spLocks noChangeArrowheads="1"/>
          </p:cNvSpPr>
          <p:nvPr/>
        </p:nvSpPr>
        <p:spPr bwMode="auto">
          <a:xfrm>
            <a:off x="3563938" y="4652963"/>
            <a:ext cx="18589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1"/>
            <a:r>
              <a:rPr lang="en-US" sz="2800">
                <a:latin typeface="Calibri" pitchFamily="34" charset="0"/>
              </a:rPr>
              <a:t>Transmitter</a:t>
            </a:r>
          </a:p>
        </p:txBody>
      </p:sp>
      <p:cxnSp>
        <p:nvCxnSpPr>
          <p:cNvPr id="11" name="מחבר חץ ישר 10"/>
          <p:cNvCxnSpPr/>
          <p:nvPr/>
        </p:nvCxnSpPr>
        <p:spPr>
          <a:xfrm>
            <a:off x="5508625" y="4868863"/>
            <a:ext cx="1079500" cy="158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9" name="מלבן 11"/>
          <p:cNvSpPr>
            <a:spLocks noChangeArrowheads="1"/>
          </p:cNvSpPr>
          <p:nvPr/>
        </p:nvSpPr>
        <p:spPr bwMode="auto">
          <a:xfrm>
            <a:off x="6732588" y="4652963"/>
            <a:ext cx="1200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en-US" sz="2800">
                <a:latin typeface="Calibri" pitchFamily="34" charset="0"/>
              </a:rPr>
              <a:t>sensor</a:t>
            </a:r>
            <a:r>
              <a:rPr lang="en-US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 rtlCol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Transmitter &amp; Sensors </a:t>
            </a:r>
          </a:p>
        </p:txBody>
      </p:sp>
      <p:pic>
        <p:nvPicPr>
          <p:cNvPr id="5" name="Picture 2" descr="C:\Users\Yinon\AppData\Local\Microsoft\Windows\Temporary Internet Files\Content.Outlook\DD0FPWYA\Sensor in glo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933056"/>
            <a:ext cx="3516313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4" descr="IMG_02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933056"/>
            <a:ext cx="3882543" cy="267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TextBox 6"/>
          <p:cNvSpPr txBox="1">
            <a:spLocks noChangeArrowheads="1"/>
          </p:cNvSpPr>
          <p:nvPr/>
        </p:nvSpPr>
        <p:spPr bwMode="auto">
          <a:xfrm>
            <a:off x="5292725" y="4149725"/>
            <a:ext cx="1211263" cy="3683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Sensor Tip </a:t>
            </a: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2775" name="מלבן 7"/>
          <p:cNvSpPr>
            <a:spLocks noChangeArrowheads="1"/>
          </p:cNvSpPr>
          <p:nvPr/>
        </p:nvSpPr>
        <p:spPr bwMode="auto">
          <a:xfrm>
            <a:off x="234950" y="6308725"/>
            <a:ext cx="1912938" cy="3698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Ultrasound Sensor</a:t>
            </a:r>
          </a:p>
        </p:txBody>
      </p:sp>
      <p:pic>
        <p:nvPicPr>
          <p:cNvPr id="32776" name="Picture 1" descr="C:\Users\Yinon\AppData\Local\Microsoft\Windows\Temporary Internet Files\Content.Outlook\DD0FPWYA\IMG00096-20101114-10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836712"/>
            <a:ext cx="3455988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4" descr="C:\Users\Yinon\AppData\Local\Microsoft\Windows\Temporary Internet Files\Content.Outlook\DD0FPWYA\IMG00105-20101114-11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765175"/>
            <a:ext cx="3852863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מלבן 9"/>
          <p:cNvSpPr/>
          <p:nvPr/>
        </p:nvSpPr>
        <p:spPr>
          <a:xfrm rot="20084974">
            <a:off x="401638" y="1884363"/>
            <a:ext cx="719137" cy="8651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780" name="TextBox 11"/>
          <p:cNvSpPr txBox="1">
            <a:spLocks noChangeArrowheads="1"/>
          </p:cNvSpPr>
          <p:nvPr/>
        </p:nvSpPr>
        <p:spPr bwMode="auto">
          <a:xfrm>
            <a:off x="0" y="765175"/>
            <a:ext cx="4097338" cy="3683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en-US">
                <a:solidFill>
                  <a:schemeClr val="bg1"/>
                </a:solidFill>
                <a:latin typeface="Calibri" pitchFamily="34" charset="0"/>
              </a:rPr>
              <a:t>Transmitter generating low magnetic field</a:t>
            </a:r>
          </a:p>
        </p:txBody>
      </p:sp>
      <p:sp>
        <p:nvSpPr>
          <p:cNvPr id="32781" name="TextBox 12"/>
          <p:cNvSpPr txBox="1">
            <a:spLocks noChangeArrowheads="1"/>
          </p:cNvSpPr>
          <p:nvPr/>
        </p:nvSpPr>
        <p:spPr bwMode="auto">
          <a:xfrm>
            <a:off x="5364163" y="908050"/>
            <a:ext cx="1800225" cy="3698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en-US">
                <a:solidFill>
                  <a:schemeClr val="bg1"/>
                </a:solidFill>
                <a:latin typeface="Calibri" pitchFamily="34" charset="0"/>
              </a:rPr>
              <a:t>Back sensor at L5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cs typeface="Times New Roman" pitchFamily="18" charset="0"/>
            </a:endParaRPr>
          </a:p>
        </p:txBody>
      </p:sp>
      <p:pic>
        <p:nvPicPr>
          <p:cNvPr id="33795" name="Picture 5" descr="righ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476250"/>
            <a:ext cx="3032125" cy="3097213"/>
          </a:xfrm>
        </p:spPr>
      </p:pic>
      <p:pic>
        <p:nvPicPr>
          <p:cNvPr id="33796" name="Picture 3" descr="le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1038" y="476250"/>
            <a:ext cx="2736850" cy="310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תמונה 5" descr="pubi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476250"/>
            <a:ext cx="2663825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8" descr="E:\TrigDatabase\{432A82DD-3913-41B4-B66E-1CBACD1C0122}\000\[07.01.2010 - (10.51.50)] ~ [C A] ~ VAG-SNAP[regular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050" y="3716338"/>
            <a:ext cx="4608513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מלבן 7"/>
          <p:cNvSpPr>
            <a:spLocks noChangeArrowheads="1"/>
          </p:cNvSpPr>
          <p:nvPr/>
        </p:nvSpPr>
        <p:spPr bwMode="auto">
          <a:xfrm>
            <a:off x="1547813" y="6273800"/>
            <a:ext cx="5846762" cy="5842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Calibri" pitchFamily="34" charset="0"/>
              </a:rPr>
              <a:t>Sensor tip- Interspinous diameter </a:t>
            </a:r>
          </a:p>
        </p:txBody>
      </p:sp>
      <p:sp>
        <p:nvSpPr>
          <p:cNvPr id="33800" name="TextBox 8"/>
          <p:cNvSpPr txBox="1">
            <a:spLocks noChangeArrowheads="1"/>
          </p:cNvSpPr>
          <p:nvPr/>
        </p:nvSpPr>
        <p:spPr bwMode="auto">
          <a:xfrm>
            <a:off x="1314450" y="0"/>
            <a:ext cx="6491288" cy="646113"/>
          </a:xfrm>
          <a:prstGeom prst="rect">
            <a:avLst/>
          </a:prstGeom>
          <a:solidFill>
            <a:srgbClr val="00206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en-US" sz="3600">
                <a:solidFill>
                  <a:schemeClr val="bg1"/>
                </a:solidFill>
                <a:latin typeface="Calibri" pitchFamily="34" charset="0"/>
              </a:rPr>
              <a:t>Sensor tip- Ilium/pubis  mapping  </a:t>
            </a:r>
          </a:p>
        </p:txBody>
      </p:sp>
      <p:pic>
        <p:nvPicPr>
          <p:cNvPr id="33801" name="Picture 2" descr="http://wpcontent.answcdn.com/wikipedia/commons/thumb/0/0f/Gray242.png/250px-Gray24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9563" y="4508500"/>
            <a:ext cx="27717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מחבר ישר 11"/>
          <p:cNvCxnSpPr/>
          <p:nvPr/>
        </p:nvCxnSpPr>
        <p:spPr>
          <a:xfrm>
            <a:off x="7451725" y="5445125"/>
            <a:ext cx="1152525" cy="0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://www.cksinfo.com/clipart/signssymbols/pointing/pointing-finger.png"/>
          <p:cNvPicPr>
            <a:picLocks noChangeAspect="1" noChangeArrowheads="1"/>
          </p:cNvPicPr>
          <p:nvPr/>
        </p:nvPicPr>
        <p:blipFill>
          <a:blip r:embed="rId7" cstate="print"/>
          <a:srcRect l="3619" r="5911" b="3847"/>
          <a:stretch>
            <a:fillRect/>
          </a:stretch>
        </p:blipFill>
        <p:spPr bwMode="auto">
          <a:xfrm>
            <a:off x="684213" y="2205038"/>
            <a:ext cx="44926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http://www.cksinfo.com/clipart/signssymbols/pointing/pointing-finger.png"/>
          <p:cNvPicPr>
            <a:picLocks noChangeAspect="1" noChangeArrowheads="1"/>
          </p:cNvPicPr>
          <p:nvPr/>
        </p:nvPicPr>
        <p:blipFill>
          <a:blip r:embed="rId7" cstate="print"/>
          <a:srcRect l="3619" r="5911" b="3847"/>
          <a:stretch>
            <a:fillRect/>
          </a:stretch>
        </p:blipFill>
        <p:spPr bwMode="auto">
          <a:xfrm>
            <a:off x="5148263" y="2205038"/>
            <a:ext cx="44926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http://www.cksinfo.com/clipart/signssymbols/pointing/pointing-finger.png"/>
          <p:cNvPicPr>
            <a:picLocks noChangeAspect="1" noChangeArrowheads="1"/>
          </p:cNvPicPr>
          <p:nvPr/>
        </p:nvPicPr>
        <p:blipFill>
          <a:blip r:embed="rId7" cstate="print"/>
          <a:srcRect l="3619" r="5911" b="3847"/>
          <a:stretch>
            <a:fillRect/>
          </a:stretch>
        </p:blipFill>
        <p:spPr bwMode="auto">
          <a:xfrm>
            <a:off x="7235825" y="2565400"/>
            <a:ext cx="449263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http://www.cksinfo.com/clipart/signssymbols/pointing/pointing-finger.png"/>
          <p:cNvPicPr>
            <a:picLocks noChangeAspect="1" noChangeArrowheads="1"/>
          </p:cNvPicPr>
          <p:nvPr/>
        </p:nvPicPr>
        <p:blipFill>
          <a:blip r:embed="rId7" cstate="print"/>
          <a:srcRect l="3619" r="5911" b="3847"/>
          <a:stretch>
            <a:fillRect/>
          </a:stretch>
        </p:blipFill>
        <p:spPr bwMode="auto">
          <a:xfrm rot="-917770">
            <a:off x="7812088" y="5445125"/>
            <a:ext cx="44926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אליפסה 16"/>
          <p:cNvSpPr/>
          <p:nvPr/>
        </p:nvSpPr>
        <p:spPr>
          <a:xfrm>
            <a:off x="3851275" y="5084763"/>
            <a:ext cx="1081088" cy="5762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cs typeface="Times New Roman" pitchFamily="18" charset="0"/>
              </a:rPr>
              <a:t>Objective </a:t>
            </a:r>
          </a:p>
        </p:txBody>
      </p:sp>
      <p:sp>
        <p:nvSpPr>
          <p:cNvPr id="39939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 eaLnBrk="1" hangingPunct="1">
              <a:buFont typeface="Arial" charset="0"/>
              <a:buNone/>
            </a:pPr>
            <a:r>
              <a:rPr lang="en-US" dirty="0">
                <a:cs typeface="Arial" charset="0"/>
              </a:rPr>
              <a:t>To test the clinical value of the </a:t>
            </a:r>
            <a:r>
              <a:rPr lang="en-US" dirty="0" err="1">
                <a:cs typeface="Arial" charset="0"/>
              </a:rPr>
              <a:t>LaborPro</a:t>
            </a:r>
            <a:r>
              <a:rPr lang="en-US" dirty="0">
                <a:cs typeface="Arial" charset="0"/>
              </a:rPr>
              <a:t> </a:t>
            </a:r>
            <a:r>
              <a:rPr lang="en-US" dirty="0" err="1">
                <a:cs typeface="Arial" charset="0"/>
              </a:rPr>
              <a:t>pelvimetry</a:t>
            </a:r>
            <a:r>
              <a:rPr lang="en-US" dirty="0">
                <a:cs typeface="Arial" charset="0"/>
              </a:rPr>
              <a:t> for the diagnosis of obstructed labor</a:t>
            </a:r>
          </a:p>
          <a:p>
            <a:pPr algn="just" rtl="0" eaLnBrk="1" hangingPunct="1"/>
            <a:endParaRPr lang="en-US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Times New Roman" pitchFamily="18" charset="0"/>
              </a:rPr>
              <a:t>Methods</a:t>
            </a:r>
          </a:p>
        </p:txBody>
      </p:sp>
      <p:sp>
        <p:nvSpPr>
          <p:cNvPr id="4096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sz="2800" dirty="0">
                <a:cs typeface="Arial" charset="0"/>
              </a:rPr>
              <a:t>Bi national  prospective study – Sheba Medical Center Israel and Modena Italy </a:t>
            </a:r>
          </a:p>
          <a:p>
            <a:pPr algn="l" rtl="0" eaLnBrk="1" hangingPunct="1"/>
            <a:r>
              <a:rPr lang="en-US" sz="2800" u="sng" dirty="0" err="1">
                <a:cs typeface="Arial" charset="0"/>
              </a:rPr>
              <a:t>Nulliparous</a:t>
            </a:r>
            <a:r>
              <a:rPr lang="en-US" sz="2800" u="sng" dirty="0">
                <a:cs typeface="Arial" charset="0"/>
              </a:rPr>
              <a:t> </a:t>
            </a:r>
            <a:r>
              <a:rPr lang="en-US" sz="2800" dirty="0">
                <a:cs typeface="Arial" charset="0"/>
              </a:rPr>
              <a:t>women scheduled for vaginal delivery at </a:t>
            </a:r>
            <a:r>
              <a:rPr lang="en-US" sz="2800" u="sng" dirty="0">
                <a:cs typeface="Arial" charset="0"/>
              </a:rPr>
              <a:t>&gt;</a:t>
            </a:r>
            <a:r>
              <a:rPr lang="en-US" sz="2800" dirty="0">
                <a:cs typeface="Arial" charset="0"/>
              </a:rPr>
              <a:t>39 weeks  and consented participate in the study were evaluated by using the </a:t>
            </a:r>
            <a:r>
              <a:rPr lang="en-US" sz="2800" dirty="0" err="1">
                <a:cs typeface="Arial" charset="0"/>
              </a:rPr>
              <a:t>LaborPro</a:t>
            </a:r>
            <a:r>
              <a:rPr lang="en-US" sz="2800" dirty="0">
                <a:cs typeface="Arial" charset="0"/>
              </a:rPr>
              <a:t> system </a:t>
            </a:r>
          </a:p>
          <a:p>
            <a:pPr algn="l" rtl="0" eaLnBrk="1" hangingPunct="1"/>
            <a:r>
              <a:rPr lang="en-US" sz="2800" dirty="0">
                <a:cs typeface="Arial" charset="0"/>
              </a:rPr>
              <a:t>The data observed was not revealed  to the staff nor influenced the clinical management</a:t>
            </a:r>
          </a:p>
          <a:p>
            <a:pPr algn="l" rtl="0" eaLnBrk="1" hangingPunct="1"/>
            <a:endParaRPr lang="en-US" dirty="0">
              <a:cs typeface="Arial" charset="0"/>
            </a:endParaRPr>
          </a:p>
          <a:p>
            <a:pPr algn="l" rtl="0" eaLnBrk="1" hangingPunct="1"/>
            <a:endParaRPr lang="en-US" dirty="0">
              <a:cs typeface="Arial" charset="0"/>
            </a:endParaRPr>
          </a:p>
          <a:p>
            <a:pPr algn="l" rtl="0" eaLnBrk="1" hangingPunct="1"/>
            <a:endParaRPr lang="en-US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1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Methods</a:t>
            </a:r>
          </a:p>
        </p:txBody>
      </p:sp>
      <p:sp>
        <p:nvSpPr>
          <p:cNvPr id="41987" name="מציין מיקום תוכן 2"/>
          <p:cNvSpPr>
            <a:spLocks noGrp="1"/>
          </p:cNvSpPr>
          <p:nvPr>
            <p:ph idx="1"/>
          </p:nvPr>
        </p:nvSpPr>
        <p:spPr>
          <a:xfrm>
            <a:off x="323528" y="1700808"/>
            <a:ext cx="8229600" cy="5068888"/>
          </a:xfrm>
        </p:spPr>
        <p:txBody>
          <a:bodyPr/>
          <a:lstStyle/>
          <a:p>
            <a:pPr algn="l" rtl="0" eaLnBrk="1" hangingPunct="1">
              <a:buFont typeface="Arial" charset="0"/>
              <a:buNone/>
            </a:pPr>
            <a:r>
              <a:rPr lang="en-US" b="1" dirty="0">
                <a:cs typeface="Arial" charset="0"/>
              </a:rPr>
              <a:t>Inlet</a:t>
            </a:r>
            <a:r>
              <a:rPr lang="en-US" sz="2800" dirty="0">
                <a:cs typeface="Arial" charset="0"/>
              </a:rPr>
              <a:t> : </a:t>
            </a:r>
          </a:p>
          <a:p>
            <a:pPr algn="l" rtl="0" eaLnBrk="1" hangingPunct="1"/>
            <a:r>
              <a:rPr lang="en-US" sz="2400" dirty="0">
                <a:cs typeface="Arial" charset="0"/>
              </a:rPr>
              <a:t>Inter-iliac Transverse diameter for extrapolating transverse diameter (TD)</a:t>
            </a:r>
          </a:p>
          <a:p>
            <a:pPr algn="l" rtl="0" eaLnBrk="1" hangingPunct="1"/>
            <a:r>
              <a:rPr lang="en-US" sz="2400" dirty="0">
                <a:cs typeface="Arial" charset="0"/>
              </a:rPr>
              <a:t>Obstetric conjugate (extrapolated</a:t>
            </a:r>
            <a:r>
              <a:rPr lang="en-US" dirty="0">
                <a:cs typeface="Arial" charset="0"/>
              </a:rPr>
              <a:t>)</a:t>
            </a:r>
          </a:p>
          <a:p>
            <a:pPr algn="l" rtl="0" eaLnBrk="1" hangingPunct="1">
              <a:buFont typeface="Arial" charset="0"/>
              <a:buNone/>
            </a:pPr>
            <a:r>
              <a:rPr lang="en-US" b="1" dirty="0" err="1">
                <a:cs typeface="Arial" charset="0"/>
              </a:rPr>
              <a:t>Midpelvis</a:t>
            </a:r>
            <a:r>
              <a:rPr lang="en-US" sz="1400" dirty="0">
                <a:cs typeface="Arial" charset="0"/>
              </a:rPr>
              <a:t> </a:t>
            </a:r>
            <a:r>
              <a:rPr lang="en-US" sz="2800" dirty="0">
                <a:cs typeface="Arial" charset="0"/>
              </a:rPr>
              <a:t>: </a:t>
            </a:r>
          </a:p>
          <a:p>
            <a:pPr algn="l" rtl="0" eaLnBrk="1" hangingPunct="1"/>
            <a:r>
              <a:rPr lang="en-US" sz="2400" dirty="0" err="1">
                <a:cs typeface="Arial" charset="0"/>
              </a:rPr>
              <a:t>Interspinous</a:t>
            </a:r>
            <a:r>
              <a:rPr lang="en-US" sz="2400" dirty="0">
                <a:cs typeface="Arial" charset="0"/>
              </a:rPr>
              <a:t> diameter </a:t>
            </a:r>
          </a:p>
          <a:p>
            <a:pPr algn="l" rtl="0" eaLnBrk="1" hangingPunct="1">
              <a:buFont typeface="Arial" charset="0"/>
              <a:buNone/>
            </a:pPr>
            <a:r>
              <a:rPr lang="en-US" sz="2800" b="1" dirty="0">
                <a:cs typeface="Arial" charset="0"/>
              </a:rPr>
              <a:t>Head parameters </a:t>
            </a:r>
            <a:r>
              <a:rPr lang="en-US" sz="2800" dirty="0">
                <a:cs typeface="Arial" charset="0"/>
              </a:rPr>
              <a:t>:</a:t>
            </a:r>
          </a:p>
          <a:p>
            <a:pPr algn="l" rtl="0" eaLnBrk="1" hangingPunct="1"/>
            <a:r>
              <a:rPr lang="en-US" sz="2400" dirty="0">
                <a:cs typeface="Arial" charset="0"/>
              </a:rPr>
              <a:t> Station ,BPD, OFD</a:t>
            </a:r>
          </a:p>
          <a:p>
            <a:pPr algn="l" rtl="0" eaLnBrk="1" hangingPunct="1"/>
            <a:endParaRPr lang="en-US" dirty="0">
              <a:cs typeface="Arial" charset="0"/>
            </a:endParaRPr>
          </a:p>
          <a:p>
            <a:pPr algn="l" rtl="0" eaLnBrk="1" hangingPunct="1"/>
            <a:endParaRPr lang="en-US" dirty="0">
              <a:cs typeface="Arial" charset="0"/>
            </a:endParaRPr>
          </a:p>
          <a:p>
            <a:pPr algn="l" rtl="0" eaLnBrk="1" hangingPunct="1"/>
            <a:endParaRPr lang="en-US" dirty="0">
              <a:cs typeface="Arial" charset="0"/>
            </a:endParaRPr>
          </a:p>
        </p:txBody>
      </p:sp>
      <p:sp>
        <p:nvSpPr>
          <p:cNvPr id="41988" name="מלבן 3"/>
          <p:cNvSpPr>
            <a:spLocks noChangeArrowheads="1"/>
          </p:cNvSpPr>
          <p:nvPr/>
        </p:nvSpPr>
        <p:spPr bwMode="auto">
          <a:xfrm>
            <a:off x="323528" y="1052736"/>
            <a:ext cx="571964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The pelvic dimensions evaluated</a:t>
            </a:r>
            <a:r>
              <a:rPr lang="en-US" sz="3600" dirty="0">
                <a:latin typeface="Calibri" pitchFamily="34" charset="0"/>
              </a:rPr>
              <a:t>:</a:t>
            </a:r>
          </a:p>
        </p:txBody>
      </p:sp>
      <p:pic>
        <p:nvPicPr>
          <p:cNvPr id="41989" name="Picture 9" descr="Pelvis_removed_poin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2636912"/>
            <a:ext cx="2771775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מחבר ישר 10"/>
          <p:cNvCxnSpPr/>
          <p:nvPr/>
        </p:nvCxnSpPr>
        <p:spPr>
          <a:xfrm>
            <a:off x="6588125" y="3212976"/>
            <a:ext cx="2232025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ישר 13"/>
          <p:cNvCxnSpPr/>
          <p:nvPr/>
        </p:nvCxnSpPr>
        <p:spPr>
          <a:xfrm>
            <a:off x="7235825" y="3573463"/>
            <a:ext cx="100806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ישר 15"/>
          <p:cNvCxnSpPr/>
          <p:nvPr/>
        </p:nvCxnSpPr>
        <p:spPr>
          <a:xfrm>
            <a:off x="7524750" y="3789363"/>
            <a:ext cx="503238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1" descr="C:\Users\Yinon\Documents\dystocia\רנטגן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653136"/>
            <a:ext cx="3519928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מלבן 26"/>
          <p:cNvSpPr>
            <a:spLocks noChangeArrowheads="1"/>
          </p:cNvSpPr>
          <p:nvPr/>
        </p:nvSpPr>
        <p:spPr bwMode="auto">
          <a:xfrm>
            <a:off x="5292080" y="6381328"/>
            <a:ext cx="1631950" cy="369887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Position station</a:t>
            </a:r>
          </a:p>
        </p:txBody>
      </p:sp>
      <p:cxnSp>
        <p:nvCxnSpPr>
          <p:cNvPr id="17" name="מחבר ישר 16"/>
          <p:cNvCxnSpPr/>
          <p:nvPr/>
        </p:nvCxnSpPr>
        <p:spPr>
          <a:xfrm rot="5400000">
            <a:off x="7344270" y="3608982"/>
            <a:ext cx="792163" cy="0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4356100" y="0"/>
            <a:ext cx="1727200" cy="36036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dirty="0">
                <a:solidFill>
                  <a:srgbClr val="FFFFFF"/>
                </a:solidFill>
              </a:rPr>
              <a:t>154 patients </a:t>
            </a:r>
          </a:p>
        </p:txBody>
      </p:sp>
      <p:sp>
        <p:nvSpPr>
          <p:cNvPr id="11" name="מלבן 10"/>
          <p:cNvSpPr/>
          <p:nvPr/>
        </p:nvSpPr>
        <p:spPr>
          <a:xfrm>
            <a:off x="1908175" y="692150"/>
            <a:ext cx="1439863" cy="57626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dirty="0">
                <a:solidFill>
                  <a:srgbClr val="FFFFFF"/>
                </a:solidFill>
              </a:rPr>
              <a:t>ND </a:t>
            </a:r>
          </a:p>
          <a:p>
            <a:pPr algn="ctr" eaLnBrk="0" hangingPunct="0">
              <a:defRPr/>
            </a:pPr>
            <a:r>
              <a:rPr lang="en-US" dirty="0">
                <a:solidFill>
                  <a:srgbClr val="FFFFFF"/>
                </a:solidFill>
              </a:rPr>
              <a:t>96 (64%)</a:t>
            </a:r>
          </a:p>
        </p:txBody>
      </p:sp>
      <p:sp>
        <p:nvSpPr>
          <p:cNvPr id="12" name="מלבן 11"/>
          <p:cNvSpPr/>
          <p:nvPr/>
        </p:nvSpPr>
        <p:spPr>
          <a:xfrm>
            <a:off x="4500563" y="620713"/>
            <a:ext cx="1439862" cy="72072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dirty="0">
                <a:solidFill>
                  <a:srgbClr val="FFFFFF"/>
                </a:solidFill>
              </a:rPr>
              <a:t>CS </a:t>
            </a:r>
          </a:p>
          <a:p>
            <a:pPr algn="ctr" eaLnBrk="0" hangingPunct="0">
              <a:defRPr/>
            </a:pPr>
            <a:r>
              <a:rPr lang="en-US" dirty="0">
                <a:solidFill>
                  <a:srgbClr val="FFFFFF"/>
                </a:solidFill>
              </a:rPr>
              <a:t>38 (24%)</a:t>
            </a:r>
          </a:p>
        </p:txBody>
      </p:sp>
      <p:sp>
        <p:nvSpPr>
          <p:cNvPr id="13" name="מלבן 12"/>
          <p:cNvSpPr/>
          <p:nvPr/>
        </p:nvSpPr>
        <p:spPr>
          <a:xfrm>
            <a:off x="7019925" y="549275"/>
            <a:ext cx="1441450" cy="57626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dirty="0">
                <a:solidFill>
                  <a:srgbClr val="FFFFFF"/>
                </a:solidFill>
              </a:rPr>
              <a:t>VC </a:t>
            </a:r>
          </a:p>
          <a:p>
            <a:pPr algn="ctr" eaLnBrk="0" hangingPunct="0">
              <a:defRPr/>
            </a:pPr>
            <a:r>
              <a:rPr lang="en-US" dirty="0">
                <a:solidFill>
                  <a:srgbClr val="FFFFFF"/>
                </a:solidFill>
              </a:rPr>
              <a:t>20 (12%)</a:t>
            </a:r>
          </a:p>
        </p:txBody>
      </p:sp>
      <p:sp>
        <p:nvSpPr>
          <p:cNvPr id="16" name="מלבן 15"/>
          <p:cNvSpPr/>
          <p:nvPr/>
        </p:nvSpPr>
        <p:spPr>
          <a:xfrm>
            <a:off x="2987675" y="1484313"/>
            <a:ext cx="2905125" cy="792162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dirty="0">
                <a:solidFill>
                  <a:srgbClr val="FFFFFF"/>
                </a:solidFill>
              </a:rPr>
              <a:t>Obstructed Labor  30 (19%) </a:t>
            </a:r>
          </a:p>
          <a:p>
            <a:pPr algn="ctr" eaLnBrk="0" hangingPunct="0">
              <a:defRPr/>
            </a:pPr>
            <a:r>
              <a:rPr lang="en-US" dirty="0">
                <a:solidFill>
                  <a:srgbClr val="FFFFFF"/>
                </a:solidFill>
              </a:rPr>
              <a:t>8 FHR(5%)   </a:t>
            </a:r>
          </a:p>
        </p:txBody>
      </p:sp>
      <p:sp>
        <p:nvSpPr>
          <p:cNvPr id="17" name="מלבן 16"/>
          <p:cNvSpPr/>
          <p:nvPr/>
        </p:nvSpPr>
        <p:spPr>
          <a:xfrm>
            <a:off x="6407150" y="1628775"/>
            <a:ext cx="2736850" cy="6477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en-US" dirty="0">
                <a:solidFill>
                  <a:srgbClr val="FFFFFF"/>
                </a:solidFill>
              </a:rPr>
              <a:t>Prolonged 2</a:t>
            </a:r>
            <a:r>
              <a:rPr lang="en-US" baseline="30000" dirty="0">
                <a:solidFill>
                  <a:srgbClr val="FFFFFF"/>
                </a:solidFill>
              </a:rPr>
              <a:t>nd</a:t>
            </a:r>
            <a:r>
              <a:rPr lang="en-US" dirty="0">
                <a:solidFill>
                  <a:srgbClr val="FFFFFF"/>
                </a:solidFill>
              </a:rPr>
              <a:t> stage </a:t>
            </a:r>
          </a:p>
          <a:p>
            <a:pPr eaLnBrk="0" hangingPunct="0">
              <a:defRPr/>
            </a:pPr>
            <a:r>
              <a:rPr lang="en-US" dirty="0">
                <a:solidFill>
                  <a:srgbClr val="FFFFFF"/>
                </a:solidFill>
              </a:rPr>
              <a:t>15 (9%) FHR 5 (3%)   </a:t>
            </a:r>
          </a:p>
        </p:txBody>
      </p:sp>
      <p:cxnSp>
        <p:nvCxnSpPr>
          <p:cNvPr id="43016" name="מחבר ישר 25"/>
          <p:cNvCxnSpPr>
            <a:cxnSpLocks noChangeShapeType="1"/>
            <a:endCxn id="12" idx="0"/>
          </p:cNvCxnSpPr>
          <p:nvPr/>
        </p:nvCxnSpPr>
        <p:spPr bwMode="auto">
          <a:xfrm>
            <a:off x="5219700" y="333375"/>
            <a:ext cx="0" cy="28733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3017" name="מחבר ישר 31"/>
          <p:cNvCxnSpPr>
            <a:cxnSpLocks noChangeShapeType="1"/>
          </p:cNvCxnSpPr>
          <p:nvPr/>
        </p:nvCxnSpPr>
        <p:spPr bwMode="auto">
          <a:xfrm>
            <a:off x="7956550" y="1125538"/>
            <a:ext cx="0" cy="503237"/>
          </a:xfrm>
          <a:prstGeom prst="line">
            <a:avLst/>
          </a:prstGeom>
          <a:noFill/>
          <a:ln w="38100" algn="ctr">
            <a:solidFill>
              <a:srgbClr val="002060"/>
            </a:solidFill>
            <a:round/>
            <a:headEnd/>
            <a:tailEnd/>
          </a:ln>
        </p:spPr>
      </p:cxnSp>
      <p:cxnSp>
        <p:nvCxnSpPr>
          <p:cNvPr id="43018" name="מחבר מרפקי 44"/>
          <p:cNvCxnSpPr>
            <a:cxnSpLocks noChangeShapeType="1"/>
          </p:cNvCxnSpPr>
          <p:nvPr/>
        </p:nvCxnSpPr>
        <p:spPr bwMode="auto">
          <a:xfrm rot="10800000" flipV="1">
            <a:off x="3276600" y="333375"/>
            <a:ext cx="1087438" cy="369888"/>
          </a:xfrm>
          <a:prstGeom prst="bentConnector3">
            <a:avLst>
              <a:gd name="adj1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3019" name="מחבר מרפקי 46"/>
          <p:cNvCxnSpPr>
            <a:cxnSpLocks noChangeShapeType="1"/>
            <a:stCxn id="4" idx="3"/>
          </p:cNvCxnSpPr>
          <p:nvPr/>
        </p:nvCxnSpPr>
        <p:spPr bwMode="auto">
          <a:xfrm>
            <a:off x="6083300" y="179388"/>
            <a:ext cx="960438" cy="369887"/>
          </a:xfrm>
          <a:prstGeom prst="bentConnector3">
            <a:avLst>
              <a:gd name="adj1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3024" name="TextBox 35"/>
          <p:cNvSpPr txBox="1">
            <a:spLocks noChangeArrowheads="1"/>
          </p:cNvSpPr>
          <p:nvPr/>
        </p:nvSpPr>
        <p:spPr bwMode="auto">
          <a:xfrm>
            <a:off x="179512" y="116632"/>
            <a:ext cx="15839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latin typeface="+mn-lt"/>
              </a:rPr>
              <a:t>Results</a:t>
            </a:r>
            <a:r>
              <a:rPr lang="en-US" dirty="0"/>
              <a:t> </a:t>
            </a:r>
          </a:p>
        </p:txBody>
      </p:sp>
      <p:graphicFrame>
        <p:nvGraphicFramePr>
          <p:cNvPr id="37" name="טבלה 36"/>
          <p:cNvGraphicFramePr>
            <a:graphicFrameLocks noGrp="1"/>
          </p:cNvGraphicFramePr>
          <p:nvPr/>
        </p:nvGraphicFramePr>
        <p:xfrm>
          <a:off x="2267744" y="2697480"/>
          <a:ext cx="6042025" cy="4160520"/>
        </p:xfrm>
        <a:graphic>
          <a:graphicData uri="http://schemas.openxmlformats.org/drawingml/2006/table">
            <a:tbl>
              <a:tblPr/>
              <a:tblGrid>
                <a:gridCol w="1646238"/>
                <a:gridCol w="1098550"/>
                <a:gridCol w="1098550"/>
                <a:gridCol w="1098550"/>
                <a:gridCol w="1100137"/>
              </a:tblGrid>
              <a:tr h="1250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Data 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*CS due to Obstructed Labor 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(n=30)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Operative delivery 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(n=20) 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Spontaneous delivery 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(n=96)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Statistical significance 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8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Maternal age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Hight (cm)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 Wight (kg)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31.4±3.4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162±6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73.1±14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32.5± 3,7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163±4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66±13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31.2±4.1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164±4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70±11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NS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Body mass index(kg/m</a:t>
                      </a:r>
                      <a:r>
                        <a:rPr kumimoji="0" lang="en-US" sz="1400" b="0" i="1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) 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45.2±8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40.3±7.9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42.9±6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NS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Gestation age (wk+days)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40.5±0.5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39.5± 0.5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40±1.0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NS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Fetal weight(gr)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3576±471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3221±344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3291±490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NS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Induction(%)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8(21)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5(25)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36(37)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NS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43069" name="מחבר ישר 31"/>
          <p:cNvCxnSpPr>
            <a:cxnSpLocks noChangeShapeType="1"/>
          </p:cNvCxnSpPr>
          <p:nvPr/>
        </p:nvCxnSpPr>
        <p:spPr bwMode="auto">
          <a:xfrm>
            <a:off x="5435600" y="1341438"/>
            <a:ext cx="0" cy="142875"/>
          </a:xfrm>
          <a:prstGeom prst="line">
            <a:avLst/>
          </a:prstGeom>
          <a:noFill/>
          <a:ln w="38100" algn="ctr">
            <a:solidFill>
              <a:srgbClr val="002060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טבלה 3"/>
          <p:cNvGraphicFramePr>
            <a:graphicFrameLocks noGrp="1"/>
          </p:cNvGraphicFramePr>
          <p:nvPr/>
        </p:nvGraphicFramePr>
        <p:xfrm>
          <a:off x="1619672" y="2132856"/>
          <a:ext cx="5832648" cy="4113197"/>
        </p:xfrm>
        <a:graphic>
          <a:graphicData uri="http://schemas.openxmlformats.org/drawingml/2006/table">
            <a:tbl>
              <a:tblPr>
                <a:effectLst/>
                <a:tableStyleId>{2D5ABB26-0587-4C30-8999-92F81FD0307C}</a:tableStyleId>
              </a:tblPr>
              <a:tblGrid>
                <a:gridCol w="995407"/>
                <a:gridCol w="1138489"/>
                <a:gridCol w="995818"/>
                <a:gridCol w="1283090"/>
                <a:gridCol w="1419844"/>
              </a:tblGrid>
              <a:tr h="4064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/>
                        <a:t>Data 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2870" marR="102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/>
                        <a:t>Obstructed Labor  (CS)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/>
                        <a:t>(n=30)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2870" marR="102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/>
                        <a:t>Operative delivery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/>
                        <a:t>(n=20) 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2870" marR="102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/>
                        <a:t>Spontaneous delivery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/>
                        <a:t>(n=96)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2870" marR="102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/>
                        <a:t>P</a:t>
                      </a:r>
                      <a:r>
                        <a:rPr lang="en-US" sz="1400" baseline="30000"/>
                        <a:t>a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2870" marR="102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/>
                        <a:t>BPD(cm)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2870" marR="102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/>
                        <a:t>9.6 ±0.8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2870" marR="102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/>
                        <a:t>9.5 ±0.6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2870" marR="102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/>
                        <a:t>9.5 ±0.6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2870" marR="102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/>
                        <a:t>NS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2870" marR="102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/>
                        <a:t>OFD(cm)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2870" marR="102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/>
                        <a:t>11.6±1.2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2870" marR="102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/>
                        <a:t>11.4±0.9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2870" marR="102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/>
                        <a:t>11.5±0.8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2870" marR="102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/>
                        <a:t>NS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2870" marR="102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/>
                        <a:t>Station 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2870" marR="102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/>
                        <a:t>-2.5 ± 0.8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2870" marR="102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/>
                        <a:t>-2.1±0.8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2870" marR="102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/>
                        <a:t>-2±0.9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2870" marR="102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/>
                        <a:t>0.036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2870" marR="102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/>
                        <a:t>TD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2870" marR="102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/>
                        <a:t>13.2±1.4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2870" marR="102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/>
                        <a:t>13.1±1.2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2870" marR="102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/>
                        <a:t>13.1±1.1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2870" marR="102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/>
                        <a:t>NS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2870" marR="102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3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/>
                        <a:t>OC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2870" marR="102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/>
                        <a:t>12.8±1.5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2870" marR="102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/>
                        <a:t>12.6±1.1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2870" marR="102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/>
                        <a:t>12.8±1.5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2870" marR="102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/>
                        <a:t>NS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2870" marR="102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6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/>
                        <a:t>ISD</a:t>
                      </a:r>
                      <a:endParaRPr lang="en-US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2870" marR="102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/>
                        <a:t>8.9±1.1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2870" marR="102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/>
                        <a:t>9.2±1.2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2870" marR="102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/>
                        <a:t>9.4±1.1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2870" marR="102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/>
                        <a:t>0.046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02870" marR="1028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מלבן 4"/>
          <p:cNvSpPr/>
          <p:nvPr/>
        </p:nvSpPr>
        <p:spPr>
          <a:xfrm>
            <a:off x="1619250" y="4149154"/>
            <a:ext cx="5832475" cy="36036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מלבן 5"/>
          <p:cNvSpPr/>
          <p:nvPr/>
        </p:nvSpPr>
        <p:spPr>
          <a:xfrm>
            <a:off x="1619250" y="5804917"/>
            <a:ext cx="5832475" cy="43338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254" name="Rectangle 1"/>
          <p:cNvSpPr>
            <a:spLocks noChangeArrowheads="1"/>
          </p:cNvSpPr>
          <p:nvPr/>
        </p:nvSpPr>
        <p:spPr bwMode="auto">
          <a:xfrm>
            <a:off x="971600" y="1230586"/>
            <a:ext cx="73120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latin typeface="+mj-lt"/>
                <a:cs typeface="Arial" pitchFamily="34" charset="0"/>
              </a:rPr>
              <a:t>Maternal pelvic diameters and fetal head measurements </a:t>
            </a:r>
          </a:p>
          <a:p>
            <a:pPr algn="ctr" eaLnBrk="0" hangingPunct="0">
              <a:defRPr/>
            </a:pPr>
            <a:r>
              <a:rPr lang="en-US" sz="2400" dirty="0">
                <a:latin typeface="+mj-lt"/>
                <a:cs typeface="Arial" pitchFamily="34" charset="0"/>
              </a:rPr>
              <a:t>between modes of delivery</a:t>
            </a:r>
          </a:p>
        </p:txBody>
      </p:sp>
      <p:sp>
        <p:nvSpPr>
          <p:cNvPr id="7" name="מלבן 6"/>
          <p:cNvSpPr/>
          <p:nvPr/>
        </p:nvSpPr>
        <p:spPr>
          <a:xfrm>
            <a:off x="1619250" y="3356992"/>
            <a:ext cx="5832475" cy="720725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מלבן 7"/>
          <p:cNvSpPr/>
          <p:nvPr/>
        </p:nvSpPr>
        <p:spPr>
          <a:xfrm>
            <a:off x="1619250" y="4580954"/>
            <a:ext cx="5832475" cy="1152525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35"/>
          <p:cNvSpPr txBox="1">
            <a:spLocks noChangeArrowheads="1"/>
          </p:cNvSpPr>
          <p:nvPr/>
        </p:nvSpPr>
        <p:spPr bwMode="auto">
          <a:xfrm>
            <a:off x="251520" y="332656"/>
            <a:ext cx="15839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latin typeface="+mn-lt"/>
              </a:rPr>
              <a:t>Results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Times New Roman" pitchFamily="18" charset="0"/>
              </a:rPr>
              <a:t>Failed operative delivery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buFont typeface="Arial" pitchFamily="34" charset="0"/>
              <a:buNone/>
            </a:pPr>
            <a:endParaRPr lang="he-IL" dirty="0"/>
          </a:p>
        </p:txBody>
      </p:sp>
      <p:pic>
        <p:nvPicPr>
          <p:cNvPr id="5" name="תמונה 4" descr="01082010150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413" y="2205038"/>
            <a:ext cx="4319588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Yinon\AppData\Local\Microsoft\Windows\Temporary Internet Files\Content.Outlook\DD0FPWYA\IMG00016-20101006-15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2276475"/>
            <a:ext cx="5148262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אליפסה 8"/>
          <p:cNvSpPr/>
          <p:nvPr/>
        </p:nvSpPr>
        <p:spPr>
          <a:xfrm>
            <a:off x="7308850" y="3213100"/>
            <a:ext cx="1476375" cy="18716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pic>
        <p:nvPicPr>
          <p:cNvPr id="10" name="Picture 4" descr="C:\Users\Public\Pictures\ultrasound\post vacuum\010820101507.jpg"/>
          <p:cNvPicPr>
            <a:picLocks noChangeAspect="1" noChangeArrowheads="1"/>
          </p:cNvPicPr>
          <p:nvPr/>
        </p:nvPicPr>
        <p:blipFill>
          <a:blip r:embed="rId4" cstate="print"/>
          <a:srcRect t="14056" r="26205" b="-1204"/>
          <a:stretch>
            <a:fillRect/>
          </a:stretch>
        </p:blipFill>
        <p:spPr bwMode="auto">
          <a:xfrm>
            <a:off x="-396875" y="2205038"/>
            <a:ext cx="4468813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196752"/>
            <a:ext cx="72009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 rot="18883889">
            <a:off x="106006" y="3177843"/>
            <a:ext cx="7798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Neonatal head trauma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תמונה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63688" y="1700808"/>
            <a:ext cx="4680495" cy="3509405"/>
          </a:xfrm>
          <a:noFill/>
        </p:spPr>
      </p:pic>
      <p:graphicFrame>
        <p:nvGraphicFramePr>
          <p:cNvPr id="5" name="טבלה 4"/>
          <p:cNvGraphicFramePr>
            <a:graphicFrameLocks noGrp="1"/>
          </p:cNvGraphicFramePr>
          <p:nvPr/>
        </p:nvGraphicFramePr>
        <p:xfrm>
          <a:off x="2771800" y="5445224"/>
          <a:ext cx="6096000" cy="1097280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Comparison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45" marR="42545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Predictors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45" marR="42545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Sensitivity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45" marR="42545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Specificity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45" marR="42545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OL vs. NVD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45" marR="425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Station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45" marR="425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57%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45" marR="425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78%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45" marR="425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099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OL vs. NVD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45" marR="425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Station +ISD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45" marR="425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59%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45" marR="425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83%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45" marR="425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3267" name="מלבן 4"/>
          <p:cNvSpPr>
            <a:spLocks noChangeArrowheads="1"/>
          </p:cNvSpPr>
          <p:nvPr/>
        </p:nvSpPr>
        <p:spPr bwMode="auto">
          <a:xfrm>
            <a:off x="0" y="47625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latin typeface="+mj-lt"/>
                <a:cs typeface="Arial" pitchFamily="34" charset="0"/>
              </a:rPr>
              <a:t>ROC analyses showing the diagnostic accuracy of combining</a:t>
            </a:r>
          </a:p>
          <a:p>
            <a:pPr algn="ctr">
              <a:defRPr/>
            </a:pPr>
            <a:r>
              <a:rPr lang="en-US" sz="2800" dirty="0">
                <a:latin typeface="+mj-lt"/>
                <a:cs typeface="Arial" pitchFamily="34" charset="0"/>
              </a:rPr>
              <a:t>  </a:t>
            </a:r>
            <a:r>
              <a:rPr lang="en-US" sz="2800" b="1" dirty="0">
                <a:latin typeface="+mj-lt"/>
                <a:cs typeface="Arial" pitchFamily="34" charset="0"/>
              </a:rPr>
              <a:t>ISD</a:t>
            </a:r>
            <a:r>
              <a:rPr lang="en-US" sz="2800" dirty="0">
                <a:latin typeface="+mj-lt"/>
                <a:cs typeface="Arial" pitchFamily="34" charset="0"/>
              </a:rPr>
              <a:t> and  </a:t>
            </a:r>
            <a:r>
              <a:rPr lang="en-US" sz="2800" b="1" dirty="0">
                <a:latin typeface="+mj-lt"/>
                <a:cs typeface="Arial" pitchFamily="34" charset="0"/>
              </a:rPr>
              <a:t>station</a:t>
            </a:r>
            <a:r>
              <a:rPr lang="en-US" sz="2800" dirty="0">
                <a:latin typeface="+mj-lt"/>
                <a:cs typeface="Arial" pitchFamily="34" charset="0"/>
              </a:rPr>
              <a:t> in the prediction of obstructive labor </a:t>
            </a:r>
          </a:p>
        </p:txBody>
      </p:sp>
      <p:sp>
        <p:nvSpPr>
          <p:cNvPr id="8" name="מלבן 7"/>
          <p:cNvSpPr/>
          <p:nvPr/>
        </p:nvSpPr>
        <p:spPr>
          <a:xfrm>
            <a:off x="2987824" y="6165304"/>
            <a:ext cx="5867400" cy="4048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מלבן 1"/>
          <p:cNvSpPr>
            <a:spLocks noChangeArrowheads="1"/>
          </p:cNvSpPr>
          <p:nvPr/>
        </p:nvSpPr>
        <p:spPr bwMode="auto">
          <a:xfrm>
            <a:off x="323850" y="1628775"/>
            <a:ext cx="820896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i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>
                <a:latin typeface="+mn-lt"/>
                <a:cs typeface="Arial" pitchFamily="34" charset="0"/>
              </a:rPr>
              <a:t>Patients having CS due to OL had significantly different ISD and fetal head station in    comparison with patients with NVD</a:t>
            </a:r>
          </a:p>
          <a:p>
            <a:pPr>
              <a:defRPr/>
            </a:pPr>
            <a:endParaRPr lang="en-US" sz="2400" dirty="0">
              <a:latin typeface="+mn-lt"/>
              <a:cs typeface="Arial" pitchFamily="34" charset="0"/>
            </a:endParaRPr>
          </a:p>
          <a:p>
            <a:pPr>
              <a:defRPr/>
            </a:pPr>
            <a:endParaRPr lang="en-US" sz="2400" dirty="0">
              <a:latin typeface="+mn-lt"/>
              <a:cs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Arial" pitchFamily="34" charset="0"/>
              </a:rPr>
              <a:t>  Combining with other pelvic parameters obtained by </a:t>
            </a:r>
            <a:r>
              <a:rPr lang="en-US" sz="2400" dirty="0" err="1">
                <a:latin typeface="+mn-lt"/>
                <a:cs typeface="Arial" pitchFamily="34" charset="0"/>
              </a:rPr>
              <a:t>LaborPro</a:t>
            </a:r>
            <a:r>
              <a:rPr lang="en-US" sz="2400" dirty="0">
                <a:latin typeface="+mn-lt"/>
                <a:cs typeface="Arial" pitchFamily="34" charset="0"/>
              </a:rPr>
              <a:t> devise STATION and  ISD we could predict obstructed labor in women at term before onset of labor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>
              <a:latin typeface="+mn-lt"/>
              <a:cs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dirty="0">
              <a:latin typeface="+mn-lt"/>
              <a:cs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dirty="0">
              <a:latin typeface="+mn-lt"/>
              <a:cs typeface="Arial" pitchFamily="34" charset="0"/>
            </a:endParaRPr>
          </a:p>
          <a:p>
            <a:pPr>
              <a:defRPr/>
            </a:pPr>
            <a:endParaRPr lang="en-US" dirty="0">
              <a:latin typeface="+mn-lt"/>
              <a:cs typeface="Arial" pitchFamily="34" charset="0"/>
            </a:endParaRPr>
          </a:p>
        </p:txBody>
      </p:sp>
      <p:sp>
        <p:nvSpPr>
          <p:cNvPr id="49155" name="Rectangle 1"/>
          <p:cNvSpPr>
            <a:spLocks noChangeArrowheads="1"/>
          </p:cNvSpPr>
          <p:nvPr/>
        </p:nvSpPr>
        <p:spPr bwMode="auto">
          <a:xfrm>
            <a:off x="468313" y="212725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4" name="מלבן 3"/>
          <p:cNvSpPr/>
          <p:nvPr/>
        </p:nvSpPr>
        <p:spPr>
          <a:xfrm>
            <a:off x="539750" y="692150"/>
            <a:ext cx="2957513" cy="673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85000"/>
              </a:lnSpc>
              <a:defRPr/>
            </a:pPr>
            <a:r>
              <a:rPr lang="en-GB" sz="4400" dirty="0">
                <a:latin typeface="+mj-lt"/>
                <a:ea typeface="ＭＳ Ｐゴシック" pitchFamily="-97" charset="-128"/>
              </a:rPr>
              <a:t>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cs typeface="Times New Roman" pitchFamily="18" charset="0"/>
              </a:rPr>
              <a:t>Our Study-</a:t>
            </a:r>
            <a:r>
              <a:rPr lang="en-US">
                <a:solidFill>
                  <a:srgbClr val="FF0000"/>
                </a:solidFill>
                <a:cs typeface="Times New Roman" pitchFamily="18" charset="0"/>
              </a:rPr>
              <a:t>Aim</a:t>
            </a:r>
          </a:p>
        </p:txBody>
      </p:sp>
      <p:sp>
        <p:nvSpPr>
          <p:cNvPr id="52227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 eaLnBrk="1" hangingPunct="1">
              <a:buFont typeface="Arial" charset="0"/>
              <a:buNone/>
            </a:pPr>
            <a:r>
              <a:rPr lang="en-US" dirty="0">
                <a:cs typeface="Arial" charset="0"/>
              </a:rPr>
              <a:t>    To test the clinical value of the US </a:t>
            </a:r>
            <a:r>
              <a:rPr lang="en-US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pelvimetry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US" dirty="0">
                <a:cs typeface="Arial" charset="0"/>
              </a:rPr>
              <a:t>and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fetal head station </a:t>
            </a:r>
            <a:r>
              <a:rPr lang="en-US" dirty="0">
                <a:cs typeface="Arial" charset="0"/>
              </a:rPr>
              <a:t>for the diagnosis of obstructed labor.</a:t>
            </a:r>
          </a:p>
          <a:p>
            <a:pPr algn="just" rtl="0" eaLnBrk="1" hangingPunct="1"/>
            <a:endParaRPr lang="en-US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cs typeface="Times New Roman" pitchFamily="18" charset="0"/>
              </a:rPr>
              <a:t>Our study- </a:t>
            </a:r>
            <a:r>
              <a:rPr lang="en-US">
                <a:solidFill>
                  <a:srgbClr val="FF0000"/>
                </a:solidFill>
                <a:cs typeface="Times New Roman" pitchFamily="18" charset="0"/>
              </a:rPr>
              <a:t>methods</a:t>
            </a:r>
            <a:r>
              <a:rPr lang="en-US">
                <a:cs typeface="Times New Roman" pitchFamily="18" charset="0"/>
              </a:rPr>
              <a:t> </a:t>
            </a:r>
          </a:p>
        </p:txBody>
      </p:sp>
      <p:sp>
        <p:nvSpPr>
          <p:cNvPr id="53251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buFont typeface="Arial" charset="0"/>
              <a:buNone/>
            </a:pPr>
            <a:r>
              <a:rPr lang="en-US" u="sng" dirty="0">
                <a:cs typeface="Arial" charset="0"/>
              </a:rPr>
              <a:t>Study Patients </a:t>
            </a:r>
          </a:p>
          <a:p>
            <a:pPr algn="l" rtl="0" eaLnBrk="1" hangingPunct="1"/>
            <a:r>
              <a:rPr lang="en-US" sz="2800" u="sng" dirty="0" err="1">
                <a:cs typeface="Arial" charset="0"/>
              </a:rPr>
              <a:t>Nulliparous</a:t>
            </a:r>
            <a:r>
              <a:rPr lang="en-US" sz="2800" u="sng" dirty="0">
                <a:cs typeface="Arial" charset="0"/>
              </a:rPr>
              <a:t> </a:t>
            </a:r>
            <a:r>
              <a:rPr lang="en-US" sz="2800" dirty="0">
                <a:cs typeface="Arial" charset="0"/>
              </a:rPr>
              <a:t>women scheduled for vaginal delivery at </a:t>
            </a:r>
            <a:r>
              <a:rPr lang="en-US" sz="2800" u="sng" dirty="0">
                <a:cs typeface="Arial" charset="0"/>
              </a:rPr>
              <a:t>&gt;</a:t>
            </a:r>
            <a:r>
              <a:rPr lang="en-US" sz="2800" dirty="0">
                <a:cs typeface="Arial" charset="0"/>
              </a:rPr>
              <a:t>39 weeks and consented participate in the study were evaluated by US.</a:t>
            </a:r>
          </a:p>
          <a:p>
            <a:pPr algn="l" rtl="0" eaLnBrk="1" hangingPunct="1"/>
            <a:r>
              <a:rPr lang="en-US" sz="2800" dirty="0">
                <a:cs typeface="Arial" charset="0"/>
              </a:rPr>
              <a:t>Patients were recruited from the general population that attended the Ultrasound Unit at the </a:t>
            </a:r>
            <a:r>
              <a:rPr lang="en-US" sz="2800" dirty="0" err="1">
                <a:cs typeface="Arial" charset="0"/>
              </a:rPr>
              <a:t>Chaim</a:t>
            </a:r>
            <a:r>
              <a:rPr lang="en-US" sz="2800" dirty="0">
                <a:cs typeface="Arial" charset="0"/>
              </a:rPr>
              <a:t> Sheba Medical Center. </a:t>
            </a:r>
          </a:p>
          <a:p>
            <a:pPr algn="l" rtl="0" eaLnBrk="1" hangingPunct="1"/>
            <a:r>
              <a:rPr lang="en-US" sz="2800" dirty="0">
                <a:cs typeface="Arial" charset="0"/>
              </a:rPr>
              <a:t>The data observed was not revealed  to the staff nor influenced the clinical management</a:t>
            </a:r>
          </a:p>
          <a:p>
            <a:pPr algn="l" rtl="0" eaLnBrk="1" hangingPunct="1"/>
            <a:endParaRPr lang="en-US" dirty="0">
              <a:cs typeface="Arial" charset="0"/>
            </a:endParaRPr>
          </a:p>
          <a:p>
            <a:pPr algn="l" rtl="0" eaLnBrk="1" hangingPunct="1"/>
            <a:endParaRPr lang="en-US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מלבן 3"/>
          <p:cNvSpPr>
            <a:spLocks noChangeArrowheads="1"/>
          </p:cNvSpPr>
          <p:nvPr/>
        </p:nvSpPr>
        <p:spPr bwMode="auto">
          <a:xfrm>
            <a:off x="250825" y="1412875"/>
            <a:ext cx="52657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i="1" u="sng" dirty="0" err="1">
                <a:latin typeface="+mn-lt"/>
                <a:cs typeface="Times New Roman" pitchFamily="18" charset="0"/>
              </a:rPr>
              <a:t>Ultrasonographic</a:t>
            </a:r>
            <a:r>
              <a:rPr lang="en-US" sz="3200" i="1" u="sng" dirty="0">
                <a:latin typeface="+mn-lt"/>
                <a:cs typeface="Times New Roman" pitchFamily="18" charset="0"/>
              </a:rPr>
              <a:t> parameters </a:t>
            </a:r>
            <a:r>
              <a:rPr lang="en-US" sz="3600" i="1" dirty="0">
                <a:latin typeface="Calibri" pitchFamily="34" charset="0"/>
                <a:cs typeface="Arial" pitchFamily="34" charset="0"/>
              </a:rPr>
              <a:t>:</a:t>
            </a:r>
          </a:p>
        </p:txBody>
      </p:sp>
      <p:sp>
        <p:nvSpPr>
          <p:cNvPr id="54275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Times New Roman" pitchFamily="18" charset="0"/>
              </a:rPr>
              <a:t>Our study- 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methods</a:t>
            </a:r>
            <a:r>
              <a:rPr lang="en-US" dirty="0">
                <a:cs typeface="Times New Roman" pitchFamily="18" charset="0"/>
              </a:rPr>
              <a:t> </a:t>
            </a:r>
          </a:p>
        </p:txBody>
      </p:sp>
      <p:sp>
        <p:nvSpPr>
          <p:cNvPr id="57348" name="מלבן 17"/>
          <p:cNvSpPr>
            <a:spLocks noChangeArrowheads="1"/>
          </p:cNvSpPr>
          <p:nvPr/>
        </p:nvSpPr>
        <p:spPr bwMode="auto">
          <a:xfrm>
            <a:off x="468313" y="3500438"/>
            <a:ext cx="76327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  <a:cs typeface="Times New Roman" pitchFamily="18" charset="0"/>
              </a:rPr>
              <a:t>Those parameters are based upon anatomical structures that can be detected easily by US</a:t>
            </a:r>
            <a:endParaRPr lang="he-IL" sz="2000" dirty="0">
              <a:latin typeface="+mn-lt"/>
              <a:cs typeface="Arial" pitchFamily="34" charset="0"/>
            </a:endParaRPr>
          </a:p>
        </p:txBody>
      </p:sp>
      <p:sp>
        <p:nvSpPr>
          <p:cNvPr id="57349" name="מלבן 18"/>
          <p:cNvSpPr>
            <a:spLocks noChangeArrowheads="1"/>
          </p:cNvSpPr>
          <p:nvPr/>
        </p:nvSpPr>
        <p:spPr bwMode="auto">
          <a:xfrm>
            <a:off x="323850" y="1989138"/>
            <a:ext cx="774910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  <a:cs typeface="Arial" pitchFamily="34" charset="0"/>
              </a:rPr>
              <a:t>Angle of progression- HEAD STATION </a:t>
            </a:r>
          </a:p>
          <a:p>
            <a:pPr>
              <a:defRPr/>
            </a:pPr>
            <a:r>
              <a:rPr lang="en-US" sz="2800" dirty="0">
                <a:latin typeface="+mn-lt"/>
                <a:cs typeface="Arial" pitchFamily="34" charset="0"/>
              </a:rPr>
              <a:t>HPD: Head progression distance-</a:t>
            </a:r>
            <a:r>
              <a:rPr lang="en-US" sz="2800" dirty="0">
                <a:cs typeface="Arial" pitchFamily="34" charset="0"/>
              </a:rPr>
              <a:t> HEAD STATION </a:t>
            </a:r>
            <a:endParaRPr lang="en-US" sz="2800" dirty="0">
              <a:latin typeface="+mn-lt"/>
              <a:cs typeface="Arial" pitchFamily="34" charset="0"/>
            </a:endParaRPr>
          </a:p>
          <a:p>
            <a:pPr>
              <a:defRPr/>
            </a:pPr>
            <a:r>
              <a:rPr lang="en-US" sz="2800" dirty="0">
                <a:latin typeface="+mn-lt"/>
                <a:cs typeface="Arial" pitchFamily="34" charset="0"/>
              </a:rPr>
              <a:t>Pubic arch angle – </a:t>
            </a:r>
            <a:r>
              <a:rPr lang="en-US" sz="2800" dirty="0" err="1">
                <a:latin typeface="+mn-lt"/>
                <a:cs typeface="Arial" pitchFamily="34" charset="0"/>
              </a:rPr>
              <a:t>Pelvimetry</a:t>
            </a:r>
            <a:r>
              <a:rPr lang="en-US" sz="2800" dirty="0">
                <a:latin typeface="+mn-lt"/>
                <a:cs typeface="Arial" pitchFamily="34" charset="0"/>
              </a:rPr>
              <a:t> </a:t>
            </a:r>
            <a:endParaRPr lang="he-IL" sz="28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Yinon\Pictures\BlackBerry\IMG00414-20110422-10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259632" y="1196752"/>
            <a:ext cx="6034087" cy="4525962"/>
          </a:xfrm>
          <a:prstGeom prst="rect">
            <a:avLst/>
          </a:prstGeom>
        </p:spPr>
      </p:pic>
      <p:sp>
        <p:nvSpPr>
          <p:cNvPr id="4" name="מלבן 3"/>
          <p:cNvSpPr/>
          <p:nvPr/>
        </p:nvSpPr>
        <p:spPr>
          <a:xfrm>
            <a:off x="2555776" y="260648"/>
            <a:ext cx="37224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/>
              <a:t> </a:t>
            </a:r>
            <a:r>
              <a:rPr lang="en-US" sz="4400" dirty="0">
                <a:latin typeface="+mn-lt"/>
              </a:rPr>
              <a:t>TRANS LABIAL </a:t>
            </a:r>
            <a:endParaRPr lang="en-US" sz="4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LaborPro_autoPubis - Copy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1268760"/>
            <a:ext cx="6934944" cy="5013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rtl="0"/>
            <a:r>
              <a:rPr lang="en-US" dirty="0" err="1">
                <a:cs typeface="Times New Roman" pitchFamily="18" charset="0"/>
              </a:rPr>
              <a:t>AoP</a:t>
            </a:r>
            <a:r>
              <a:rPr lang="en-US" dirty="0">
                <a:cs typeface="Times New Roman" pitchFamily="18" charset="0"/>
              </a:rPr>
              <a:t>: Angle of progression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3705275"/>
          </a:xfrm>
        </p:spPr>
        <p:txBody>
          <a:bodyPr/>
          <a:lstStyle/>
          <a:p>
            <a:pPr algn="l" rtl="0">
              <a:defRPr/>
            </a:pPr>
            <a:r>
              <a:rPr lang="en-US" sz="2400" dirty="0"/>
              <a:t>A narrow AOP (&lt; 95°) in </a:t>
            </a:r>
            <a:r>
              <a:rPr lang="en-US" sz="2400" b="1" dirty="0"/>
              <a:t>non-laboring</a:t>
            </a:r>
            <a:r>
              <a:rPr lang="en-US" sz="2400" dirty="0"/>
              <a:t> </a:t>
            </a:r>
            <a:r>
              <a:rPr lang="en-US" sz="2400" dirty="0" err="1"/>
              <a:t>nulliparous</a:t>
            </a:r>
            <a:r>
              <a:rPr lang="en-US" sz="2400" dirty="0"/>
              <a:t> women at         term is associated with a high rate of Cesarean delivery.(</a:t>
            </a:r>
            <a:r>
              <a:rPr lang="en-US" sz="2400" dirty="0" err="1"/>
              <a:t>R.levy</a:t>
            </a:r>
            <a:r>
              <a:rPr lang="en-US" sz="2400" dirty="0"/>
              <a:t>)</a:t>
            </a:r>
          </a:p>
          <a:p>
            <a:pPr algn="l" rtl="0">
              <a:defRPr/>
            </a:pPr>
            <a:endParaRPr lang="en-US" sz="2400" i="1" dirty="0"/>
          </a:p>
          <a:p>
            <a:pPr marL="0" indent="0" algn="l" rtl="0">
              <a:buFont typeface="Arial" pitchFamily="34" charset="0"/>
              <a:buNone/>
              <a:defRPr/>
            </a:pPr>
            <a:endParaRPr lang="he-IL" sz="2400" i="1" dirty="0"/>
          </a:p>
        </p:txBody>
      </p:sp>
      <p:pic>
        <p:nvPicPr>
          <p:cNvPr id="55300" name="Picture 3" descr="E:\Untitle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429000"/>
            <a:ext cx="8353053" cy="301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B55105-1D37-46D4-895F-F2C0293C37CA}" type="slidenum">
              <a:rPr lang="he-IL"/>
              <a:pPr>
                <a:defRPr/>
              </a:pPr>
              <a:t>37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Times New Roman" pitchFamily="18" charset="0"/>
              </a:rPr>
              <a:t>HPD: Head progression distance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Font typeface="Arial" pitchFamily="34" charset="0"/>
              <a:buChar char="•"/>
              <a:defRPr/>
            </a:pPr>
            <a:r>
              <a:rPr lang="en-US" sz="2800" dirty="0"/>
              <a:t>Assumption was that the longer the distance, the greater is the chance for a spontaneous delivery. Correlation has been found between the HPD and the fetal head station, but not with the decision of the mode of delivery.</a:t>
            </a:r>
          </a:p>
          <a:p>
            <a:pPr marL="0" indent="0" algn="l" rtl="0">
              <a:buFont typeface="Arial" pitchFamily="34" charset="0"/>
              <a:buNone/>
              <a:defRPr/>
            </a:pPr>
            <a:r>
              <a:rPr lang="en-US" sz="2800" i="1" dirty="0"/>
              <a:t>   (GILBOA  et al . UOG 2013)</a:t>
            </a:r>
            <a:endParaRPr lang="he-IL" sz="2800" dirty="0"/>
          </a:p>
        </p:txBody>
      </p:sp>
      <p:pic>
        <p:nvPicPr>
          <p:cNvPr id="56324" name="Picture 2" descr="E:\Untitl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365104"/>
            <a:ext cx="8280920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4A37E0-7F94-45B3-8356-3CEE01079059}" type="slidenum">
              <a:rPr lang="he-IL"/>
              <a:pPr>
                <a:defRPr/>
              </a:pPr>
              <a:t>38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Pubic arch angle</a:t>
            </a:r>
            <a:endParaRPr lang="he-IL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1303" t="36224" r="28535" b="20979"/>
          <a:stretch>
            <a:fillRect/>
          </a:stretch>
        </p:blipFill>
        <p:spPr>
          <a:xfrm>
            <a:off x="2195736" y="1196752"/>
            <a:ext cx="4865018" cy="3168873"/>
          </a:xfrm>
        </p:spPr>
      </p:pic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437112"/>
            <a:ext cx="8784976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rtl="0"/>
            <a:r>
              <a:rPr lang="en-US" dirty="0">
                <a:cs typeface="Times New Roman" pitchFamily="18" charset="0"/>
              </a:rPr>
              <a:t>The normal delivery</a:t>
            </a:r>
            <a:endParaRPr lang="he-IL" dirty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1063" cy="2620963"/>
          </a:xfrm>
        </p:spPr>
        <p:txBody>
          <a:bodyPr/>
          <a:lstStyle/>
          <a:p>
            <a:pPr algn="l" rtl="0">
              <a:buFont typeface="Arial" charset="0"/>
              <a:buNone/>
            </a:pPr>
            <a:r>
              <a:rPr lang="en-US" dirty="0">
                <a:cs typeface="Arial" charset="0"/>
              </a:rPr>
              <a:t>For a successful delivery, there should be a:</a:t>
            </a:r>
          </a:p>
          <a:p>
            <a:pPr algn="l" rtl="0"/>
            <a:r>
              <a:rPr lang="en-US" dirty="0">
                <a:solidFill>
                  <a:srgbClr val="FF0000"/>
                </a:solidFill>
                <a:cs typeface="Arial" charset="0"/>
              </a:rPr>
              <a:t>P</a:t>
            </a:r>
            <a:r>
              <a:rPr lang="en-US" dirty="0">
                <a:cs typeface="Arial" charset="0"/>
              </a:rPr>
              <a:t>ower - uterine activity	</a:t>
            </a:r>
          </a:p>
          <a:p>
            <a:pPr algn="l" rtl="0"/>
            <a:r>
              <a:rPr lang="en-US" dirty="0">
                <a:solidFill>
                  <a:srgbClr val="FF0000"/>
                </a:solidFill>
                <a:cs typeface="Arial" charset="0"/>
              </a:rPr>
              <a:t>P</a:t>
            </a:r>
            <a:r>
              <a:rPr lang="en-US" dirty="0">
                <a:cs typeface="Arial" charset="0"/>
              </a:rPr>
              <a:t>assenger  - fetus			</a:t>
            </a:r>
          </a:p>
          <a:p>
            <a:pPr algn="l" rtl="0"/>
            <a:r>
              <a:rPr lang="en-US" dirty="0">
                <a:solidFill>
                  <a:srgbClr val="FF0000"/>
                </a:solidFill>
                <a:cs typeface="Arial" charset="0"/>
              </a:rPr>
              <a:t>P</a:t>
            </a:r>
            <a:r>
              <a:rPr lang="en-US" dirty="0">
                <a:cs typeface="Arial" charset="0"/>
              </a:rPr>
              <a:t>assage - maternal pelvis</a:t>
            </a:r>
            <a:endParaRPr lang="he-IL" dirty="0"/>
          </a:p>
          <a:p>
            <a:pPr algn="l" rtl="0">
              <a:buFont typeface="Arial" charset="0"/>
              <a:buNone/>
            </a:pPr>
            <a:endParaRPr lang="en-US" dirty="0">
              <a:cs typeface="Arial" charset="0"/>
            </a:endParaRPr>
          </a:p>
          <a:p>
            <a:pPr algn="l" rtl="0">
              <a:buFont typeface="Arial" charset="0"/>
              <a:buNone/>
            </a:pPr>
            <a:endParaRPr lang="en-US" dirty="0">
              <a:cs typeface="Arial" charset="0"/>
            </a:endParaRPr>
          </a:p>
        </p:txBody>
      </p:sp>
      <p:sp>
        <p:nvSpPr>
          <p:cNvPr id="4100" name="Content Placeholder 2"/>
          <p:cNvSpPr txBox="1">
            <a:spLocks/>
          </p:cNvSpPr>
          <p:nvPr/>
        </p:nvSpPr>
        <p:spPr bwMode="auto">
          <a:xfrm>
            <a:off x="468313" y="3224213"/>
            <a:ext cx="468947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320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9ABAF-3292-4494-B11E-F1B1EAC3785C}" type="slidenum">
              <a:rPr lang="he-IL"/>
              <a:pPr>
                <a:defRPr/>
              </a:pPr>
              <a:t>4</a:t>
            </a:fld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179512" y="4581128"/>
            <a:ext cx="9114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 abnormal parameter will affect the success of vaginal delivery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3" name="Rectangle 1"/>
          <p:cNvSpPr>
            <a:spLocks noChangeArrowheads="1"/>
          </p:cNvSpPr>
          <p:nvPr/>
        </p:nvSpPr>
        <p:spPr bwMode="auto">
          <a:xfrm>
            <a:off x="467544" y="548680"/>
            <a:ext cx="792088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dirty="0">
                <a:cs typeface="Times New Roman" pitchFamily="18" charset="0"/>
              </a:rPr>
              <a:t>Logistic regression curve showing the </a:t>
            </a:r>
          </a:p>
          <a:p>
            <a:pPr algn="ctr"/>
            <a:r>
              <a:rPr lang="en-US" dirty="0">
                <a:cs typeface="Times New Roman" pitchFamily="18" charset="0"/>
              </a:rPr>
              <a:t>predicted probability , for operative delivery </a:t>
            </a:r>
          </a:p>
          <a:p>
            <a:pPr algn="ctr"/>
            <a:r>
              <a:rPr lang="en-US" dirty="0">
                <a:cs typeface="Times New Roman" pitchFamily="18" charset="0"/>
              </a:rPr>
              <a:t>based on the pubic arch angle.</a:t>
            </a:r>
            <a:endParaRPr lang="en-US" dirty="0"/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628800"/>
            <a:ext cx="4943475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My part in the study</a:t>
            </a:r>
            <a:endParaRPr lang="he-IL" dirty="0"/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 algn="l" rtl="0"/>
            <a:r>
              <a:rPr lang="en-US" sz="2800" dirty="0">
                <a:cs typeface="Arial" charset="0"/>
              </a:rPr>
              <a:t>Collecting Demographic data</a:t>
            </a:r>
          </a:p>
          <a:p>
            <a:pPr algn="l" rtl="0"/>
            <a:r>
              <a:rPr lang="en-US" sz="2800" dirty="0">
                <a:cs typeface="Arial" charset="0"/>
              </a:rPr>
              <a:t>Collecting data about the labor and delivery processes</a:t>
            </a:r>
          </a:p>
          <a:p>
            <a:pPr algn="l" rtl="0"/>
            <a:r>
              <a:rPr lang="en-US" sz="2800" dirty="0">
                <a:cs typeface="Arial" charset="0"/>
              </a:rPr>
              <a:t>Complications maternal</a:t>
            </a:r>
          </a:p>
          <a:p>
            <a:pPr algn="l" rtl="0"/>
            <a:r>
              <a:rPr lang="en-US" sz="2800" dirty="0">
                <a:cs typeface="Arial" charset="0"/>
              </a:rPr>
              <a:t>Mode of delivery.</a:t>
            </a:r>
          </a:p>
          <a:p>
            <a:pPr algn="l" rtl="0"/>
            <a:r>
              <a:rPr lang="en-US" sz="2800" dirty="0">
                <a:cs typeface="Arial" charset="0"/>
              </a:rPr>
              <a:t>Fetal -weight, </a:t>
            </a:r>
            <a:r>
              <a:rPr lang="en-US" sz="2800" dirty="0" err="1">
                <a:cs typeface="Arial" charset="0"/>
              </a:rPr>
              <a:t>Apgar</a:t>
            </a:r>
            <a:r>
              <a:rPr lang="en-US" sz="2800" dirty="0">
                <a:cs typeface="Arial" charset="0"/>
              </a:rPr>
              <a:t> score and complications</a:t>
            </a:r>
            <a:r>
              <a:rPr lang="en-US" dirty="0">
                <a:cs typeface="Arial" charset="0"/>
              </a:rPr>
              <a:t>.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ADA43D-5846-4672-9624-4AA4697CA5D7}" type="slidenum">
              <a:rPr lang="he-IL"/>
              <a:pPr>
                <a:defRPr/>
              </a:pPr>
              <a:t>41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Times New Roman" pitchFamily="18" charset="0"/>
              </a:rPr>
              <a:t>Our Study</a:t>
            </a:r>
            <a:endParaRPr lang="he-IL"/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>
                <a:cs typeface="Times New Roman" pitchFamily="18" charset="0"/>
              </a:rPr>
              <a:t>The advantages of predicting mode of delivery </a:t>
            </a:r>
            <a:r>
              <a:rPr lang="en-US" dirty="0">
                <a:cs typeface="Arial" charset="0"/>
              </a:rPr>
              <a:t>before the onset of labor</a:t>
            </a:r>
            <a:r>
              <a:rPr lang="en-US" dirty="0">
                <a:cs typeface="Times New Roman" pitchFamily="18" charset="0"/>
              </a:rPr>
              <a:t> :</a:t>
            </a:r>
          </a:p>
          <a:p>
            <a:pPr lvl="1" algn="l" rtl="0">
              <a:buFont typeface="Wingdings" pitchFamily="2" charset="2"/>
              <a:buChar char="ü"/>
            </a:pPr>
            <a:r>
              <a:rPr lang="en-US" dirty="0">
                <a:cs typeface="Times New Roman" pitchFamily="18" charset="0"/>
              </a:rPr>
              <a:t>preventing the complications of a prolonged labor.</a:t>
            </a:r>
          </a:p>
          <a:p>
            <a:pPr lvl="1" algn="l" rtl="0">
              <a:buFont typeface="Wingdings" pitchFamily="2" charset="2"/>
              <a:buChar char="ü"/>
            </a:pPr>
            <a:r>
              <a:rPr lang="en-US" dirty="0">
                <a:cs typeface="Times New Roman" pitchFamily="18" charset="0"/>
              </a:rPr>
              <a:t> The option to notify the staff earlier about the potential risk.</a:t>
            </a:r>
          </a:p>
          <a:p>
            <a:pPr lvl="1" algn="l" rtl="0">
              <a:buFont typeface="Wingdings" pitchFamily="2" charset="2"/>
              <a:buChar char="ü"/>
            </a:pPr>
            <a:r>
              <a:rPr lang="en-US" dirty="0">
                <a:cs typeface="Times New Roman" pitchFamily="18" charset="0"/>
              </a:rPr>
              <a:t> The option to give the mother precise information about delivery mode .</a:t>
            </a:r>
          </a:p>
          <a:p>
            <a:pPr algn="l" rtl="0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A870BA-6DFA-44A2-AF68-796D268B0FC5}" type="slidenum">
              <a:rPr lang="he-IL"/>
              <a:pPr>
                <a:defRPr/>
              </a:pPr>
              <a:t>42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cs typeface="Times New Roman" pitchFamily="18" charset="0"/>
            </a:endParaRPr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421" t="9166" r="25928" b="10764"/>
          <a:stretch>
            <a:fillRect/>
          </a:stretch>
        </p:blipFill>
        <p:spPr>
          <a:xfrm>
            <a:off x="0" y="1916113"/>
            <a:ext cx="5148263" cy="4392612"/>
          </a:xfrm>
        </p:spPr>
      </p:pic>
      <p:pic>
        <p:nvPicPr>
          <p:cNvPr id="21508" name="Picture 2" descr="http://t1.gstatic.com/images?q=tbn:ANd9GcS4b9VayoBOnTg1AiYwbV4TWKjjEg_XAYFyxmOJt6Zz7MTCWu1LSLtjPuU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0313" y="1916113"/>
            <a:ext cx="4103687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AutoShape 2" descr="https://mail.google.com/mail/?ui=2&amp;ik=7e176501e6&amp;view=att&amp;th=13c19826101e8f8d&amp;attid=0.1.1&amp;disp=emb&amp;zw&amp;atsh=1"/>
          <p:cNvSpPr>
            <a:spLocks noChangeAspect="1" noChangeArrowheads="1"/>
          </p:cNvSpPr>
          <p:nvPr/>
        </p:nvSpPr>
        <p:spPr bwMode="auto">
          <a:xfrm>
            <a:off x="1571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rtl="1"/>
            <a:endParaRPr lang="en-US">
              <a:latin typeface="Calibri" pitchFamily="34" charset="0"/>
            </a:endParaRPr>
          </a:p>
        </p:txBody>
      </p:sp>
      <p:sp>
        <p:nvSpPr>
          <p:cNvPr id="21510" name="AutoShape 4" descr="https://mail.google.com/mail/?ui=2&amp;ik=7e176501e6&amp;view=att&amp;th=13c19826101e8f8d&amp;attid=0.1.1&amp;disp=emb&amp;zw&amp;atsh=1"/>
          <p:cNvSpPr>
            <a:spLocks noChangeAspect="1" noChangeArrowheads="1"/>
          </p:cNvSpPr>
          <p:nvPr/>
        </p:nvSpPr>
        <p:spPr bwMode="auto">
          <a:xfrm>
            <a:off x="1571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rtl="1"/>
            <a:endParaRPr lang="en-US">
              <a:latin typeface="Calibri" pitchFamily="34" charset="0"/>
            </a:endParaRPr>
          </a:p>
        </p:txBody>
      </p:sp>
      <p:pic>
        <p:nvPicPr>
          <p:cNvPr id="21511" name="Picture 5" descr="https://mail.google.com/mail/images/cleardot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6" descr="https://mail.google.com/mail/images/cleardot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7" descr="https://mail.google.com/mail/images/cleardot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8" descr="https://mail.google.com/mail/images/cleardot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5" name="AutoShape 11" descr="https://mail.google.com/mail/?ui=2&amp;ik=7e176501e6&amp;view=att&amp;th=13c199d80b3e810c&amp;attid=0.1.1&amp;disp=emb&amp;zw&amp;atsh=1"/>
          <p:cNvSpPr>
            <a:spLocks noChangeAspect="1" noChangeArrowheads="1"/>
          </p:cNvSpPr>
          <p:nvPr/>
        </p:nvSpPr>
        <p:spPr bwMode="auto">
          <a:xfrm>
            <a:off x="1571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rtl="1"/>
            <a:endParaRPr lang="en-US">
              <a:latin typeface="Calibri" pitchFamily="34" charset="0"/>
            </a:endParaRPr>
          </a:p>
        </p:txBody>
      </p:sp>
      <p:sp>
        <p:nvSpPr>
          <p:cNvPr id="21516" name="TextBox 11"/>
          <p:cNvSpPr txBox="1">
            <a:spLocks noChangeArrowheads="1"/>
          </p:cNvSpPr>
          <p:nvPr/>
        </p:nvSpPr>
        <p:spPr bwMode="auto">
          <a:xfrm>
            <a:off x="1042988" y="476250"/>
            <a:ext cx="7296150" cy="92392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en-US" sz="5400">
                <a:solidFill>
                  <a:srgbClr val="E2ECEE"/>
                </a:solidFill>
                <a:latin typeface="Calibri" pitchFamily="34" charset="0"/>
              </a:rPr>
              <a:t>Ruler like measurements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cs typeface="Times New Roman" pitchFamily="18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971600" y="1700808"/>
            <a:ext cx="7283152" cy="3989040"/>
          </a:xfrm>
          <a:solidFill>
            <a:srgbClr val="FF0000"/>
          </a:solidFill>
        </p:spPr>
        <p:txBody>
          <a:bodyPr rtlCol="1">
            <a:normAutofit fontScale="77500" lnSpcReduction="20000"/>
          </a:bodyPr>
          <a:lstStyle/>
          <a:p>
            <a:pPr algn="l" rtl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8000" dirty="0" smtClean="0">
                <a:solidFill>
                  <a:schemeClr val="bg1"/>
                </a:solidFill>
              </a:rPr>
              <a:t> </a:t>
            </a:r>
            <a:r>
              <a:rPr lang="en-US" sz="8000" dirty="0" smtClean="0">
                <a:solidFill>
                  <a:schemeClr val="bg1"/>
                </a:solidFill>
              </a:rPr>
              <a:t>How </a:t>
            </a:r>
            <a:r>
              <a:rPr lang="en-US" sz="8000" dirty="0">
                <a:solidFill>
                  <a:schemeClr val="bg1"/>
                </a:solidFill>
              </a:rPr>
              <a:t>accurate are we in determining </a:t>
            </a:r>
            <a:r>
              <a:rPr lang="en-US" sz="8000" b="1" u="sng" dirty="0">
                <a:solidFill>
                  <a:schemeClr val="bg1"/>
                </a:solidFill>
              </a:rPr>
              <a:t>head station </a:t>
            </a:r>
            <a:r>
              <a:rPr lang="en-US" sz="8000" dirty="0">
                <a:solidFill>
                  <a:schemeClr val="bg1"/>
                </a:solidFill>
              </a:rPr>
              <a:t>by digital examination?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כותרת 1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777875"/>
          </a:xfrm>
        </p:spPr>
        <p:txBody>
          <a:bodyPr/>
          <a:lstStyle/>
          <a:p>
            <a:pPr eaLnBrk="1" hangingPunct="1"/>
            <a:r>
              <a:rPr lang="en-US">
                <a:cs typeface="Times New Roman" pitchFamily="18" charset="0"/>
              </a:rPr>
              <a:t>Failed vacuum </a:t>
            </a:r>
          </a:p>
        </p:txBody>
      </p:sp>
      <p:pic>
        <p:nvPicPr>
          <p:cNvPr id="50179" name="Picture 2" descr="C:\Users\Yinon\AppData\Local\Microsoft\Windows\Temporary Internet Files\Content.Outlook\DD0FPWYA\IMG00097-20101114-11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067175" y="2565400"/>
            <a:ext cx="5724525" cy="4292600"/>
          </a:xfrm>
        </p:spPr>
      </p:pic>
      <p:pic>
        <p:nvPicPr>
          <p:cNvPr id="50180" name="Picture 5" descr="C:\Users\Yinon\AppData\Local\Microsoft\Windows\Temporary Internet Files\Content.Outlook\DD0FPWYA\IMG00103-20101114-11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3860800"/>
            <a:ext cx="3887787" cy="27749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6" name="אליפסה 5"/>
          <p:cNvSpPr/>
          <p:nvPr/>
        </p:nvSpPr>
        <p:spPr>
          <a:xfrm>
            <a:off x="5508625" y="4941888"/>
            <a:ext cx="1943100" cy="5032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אליפסה 6"/>
          <p:cNvSpPr/>
          <p:nvPr/>
        </p:nvSpPr>
        <p:spPr>
          <a:xfrm>
            <a:off x="1692275" y="3789363"/>
            <a:ext cx="1943100" cy="13684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183" name="מלבן 7"/>
          <p:cNvSpPr>
            <a:spLocks noChangeArrowheads="1"/>
          </p:cNvSpPr>
          <p:nvPr/>
        </p:nvSpPr>
        <p:spPr bwMode="auto">
          <a:xfrm>
            <a:off x="468313" y="3429000"/>
            <a:ext cx="3135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/>
              <a:t>Pubic arch angle(</a:t>
            </a:r>
            <a:r>
              <a:rPr lang="en-US" baseline="30000"/>
              <a:t>0</a:t>
            </a:r>
            <a:r>
              <a:rPr lang="en-US"/>
              <a:t>)  &lt; 100(</a:t>
            </a:r>
            <a:r>
              <a:rPr lang="en-US" baseline="30000"/>
              <a:t>0 </a:t>
            </a:r>
            <a:r>
              <a:rPr lang="en-US"/>
              <a:t>)</a:t>
            </a:r>
          </a:p>
        </p:txBody>
      </p:sp>
      <p:pic>
        <p:nvPicPr>
          <p:cNvPr id="50184" name="Picture 2" descr="C:\Users\Yinon\AppData\Local\Microsoft\Windows\Temporary Internet Files\Content.Outlook\DD0FPWYA\IMG00085-20101110-23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981075"/>
            <a:ext cx="3744912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5" name="TextBox 9"/>
          <p:cNvSpPr txBox="1">
            <a:spLocks noChangeArrowheads="1"/>
          </p:cNvSpPr>
          <p:nvPr/>
        </p:nvSpPr>
        <p:spPr bwMode="auto">
          <a:xfrm>
            <a:off x="3995738" y="1268413"/>
            <a:ext cx="5148262" cy="70802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en-US" sz="2000">
                <a:latin typeface="Calibri" pitchFamily="34" charset="0"/>
              </a:rPr>
              <a:t>Objective  information in the next  delivery </a:t>
            </a:r>
            <a:r>
              <a:rPr lang="en-US" sz="4000">
                <a:latin typeface="Calibri" pitchFamily="34" charset="0"/>
              </a:rPr>
              <a:t>?</a:t>
            </a:r>
            <a:r>
              <a:rPr lang="en-US" sz="2000">
                <a:latin typeface="Calibri" pitchFamily="34" charset="0"/>
              </a:rPr>
              <a:t> </a:t>
            </a: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11" descr="j017852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6689725" cy="6858000"/>
          </a:xfrm>
        </p:spPr>
      </p:pic>
      <p:sp>
        <p:nvSpPr>
          <p:cNvPr id="4" name="הסבר מלבני מעוגל 3"/>
          <p:cNvSpPr/>
          <p:nvPr/>
        </p:nvSpPr>
        <p:spPr>
          <a:xfrm>
            <a:off x="5724128" y="1196752"/>
            <a:ext cx="3240360" cy="3024336"/>
          </a:xfrm>
          <a:prstGeom prst="wedgeRoundRectCallout">
            <a:avLst>
              <a:gd name="adj1" fmla="val -58660"/>
              <a:gd name="adj2" fmla="val 1448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4"/>
          <p:cNvSpPr/>
          <p:nvPr/>
        </p:nvSpPr>
        <p:spPr>
          <a:xfrm>
            <a:off x="5724128" y="1628800"/>
            <a:ext cx="32403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Snap ITC" pitchFamily="82" charset="0"/>
              </a:rPr>
              <a:t>Thanks for your attention!</a:t>
            </a:r>
            <a:endParaRPr lang="he-IL" sz="4000" dirty="0">
              <a:latin typeface="Snap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2" name="WordArt 4"/>
          <p:cNvSpPr>
            <a:spLocks noChangeArrowheads="1" noChangeShapeType="1" noTextEdit="1"/>
          </p:cNvSpPr>
          <p:nvPr/>
        </p:nvSpPr>
        <p:spPr bwMode="auto">
          <a:xfrm>
            <a:off x="3563938" y="1341438"/>
            <a:ext cx="2316162" cy="360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9933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Arial" charset="0"/>
              </a:rPr>
              <a:t>Fetopelvic</a:t>
            </a:r>
            <a:r>
              <a:rPr lang="en-US" dirty="0">
                <a:cs typeface="Arial" charset="0"/>
              </a:rPr>
              <a:t> proportion</a:t>
            </a:r>
            <a:endParaRPr lang="he-IL" dirty="0"/>
          </a:p>
        </p:txBody>
      </p:sp>
      <p:sp>
        <p:nvSpPr>
          <p:cNvPr id="9219" name="מציין מיקום תוכן 2"/>
          <p:cNvSpPr>
            <a:spLocks noGrp="1"/>
          </p:cNvSpPr>
          <p:nvPr>
            <p:ph idx="1"/>
          </p:nvPr>
        </p:nvSpPr>
        <p:spPr>
          <a:xfrm>
            <a:off x="250825" y="1557338"/>
            <a:ext cx="8425631" cy="4525962"/>
          </a:xfrm>
        </p:spPr>
        <p:txBody>
          <a:bodyPr/>
          <a:lstStyle/>
          <a:p>
            <a:pPr algn="l" rtl="0">
              <a:buFont typeface="Arial" charset="0"/>
              <a:buNone/>
            </a:pPr>
            <a:r>
              <a:rPr lang="en-US" dirty="0">
                <a:cs typeface="Arial" charset="0"/>
              </a:rPr>
              <a:t>   The relationship between the fetal head size and the pelvic  is important for passing of the fetus </a:t>
            </a:r>
            <a:r>
              <a:rPr lang="en-US" altLang="he-IL" dirty="0"/>
              <a:t>through the</a:t>
            </a:r>
            <a:r>
              <a:rPr lang="en-US" dirty="0">
                <a:cs typeface="Arial" charset="0"/>
              </a:rPr>
              <a:t> birth canal.</a:t>
            </a:r>
            <a:r>
              <a:rPr lang="en-US" altLang="he-IL" dirty="0"/>
              <a:t> </a:t>
            </a:r>
            <a:endParaRPr lang="he-IL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4005064"/>
            <a:ext cx="3312367" cy="244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1" y="4005064"/>
            <a:ext cx="3486435" cy="245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כותרת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en-US" dirty="0" err="1" smtClean="0">
                <a:cs typeface="Arial" charset="0"/>
              </a:rPr>
              <a:t>Fetopelvic</a:t>
            </a:r>
            <a:r>
              <a:rPr lang="en-US" dirty="0" smtClean="0">
                <a:cs typeface="Arial" charset="0"/>
              </a:rPr>
              <a:t> proportion</a:t>
            </a:r>
            <a:endParaRPr lang="he-IL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95536" y="1412776"/>
            <a:ext cx="7920880" cy="424815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altLang="he-IL" sz="2800" dirty="0">
                <a:latin typeface="+mn-lt"/>
                <a:cs typeface="+mn-cs"/>
              </a:rPr>
              <a:t>    </a:t>
            </a:r>
            <a:endParaRPr lang="en-US" altLang="he-IL" sz="240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altLang="he-IL" sz="240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400" dirty="0">
                <a:latin typeface="+mn-lt"/>
                <a:cs typeface="+mj-cs"/>
              </a:rPr>
              <a:t>We estimate the progression of labor  by the relationship of the fetal head to the level of the </a:t>
            </a:r>
            <a:r>
              <a:rPr lang="en-US" sz="2400" u="sng" dirty="0" err="1">
                <a:latin typeface="+mn-lt"/>
                <a:cs typeface="+mj-cs"/>
              </a:rPr>
              <a:t>ischial</a:t>
            </a:r>
            <a:r>
              <a:rPr lang="en-US" sz="2400" u="sng" dirty="0">
                <a:latin typeface="+mn-lt"/>
                <a:cs typeface="+mj-cs"/>
              </a:rPr>
              <a:t> spines</a:t>
            </a:r>
            <a:r>
              <a:rPr lang="en-US" sz="2400" dirty="0">
                <a:latin typeface="+mn-lt"/>
                <a:cs typeface="+mj-cs"/>
              </a:rPr>
              <a:t>.(</a:t>
            </a:r>
            <a:r>
              <a:rPr lang="en-US" sz="2400" dirty="0" err="1">
                <a:latin typeface="+mn-lt"/>
                <a:cs typeface="+mj-cs"/>
              </a:rPr>
              <a:t>midpelvis</a:t>
            </a:r>
            <a:r>
              <a:rPr lang="en-US" sz="2400" dirty="0">
                <a:latin typeface="+mn-lt"/>
                <a:cs typeface="+mj-cs"/>
              </a:rPr>
              <a:t>)</a:t>
            </a:r>
            <a:endParaRPr lang="en-US" altLang="he-IL" sz="2400" dirty="0">
              <a:latin typeface="+mn-lt"/>
              <a:cs typeface="+mj-cs"/>
            </a:endParaRPr>
          </a:p>
        </p:txBody>
      </p:sp>
      <p:pic>
        <p:nvPicPr>
          <p:cNvPr id="5" name="Picture 3" descr="E:\stations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645024"/>
            <a:ext cx="2808312" cy="2160240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1"/>
          <p:cNvSpPr>
            <a:spLocks noGrp="1"/>
          </p:cNvSpPr>
          <p:nvPr>
            <p:ph type="title"/>
          </p:nvPr>
        </p:nvSpPr>
        <p:spPr>
          <a:xfrm>
            <a:off x="1619672" y="4077072"/>
            <a:ext cx="6408712" cy="864096"/>
          </a:xfrm>
        </p:spPr>
        <p:txBody>
          <a:bodyPr/>
          <a:lstStyle/>
          <a:p>
            <a:pPr rtl="0" eaLnBrk="1" hangingPunct="1"/>
            <a:r>
              <a:rPr lang="en-US" sz="3600" dirty="0">
                <a:cs typeface="Times New Roman" pitchFamily="18" charset="0"/>
              </a:rPr>
              <a:t>CPD-</a:t>
            </a:r>
            <a:r>
              <a:rPr lang="en-US" sz="3600" dirty="0">
                <a:cs typeface="Arial" charset="0"/>
              </a:rPr>
              <a:t> </a:t>
            </a:r>
            <a:r>
              <a:rPr lang="en-US" sz="2800" dirty="0" err="1">
                <a:cs typeface="Arial" charset="0"/>
              </a:rPr>
              <a:t>Cephalopelvic</a:t>
            </a:r>
            <a:r>
              <a:rPr lang="en-US" sz="2800" dirty="0">
                <a:cs typeface="Arial" charset="0"/>
              </a:rPr>
              <a:t> Disproportion</a:t>
            </a:r>
            <a:endParaRPr lang="en-US" sz="3600" dirty="0">
              <a:cs typeface="Times New Roman" pitchFamily="18" charset="0"/>
            </a:endParaRPr>
          </a:p>
        </p:txBody>
      </p:sp>
      <p:sp>
        <p:nvSpPr>
          <p:cNvPr id="4" name="חץ למטה 3"/>
          <p:cNvSpPr/>
          <p:nvPr/>
        </p:nvSpPr>
        <p:spPr>
          <a:xfrm>
            <a:off x="4427984" y="2924944"/>
            <a:ext cx="360040" cy="79208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323528" y="332656"/>
            <a:ext cx="8229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Abnormal delivery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Dystocia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-</a:t>
            </a:r>
          </a:p>
        </p:txBody>
      </p:sp>
      <p:sp>
        <p:nvSpPr>
          <p:cNvPr id="6" name="מלבן 5"/>
          <p:cNvSpPr/>
          <p:nvPr/>
        </p:nvSpPr>
        <p:spPr>
          <a:xfrm>
            <a:off x="791072" y="1700808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+mn-lt"/>
              </a:rPr>
              <a:t>Dystocia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means difficult labor and is characterized by abnormally slow labor progress.</a:t>
            </a:r>
            <a:endParaRPr lang="he-IL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מציין מיקום תוכן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2438400"/>
          </a:xfrm>
        </p:spPr>
        <p:txBody>
          <a:bodyPr/>
          <a:lstStyle/>
          <a:p>
            <a:pPr algn="l" rtl="0" eaLnBrk="1" hangingPunct="1">
              <a:buFont typeface="Arial" charset="0"/>
              <a:buNone/>
            </a:pPr>
            <a:r>
              <a:rPr lang="en-US" dirty="0">
                <a:cs typeface="Arial" charset="0"/>
              </a:rPr>
              <a:t>   </a:t>
            </a:r>
            <a:r>
              <a:rPr lang="en-US" sz="2800" dirty="0">
                <a:cs typeface="Arial" charset="0"/>
              </a:rPr>
              <a:t>The term CPD was coined in the 19th century when the disparity in size between the fetal head and the maternal pelvis largely resulted from pelvic contracture due to rickets.</a:t>
            </a:r>
            <a:endParaRPr lang="en-US" dirty="0">
              <a:cs typeface="Arial" charset="0"/>
            </a:endParaRPr>
          </a:p>
        </p:txBody>
      </p:sp>
      <p:pic>
        <p:nvPicPr>
          <p:cNvPr id="8196" name="Picture 2" descr="Skeletons affected by rickets, 1749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645024"/>
            <a:ext cx="2605087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מלבן 6"/>
          <p:cNvSpPr>
            <a:spLocks noChangeArrowheads="1"/>
          </p:cNvSpPr>
          <p:nvPr/>
        </p:nvSpPr>
        <p:spPr bwMode="auto">
          <a:xfrm>
            <a:off x="4716016" y="2780928"/>
            <a:ext cx="3635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Caldwell WE et al Am J </a:t>
            </a:r>
            <a:r>
              <a:rPr lang="en-US" sz="1400" dirty="0" err="1">
                <a:latin typeface="Calibri" pitchFamily="34" charset="0"/>
              </a:rPr>
              <a:t>Obtet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Gynecol</a:t>
            </a:r>
            <a:r>
              <a:rPr lang="en-US" sz="1400" dirty="0">
                <a:latin typeface="Calibri" pitchFamily="34" charset="0"/>
              </a:rPr>
              <a:t> 1934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/>
          <a:lstStyle/>
          <a:p>
            <a:pPr rtl="0" eaLnBrk="1" hangingPunct="1"/>
            <a:r>
              <a:rPr lang="en-US" dirty="0">
                <a:cs typeface="Times New Roman" pitchFamily="18" charset="0"/>
              </a:rPr>
              <a:t>CPD-</a:t>
            </a:r>
            <a:r>
              <a:rPr lang="en-US" dirty="0">
                <a:cs typeface="Arial" charset="0"/>
              </a:rPr>
              <a:t> </a:t>
            </a:r>
            <a:r>
              <a:rPr lang="en-US" sz="3600" dirty="0" err="1">
                <a:cs typeface="Arial" charset="0"/>
              </a:rPr>
              <a:t>Cephalopelvic</a:t>
            </a:r>
            <a:r>
              <a:rPr lang="en-US" sz="3600" dirty="0">
                <a:cs typeface="Arial" charset="0"/>
              </a:rPr>
              <a:t> Disproportion</a:t>
            </a:r>
            <a:endParaRPr lang="en-US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cs typeface="Times New Roman" pitchFamily="18" charset="0"/>
            </a:endParaRPr>
          </a:p>
        </p:txBody>
      </p:sp>
      <p:sp>
        <p:nvSpPr>
          <p:cNvPr id="7171" name="מציין מיקום תוכן 2"/>
          <p:cNvSpPr>
            <a:spLocks noGrp="1"/>
          </p:cNvSpPr>
          <p:nvPr>
            <p:ph idx="1"/>
          </p:nvPr>
        </p:nvSpPr>
        <p:spPr>
          <a:xfrm>
            <a:off x="323850" y="2997200"/>
            <a:ext cx="8820150" cy="4525963"/>
          </a:xfrm>
        </p:spPr>
        <p:txBody>
          <a:bodyPr/>
          <a:lstStyle/>
          <a:p>
            <a:pPr algn="l" rtl="0" eaLnBrk="1" hangingPunct="1">
              <a:buFont typeface="Arial" charset="0"/>
              <a:buNone/>
            </a:pPr>
            <a:r>
              <a:rPr lang="en-US" dirty="0">
                <a:cs typeface="Arial" charset="0"/>
              </a:rPr>
              <a:t> </a:t>
            </a:r>
            <a:r>
              <a:rPr lang="en-US" sz="2800" dirty="0">
                <a:cs typeface="Arial" charset="0"/>
              </a:rPr>
              <a:t>The oldest evidence of obstructed labor can be found in the remains of Queen </a:t>
            </a:r>
            <a:r>
              <a:rPr lang="en-US" sz="2800" dirty="0" err="1">
                <a:cs typeface="Arial" charset="0"/>
              </a:rPr>
              <a:t>Henhenit</a:t>
            </a:r>
            <a:r>
              <a:rPr lang="en-US" sz="2800" dirty="0">
                <a:cs typeface="Arial" charset="0"/>
              </a:rPr>
              <a:t>, the wife of Egypt's ruler around the time of 2050 BC. </a:t>
            </a:r>
          </a:p>
          <a:p>
            <a:pPr algn="l" rtl="0" eaLnBrk="1" hangingPunct="1">
              <a:buFont typeface="Arial" charset="0"/>
              <a:buNone/>
            </a:pPr>
            <a:r>
              <a:rPr lang="en-US" sz="2800" dirty="0">
                <a:cs typeface="Arial" charset="0"/>
              </a:rPr>
              <a:t>Prof. Douglas E. Derry, (1923)  examined her mummified remains  and revealed a </a:t>
            </a:r>
            <a:r>
              <a:rPr lang="en-US" sz="2800" b="1" u="sng" dirty="0">
                <a:cs typeface="Arial" charset="0"/>
              </a:rPr>
              <a:t>large </a:t>
            </a:r>
            <a:r>
              <a:rPr lang="en-US" sz="2800" b="1" u="sng" dirty="0" err="1">
                <a:cs typeface="Arial" charset="0"/>
              </a:rPr>
              <a:t>vesico</a:t>
            </a:r>
            <a:r>
              <a:rPr lang="en-US" sz="2800" b="1" u="sng" dirty="0">
                <a:cs typeface="Arial" charset="0"/>
              </a:rPr>
              <a:t>-vaginal fistula </a:t>
            </a:r>
            <a:r>
              <a:rPr lang="en-US" sz="2800" u="sng" dirty="0">
                <a:cs typeface="Arial" charset="0"/>
              </a:rPr>
              <a:t> </a:t>
            </a:r>
            <a:r>
              <a:rPr lang="en-US" sz="2800" b="1" u="sng" dirty="0">
                <a:cs typeface="Arial" charset="0"/>
              </a:rPr>
              <a:t>in a</a:t>
            </a:r>
            <a:r>
              <a:rPr lang="en-US" sz="2800" u="sng" dirty="0">
                <a:cs typeface="Arial" charset="0"/>
              </a:rPr>
              <a:t> </a:t>
            </a:r>
            <a:r>
              <a:rPr lang="en-US" sz="2800" b="1" u="sng" dirty="0">
                <a:cs typeface="Arial" charset="0"/>
              </a:rPr>
              <a:t>markedly  contracted pelvis</a:t>
            </a:r>
            <a:r>
              <a:rPr lang="en-US" b="1" dirty="0">
                <a:cs typeface="Arial" charset="0"/>
              </a:rPr>
              <a:t>.</a:t>
            </a:r>
          </a:p>
        </p:txBody>
      </p:sp>
      <p:pic>
        <p:nvPicPr>
          <p:cNvPr id="7172" name="Picture 2" descr="http://static3.shopify.com/s/files/1/0001/8287/files/isis_giving_bir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2815771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glowm.com/resources/glowm/graphics/figures/v2/0670/007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32656"/>
            <a:ext cx="2607447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5653</TotalTime>
  <Words>1467</Words>
  <Application>Microsoft Office PowerPoint</Application>
  <PresentationFormat>‫הצגה על המסך (4:3)</PresentationFormat>
  <Paragraphs>313</Paragraphs>
  <Slides>47</Slides>
  <Notes>15</Notes>
  <HiddenSlides>0</HiddenSlides>
  <MMClips>1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47</vt:i4>
      </vt:variant>
    </vt:vector>
  </HeadingPairs>
  <TitlesOfParts>
    <vt:vector size="48" baseType="lpstr">
      <vt:lpstr>ערכת נושא Office</vt:lpstr>
      <vt:lpstr>  Ultrasound parameters assessment of nulliparae in singleton pregnancy : correlation to delivery mode   </vt:lpstr>
      <vt:lpstr>שקופית 2</vt:lpstr>
      <vt:lpstr>Failed operative delivery </vt:lpstr>
      <vt:lpstr>The normal delivery</vt:lpstr>
      <vt:lpstr>Fetopelvic proportion</vt:lpstr>
      <vt:lpstr>Fetopelvic proportion</vt:lpstr>
      <vt:lpstr>CPD- Cephalopelvic Disproportion</vt:lpstr>
      <vt:lpstr>CPD- Cephalopelvic Disproportion</vt:lpstr>
      <vt:lpstr>שקופית 9</vt:lpstr>
      <vt:lpstr>CPD- Cephalopelvic Disproportion</vt:lpstr>
      <vt:lpstr>CPD</vt:lpstr>
      <vt:lpstr>   Fetopelvic  Dysproportion (CPD)</vt:lpstr>
      <vt:lpstr>   Fetopelvic  Dysproportion (CPD)</vt:lpstr>
      <vt:lpstr>Pelvic capacity</vt:lpstr>
      <vt:lpstr>Created obstetrics  as scientific discipline  </vt:lpstr>
      <vt:lpstr>Clinical Assessment of Pelvic Dimensions</vt:lpstr>
      <vt:lpstr>Clinical Assessment</vt:lpstr>
      <vt:lpstr>Imaging Assessment of Pelvic Dimensions</vt:lpstr>
      <vt:lpstr>Imaging Assessment of Pelvic Dimensions</vt:lpstr>
      <vt:lpstr>Shall we stay with PINARD ?</vt:lpstr>
      <vt:lpstr>A new technique combining   clinical examination &amp; technology</vt:lpstr>
      <vt:lpstr>The LaborPro Magnetic Position Tracking System</vt:lpstr>
      <vt:lpstr>Transmitter &amp; Sensors </vt:lpstr>
      <vt:lpstr>שקופית 24</vt:lpstr>
      <vt:lpstr>Objective </vt:lpstr>
      <vt:lpstr>Methods</vt:lpstr>
      <vt:lpstr>Methods</vt:lpstr>
      <vt:lpstr>שקופית 28</vt:lpstr>
      <vt:lpstr>שקופית 29</vt:lpstr>
      <vt:lpstr>שקופית 30</vt:lpstr>
      <vt:lpstr>שקופית 31</vt:lpstr>
      <vt:lpstr>Our Study-Aim</vt:lpstr>
      <vt:lpstr>Our study- methods </vt:lpstr>
      <vt:lpstr>Our study- methods </vt:lpstr>
      <vt:lpstr>שקופית 35</vt:lpstr>
      <vt:lpstr>שקופית 36</vt:lpstr>
      <vt:lpstr>AoP: Angle of progression</vt:lpstr>
      <vt:lpstr>HPD: Head progression distance</vt:lpstr>
      <vt:lpstr>Pubic arch angle</vt:lpstr>
      <vt:lpstr>שקופית 40</vt:lpstr>
      <vt:lpstr>My part in the study</vt:lpstr>
      <vt:lpstr>Our Study</vt:lpstr>
      <vt:lpstr>שקופית 43</vt:lpstr>
      <vt:lpstr>שקופית 44</vt:lpstr>
      <vt:lpstr>Failed vacuum </vt:lpstr>
      <vt:lpstr>שקופית 46</vt:lpstr>
      <vt:lpstr>שקופית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 pro system for peripartum pelvimetry</dc:title>
  <dc:creator>Yinon</dc:creator>
  <cp:lastModifiedBy>refael</cp:lastModifiedBy>
  <cp:revision>222</cp:revision>
  <dcterms:created xsi:type="dcterms:W3CDTF">2010-09-11T13:42:51Z</dcterms:created>
  <dcterms:modified xsi:type="dcterms:W3CDTF">2013-07-04T21:04:41Z</dcterms:modified>
</cp:coreProperties>
</file>