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20"/>
  </p:notesMasterIdLst>
  <p:sldIdLst>
    <p:sldId id="256" r:id="rId2"/>
    <p:sldId id="259" r:id="rId3"/>
    <p:sldId id="272" r:id="rId4"/>
    <p:sldId id="257" r:id="rId5"/>
    <p:sldId id="260" r:id="rId6"/>
    <p:sldId id="261" r:id="rId7"/>
    <p:sldId id="270" r:id="rId8"/>
    <p:sldId id="262" r:id="rId9"/>
    <p:sldId id="258" r:id="rId10"/>
    <p:sldId id="265" r:id="rId11"/>
    <p:sldId id="263" r:id="rId12"/>
    <p:sldId id="264" r:id="rId13"/>
    <p:sldId id="266" r:id="rId14"/>
    <p:sldId id="274" r:id="rId15"/>
    <p:sldId id="267" r:id="rId16"/>
    <p:sldId id="268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F0A5B-26C9-4D72-BFFF-76B39ABDFD6D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0EF59-3FE6-4A89-A345-514F48463C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Back to first research : </a:t>
            </a:r>
            <a:r>
              <a:rPr lang="en-US" dirty="0" err="1" smtClean="0"/>
              <a:t>pathophysiological</a:t>
            </a:r>
            <a:r>
              <a:rPr lang="en-US" dirty="0" smtClean="0"/>
              <a:t> theory behind CP development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0EF59-3FE6-4A89-A345-514F48463C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\\Penfold\Clients2\CUSTOM_SERVICES\2004 Updates\April\static templates\Medical\PPP_SMEDI_TLE_Patient_Recor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3573" y="2134429"/>
            <a:ext cx="5422904" cy="88073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0862" y="3236070"/>
            <a:ext cx="5212681" cy="52069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678613"/>
            <a:ext cx="1905000" cy="165100"/>
          </a:xfrm>
        </p:spPr>
        <p:txBody>
          <a:bodyPr/>
          <a:lstStyle>
            <a:lvl1pPr>
              <a:defRPr sz="1100" smtClean="0">
                <a:solidFill>
                  <a:srgbClr val="4D4D4D"/>
                </a:solidFill>
              </a:defRPr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78613"/>
            <a:ext cx="2895600" cy="165100"/>
          </a:xfrm>
        </p:spPr>
        <p:txBody>
          <a:bodyPr/>
          <a:lstStyle>
            <a:lvl1pPr>
              <a:defRPr sz="1100" smtClean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78613"/>
            <a:ext cx="1905000" cy="165100"/>
          </a:xfrm>
        </p:spPr>
        <p:txBody>
          <a:bodyPr/>
          <a:lstStyle>
            <a:lvl1pPr>
              <a:defRPr sz="1100" smtClean="0">
                <a:solidFill>
                  <a:srgbClr val="4D4D4D"/>
                </a:solidFill>
              </a:defRPr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4308" y="344263"/>
            <a:ext cx="2179458" cy="616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933" y="344263"/>
            <a:ext cx="6401086" cy="616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933" y="1583608"/>
            <a:ext cx="4290272" cy="493012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494" y="1583608"/>
            <a:ext cx="4290272" cy="493012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0" descr="\\Penfold\Clients2\CUSTOM_SERVICES\2004 Updates\April\static templates\Medical\PPP_SMEDI_TXT_Patient_Records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09713" y="344488"/>
            <a:ext cx="73453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584325"/>
            <a:ext cx="8716963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83363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/>
            </a:lvl1pPr>
          </a:lstStyle>
          <a:p>
            <a:fld id="{AD77DF8C-F43D-4114-BCEB-A93F225B4F4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83363"/>
            <a:ext cx="28956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83363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/>
            </a:lvl1pPr>
          </a:lstStyle>
          <a:p>
            <a:fld id="{2A243B3E-4F27-4DFF-A6A3-670D5AE1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5pPr>
      <a:lvl6pPr marL="412394" algn="r" defTabSz="915001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6pPr>
      <a:lvl7pPr marL="824789" algn="r" defTabSz="915001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7pPr>
      <a:lvl8pPr marL="1237183" algn="r" defTabSz="915001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8pPr>
      <a:lvl9pPr marL="1649578" algn="r" defTabSz="915001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4D4D4D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4D4D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D4D4D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D4D4D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D4D4D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D4D4D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4304" y="2286000"/>
            <a:ext cx="5949696" cy="1752600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bg1"/>
                </a:solidFill>
              </a:rPr>
              <a:t>The nature and course of sensory changes following spinal cord injury: predictive properties and implications on the mechanism of central pain 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8768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 :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Nardine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Zoubi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3</a:t>
            </a:r>
            <a:r>
              <a:rPr lang="en-US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year student , 6 year program.</a:t>
            </a: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Gabi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Zeilig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Department of Neurological Rehabilitation 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 Ruth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Defrin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The department of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hysical Therapy , School of Allied Health Professions,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Sackler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Faculty of Medicine, TAU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57400"/>
            <a:ext cx="91440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Part A</a:t>
            </a:r>
            <a:r>
              <a:rPr kumimoji="0" lang="en-GB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lang="en-GB" sz="2500" dirty="0" smtClean="0"/>
              <a:t>will be a prospective study</a:t>
            </a:r>
            <a:r>
              <a:rPr lang="en-GB" sz="2500" dirty="0" smtClean="0">
                <a:cs typeface="Arial" pitchFamily="34" charset="0"/>
              </a:rPr>
              <a:t> </a:t>
            </a:r>
            <a:r>
              <a:rPr kumimoji="0" lang="en-GB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evaluating pain modulation capabilities in individuals immediately after the SCI and their evolution over 8 months, and examine the relations between these capabilities and the development of CP during the same period.</a:t>
            </a:r>
          </a:p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500" dirty="0" smtClean="0">
              <a:cs typeface="Arial" pitchFamily="34" charset="0"/>
            </a:endParaRP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GB" sz="2500" dirty="0" smtClean="0"/>
              <a:t>Part B will be a cross sectional study in which we will evaluate pain modulation capabilities of individuals with chronic SCI (injured ≥12 months prior to inclusion in the study) with and without chronic CP .</a:t>
            </a:r>
            <a:endParaRPr lang="en-US" sz="2500" dirty="0" smtClean="0"/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endParaRPr kumimoji="0" lang="en-GB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457200"/>
            <a:ext cx="6019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Objectives and Hypotheses </a:t>
            </a:r>
            <a:endParaRPr lang="en-US" sz="3500" b="1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endParaRPr lang="en-US" sz="35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762000"/>
            <a:ext cx="8915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500" b="1" u="sng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500" i="1" u="sng" dirty="0" smtClean="0"/>
              <a:t>Part A:</a:t>
            </a:r>
            <a:r>
              <a:rPr lang="en-GB" sz="2500" dirty="0" smtClean="0"/>
              <a:t> 40 subjects.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500" dirty="0" smtClean="0"/>
          </a:p>
          <a:p>
            <a:r>
              <a:rPr lang="en-GB" sz="2500" dirty="0" smtClean="0"/>
              <a:t>** 20</a:t>
            </a:r>
            <a:r>
              <a:rPr lang="en-US" sz="2500" dirty="0" smtClean="0"/>
              <a:t> </a:t>
            </a:r>
            <a:r>
              <a:rPr lang="en-GB" sz="2500" dirty="0" smtClean="0"/>
              <a:t>matched healthy volunteers will serve as a control group</a:t>
            </a:r>
            <a:endParaRPr lang="en-US" sz="25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500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500" i="1" u="sng" dirty="0" smtClean="0"/>
              <a:t>Part B:</a:t>
            </a:r>
            <a:r>
              <a:rPr lang="en-GB" sz="2500" dirty="0" smtClean="0"/>
              <a:t> 60 subjects (30 with chronic CP ≥ 6 and 30 without CP).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500" b="1" dirty="0" smtClean="0"/>
              <a:t>Inclusion criteria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500" dirty="0" smtClean="0">
                <a:cs typeface="Arial" pitchFamily="34" charset="0"/>
              </a:rPr>
              <a:t>- Ages: 18-70.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500" dirty="0" smtClean="0">
                <a:cs typeface="Arial" pitchFamily="34" charset="0"/>
              </a:rPr>
              <a:t>- </a:t>
            </a:r>
            <a:r>
              <a:rPr lang="en-GB" sz="2500" dirty="0" smtClean="0">
                <a:cs typeface="Arial" pitchFamily="34" charset="0"/>
              </a:rPr>
              <a:t>Below </a:t>
            </a:r>
            <a:r>
              <a:rPr lang="en-GB" sz="2500" dirty="0" smtClean="0">
                <a:cs typeface="Arial" pitchFamily="34" charset="0"/>
              </a:rPr>
              <a:t>Segments C7 (no </a:t>
            </a:r>
            <a:r>
              <a:rPr lang="en-GB" sz="2500" dirty="0" err="1" smtClean="0">
                <a:cs typeface="Arial" pitchFamily="34" charset="0"/>
              </a:rPr>
              <a:t>qauda</a:t>
            </a:r>
            <a:r>
              <a:rPr lang="en-GB" sz="2500" dirty="0" smtClean="0">
                <a:cs typeface="Arial" pitchFamily="34" charset="0"/>
              </a:rPr>
              <a:t> </a:t>
            </a:r>
            <a:r>
              <a:rPr lang="en-GB" sz="2500" dirty="0" err="1" smtClean="0">
                <a:cs typeface="Arial" pitchFamily="34" charset="0"/>
              </a:rPr>
              <a:t>equina</a:t>
            </a:r>
            <a:r>
              <a:rPr lang="en-GB" sz="2500" dirty="0" smtClean="0">
                <a:cs typeface="Arial" pitchFamily="34" charset="0"/>
              </a:rPr>
              <a:t>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500" dirty="0" smtClean="0">
                <a:cs typeface="Arial" pitchFamily="34" charset="0"/>
              </a:rPr>
              <a:t>- </a:t>
            </a:r>
            <a:r>
              <a:rPr lang="en-GB" sz="2500" dirty="0" smtClean="0">
                <a:cs typeface="Arial" pitchFamily="34" charset="0"/>
              </a:rPr>
              <a:t>C</a:t>
            </a:r>
            <a:r>
              <a:rPr lang="en-GB" sz="2500" dirty="0" smtClean="0"/>
              <a:t>omplete/incomplete </a:t>
            </a:r>
            <a:r>
              <a:rPr lang="en-GB" sz="2500" dirty="0" smtClean="0"/>
              <a:t>injury </a:t>
            </a:r>
            <a:endParaRPr lang="en-GB" sz="2500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2500" dirty="0" smtClean="0"/>
              <a:t> </a:t>
            </a:r>
            <a:r>
              <a:rPr lang="en-GB" sz="2500" dirty="0" smtClean="0"/>
              <a:t>No </a:t>
            </a:r>
            <a:r>
              <a:rPr lang="en-GB" sz="2500" dirty="0" smtClean="0"/>
              <a:t>additional neurological problems.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GB" sz="2500" dirty="0" smtClean="0">
                <a:cs typeface="Arial" pitchFamily="34" charset="0"/>
              </a:rPr>
              <a:t> </a:t>
            </a:r>
            <a:r>
              <a:rPr lang="en-GB" sz="2500" dirty="0" smtClean="0">
                <a:cs typeface="Arial" pitchFamily="34" charset="0"/>
              </a:rPr>
              <a:t>No </a:t>
            </a:r>
            <a:r>
              <a:rPr lang="en-GB" sz="2500" dirty="0" smtClean="0">
                <a:cs typeface="Arial" pitchFamily="34" charset="0"/>
              </a:rPr>
              <a:t>neuropathic pain development in acute patients.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35317" y="457200"/>
            <a:ext cx="275588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Participants</a:t>
            </a:r>
            <a:endParaRPr lang="en-US" sz="35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99656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3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3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Part A</a:t>
            </a:r>
            <a:r>
              <a:rPr kumimoji="0" lang="en-GB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Assessments of pain modulation capabilities of recently injured individuals 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and completing the questionnaires </a:t>
            </a:r>
            <a:r>
              <a:rPr kumimoji="0" lang="en-GB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will be carried out beginning as soon as possible after the SCI (2-3 weeks post trauma) and will be repeated 1.5 month, and 3 months after the injury.</a:t>
            </a:r>
            <a:endParaRPr kumimoji="0" lang="en-GB" sz="23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300" dirty="0" smtClean="0"/>
              <a:t>At the end of the follow up we will compare the outcome measures between those who developed CP and those who did not.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300" b="1" i="1" u="sng" dirty="0" smtClean="0"/>
              <a:t>Part B:</a:t>
            </a:r>
            <a:r>
              <a:rPr lang="en-GB" sz="2300" dirty="0" smtClean="0"/>
              <a:t> Each individual with chronic SCI will undergo a single assessment of pain modulation capabilities </a:t>
            </a:r>
            <a:r>
              <a:rPr lang="en-US" sz="2300" dirty="0" smtClean="0"/>
              <a:t>and will complete all the questionnaires</a:t>
            </a:r>
            <a:r>
              <a:rPr lang="en-GB" sz="2300" dirty="0" smtClean="0"/>
              <a:t> The intensity of CP will be assessed with VAS and the McGill pain questionnaire.</a:t>
            </a:r>
            <a:endParaRPr lang="en-US" sz="23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457200"/>
            <a:ext cx="333136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Overall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844" y="1143000"/>
            <a:ext cx="84109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b="1" u="sng" dirty="0" smtClean="0"/>
          </a:p>
          <a:p>
            <a:r>
              <a:rPr lang="en-US" sz="2500" dirty="0" smtClean="0"/>
              <a:t>Pain modulation capabilities are manifested in the concept of diffuse noxious inhibitory control (DNIC)</a:t>
            </a:r>
            <a:r>
              <a:rPr lang="en-US" sz="2500" b="1" u="sng" dirty="0" smtClean="0"/>
              <a:t> </a:t>
            </a:r>
          </a:p>
          <a:p>
            <a:endParaRPr lang="en-US" sz="2500" b="1" u="sng" dirty="0" smtClean="0"/>
          </a:p>
          <a:p>
            <a:r>
              <a:rPr lang="en-US" sz="2500" dirty="0" smtClean="0"/>
              <a:t>T</a:t>
            </a:r>
            <a:r>
              <a:rPr lang="en-US" sz="2500" dirty="0" smtClean="0"/>
              <a:t>he </a:t>
            </a:r>
            <a:r>
              <a:rPr lang="en-US" sz="2500" dirty="0" smtClean="0"/>
              <a:t>nature of pain modulation capabilities in our designated individuals with SCI can be evaluated by using three experimental protocols:</a:t>
            </a:r>
          </a:p>
          <a:p>
            <a:endParaRPr lang="en-US" sz="2500" dirty="0" smtClean="0"/>
          </a:p>
          <a:p>
            <a:r>
              <a:rPr lang="en-US" sz="2500" u="sng" dirty="0" smtClean="0"/>
              <a:t>1. Conditioned pain modulation (CPM).</a:t>
            </a:r>
            <a:endParaRPr lang="en-US" sz="2500" dirty="0" smtClean="0"/>
          </a:p>
          <a:p>
            <a:endParaRPr lang="en-US" sz="2500" dirty="0" smtClean="0"/>
          </a:p>
          <a:p>
            <a:r>
              <a:rPr lang="en-US" sz="2500" u="sng" dirty="0" smtClean="0"/>
              <a:t>2. Response to tonic </a:t>
            </a:r>
            <a:r>
              <a:rPr lang="en-US" sz="2500" u="sng" dirty="0" smtClean="0"/>
              <a:t>stimulation. </a:t>
            </a:r>
            <a:endParaRPr lang="en-US" sz="2500" u="sng" dirty="0" smtClean="0"/>
          </a:p>
          <a:p>
            <a:endParaRPr lang="en-US" sz="2500" u="sng" dirty="0" smtClean="0"/>
          </a:p>
          <a:p>
            <a:r>
              <a:rPr lang="en-US" sz="2500" u="sng" dirty="0" smtClean="0"/>
              <a:t>3.Temporal summation of pain</a:t>
            </a:r>
            <a:r>
              <a:rPr lang="en-US" sz="2500" dirty="0" smtClean="0"/>
              <a:t> (wind-up).</a:t>
            </a:r>
          </a:p>
          <a:p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1066800" y="152400"/>
            <a:ext cx="7620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Assessment of pain modulation mechanisms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edoc-web.com/ckfinder/userfiles/images/tsa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81201"/>
            <a:ext cx="4419600" cy="3208401"/>
          </a:xfrm>
          <a:prstGeom prst="rect">
            <a:avLst/>
          </a:prstGeom>
          <a:noFill/>
        </p:spPr>
      </p:pic>
      <p:pic>
        <p:nvPicPr>
          <p:cNvPr id="5122" name="Picture 2" descr="https://encrypted-tbn1.gstatic.com/images?q=tbn:ANd9GcR9IXBtIVeVAKDGHy6AtxdimMhlIZXAPIALBKPBlcFjaH_l0-oK2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981200"/>
            <a:ext cx="4267200" cy="32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4038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b="1" u="sng" dirty="0" smtClean="0"/>
          </a:p>
          <a:p>
            <a:endParaRPr lang="en-US" sz="2500" b="1" u="sng" dirty="0" smtClean="0"/>
          </a:p>
          <a:p>
            <a:r>
              <a:rPr lang="en-US" sz="2500" b="1" dirty="0" smtClean="0"/>
              <a:t>The </a:t>
            </a:r>
            <a:r>
              <a:rPr lang="en-US" sz="2500" b="1" dirty="0" err="1" smtClean="0"/>
              <a:t>Mc'Gill</a:t>
            </a:r>
            <a:r>
              <a:rPr lang="en-US" sz="2500" b="1" dirty="0" smtClean="0"/>
              <a:t> pain questionnaire (MPQ): </a:t>
            </a:r>
            <a:r>
              <a:rPr lang="en-US" sz="2500" dirty="0" smtClean="0"/>
              <a:t> provides a quantitative evaluation of the patient’s pain experience with a separate measure of its sensory, affective and cognitive </a:t>
            </a:r>
            <a:r>
              <a:rPr lang="en-US" sz="2500" dirty="0" smtClean="0"/>
              <a:t>dimensions.</a:t>
            </a:r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pic>
        <p:nvPicPr>
          <p:cNvPr id="23554" name="Picture 2" descr="http://0.tqn.com/d/pain/1/0/U/-/-/-/fina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447800"/>
            <a:ext cx="4416425" cy="5410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946008" y="457200"/>
            <a:ext cx="345479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Questionnaires</a:t>
            </a:r>
            <a:endParaRPr lang="en-US" sz="35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91819"/>
            <a:ext cx="822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The Pain </a:t>
            </a:r>
            <a:r>
              <a:rPr lang="en-US" sz="2500" b="1" dirty="0" err="1" smtClean="0"/>
              <a:t>Catastrophising</a:t>
            </a:r>
            <a:r>
              <a:rPr lang="en-US" sz="2500" b="1" dirty="0" smtClean="0"/>
              <a:t> Scale (PCS):</a:t>
            </a:r>
            <a:r>
              <a:rPr lang="en-US" sz="2500" dirty="0" smtClean="0"/>
              <a:t> instructions ask participants to reflect on past painful experiences and to indicate the degree to which they experienced each of 13 thoughts or feelings when experiencing pain.</a:t>
            </a:r>
          </a:p>
          <a:p>
            <a:endParaRPr lang="en-US" sz="2500" dirty="0" smtClean="0"/>
          </a:p>
          <a:p>
            <a:r>
              <a:rPr lang="en-US" sz="2500" b="1" dirty="0" smtClean="0"/>
              <a:t>Fear of Pain: </a:t>
            </a:r>
            <a:r>
              <a:rPr lang="en-US" sz="2500" dirty="0" smtClean="0"/>
              <a:t>Participants are asked to rate how fearful they are of the pain associated with each situation. </a:t>
            </a:r>
          </a:p>
          <a:p>
            <a:endParaRPr lang="en-US" sz="2500" b="1" dirty="0" smtClean="0"/>
          </a:p>
          <a:p>
            <a:r>
              <a:rPr lang="en-US" sz="2500" b="1" dirty="0" smtClean="0"/>
              <a:t>The Post Traumatic Stress inventory:</a:t>
            </a:r>
            <a:r>
              <a:rPr lang="en-US" sz="2500" dirty="0" smtClean="0"/>
              <a:t> evaluates post traumatic </a:t>
            </a:r>
            <a:r>
              <a:rPr lang="en-US" sz="2500" dirty="0" err="1" smtClean="0"/>
              <a:t>symptomatology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endParaRPr lang="en-US" sz="2500" b="1" dirty="0" smtClean="0"/>
          </a:p>
          <a:p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7924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solidFill>
                  <a:schemeClr val="accent1">
                    <a:lumMod val="75000"/>
                  </a:schemeClr>
                </a:solidFill>
                <a:effectLst/>
              </a:rPr>
              <a:t>Research to be continued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encrypted-tbn0.gstatic.com/images?q=tbn:ANd9GcSig188lYYJE1nxmXwVwaDaGWvDpzQkWeTeVoh5XTLziEUIKk6V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28800"/>
            <a:ext cx="5121306" cy="3352800"/>
          </a:xfrm>
          <a:prstGeom prst="rect">
            <a:avLst/>
          </a:prstGeom>
          <a:noFill/>
        </p:spPr>
      </p:pic>
      <p:pic>
        <p:nvPicPr>
          <p:cNvPr id="25604" name="Picture 4" descr="http://professionalsalesengineer.files.wordpress.com/2011/10/pse_yes_no.jpg?w=6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2175" y="5095874"/>
            <a:ext cx="4314825" cy="1762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143000"/>
            <a:ext cx="8305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300" dirty="0"/>
          </a:p>
          <a:p>
            <a:r>
              <a:rPr lang="en-US" sz="2300" dirty="0"/>
              <a:t>Central pain syndrome is defined as pain associated with </a:t>
            </a:r>
            <a:r>
              <a:rPr lang="en-US" sz="2300" dirty="0" smtClean="0"/>
              <a:t>malfunction or damage to the </a:t>
            </a:r>
            <a:r>
              <a:rPr lang="en-US" sz="2300" dirty="0"/>
              <a:t>central nervous system. It has a low incidence but is frequently intractable and does not have effective treatment</a:t>
            </a:r>
            <a:r>
              <a:rPr lang="en-US" sz="2300" dirty="0" smtClean="0"/>
              <a:t>.</a:t>
            </a:r>
          </a:p>
          <a:p>
            <a:endParaRPr lang="en-US" sz="2300" dirty="0" smtClean="0"/>
          </a:p>
          <a:p>
            <a:r>
              <a:rPr lang="en-US" sz="2300" dirty="0" smtClean="0"/>
              <a:t> </a:t>
            </a:r>
            <a:r>
              <a:rPr lang="en-US" sz="2300" dirty="0"/>
              <a:t>The cause of central pain is speculative; however, the single common sensory abnormality in patients with central pain is interruption of </a:t>
            </a:r>
            <a:r>
              <a:rPr lang="en-US" sz="2300" dirty="0" err="1"/>
              <a:t>spinothalamocortical</a:t>
            </a:r>
            <a:r>
              <a:rPr lang="en-US" sz="2300" dirty="0"/>
              <a:t> </a:t>
            </a:r>
            <a:r>
              <a:rPr lang="en-US" sz="2300" dirty="0" err="1"/>
              <a:t>nociceptive</a:t>
            </a:r>
            <a:r>
              <a:rPr lang="en-US" sz="2300" dirty="0"/>
              <a:t> pathways.</a:t>
            </a:r>
            <a:r>
              <a:rPr lang="en-US" sz="2300" dirty="0" smtClean="0"/>
              <a:t> </a:t>
            </a:r>
          </a:p>
          <a:p>
            <a:endParaRPr lang="en-US" sz="2300" dirty="0" smtClean="0"/>
          </a:p>
          <a:p>
            <a:r>
              <a:rPr lang="en-US" sz="2300" dirty="0" smtClean="0"/>
              <a:t>Its usually described as spontaneous and/or evoked burning, pressing, electric like, cold stabbing, shooting pain diffusely located in dermatomes corresponding to the level of injury or 2-3 dermatomes below it.</a:t>
            </a:r>
          </a:p>
          <a:p>
            <a:endParaRPr lang="en-US" sz="2300" dirty="0" smtClean="0"/>
          </a:p>
          <a:p>
            <a:endParaRPr lang="en-US" sz="2300" dirty="0"/>
          </a:p>
          <a:p>
            <a:endParaRPr lang="en-US" sz="2300" dirty="0"/>
          </a:p>
          <a:p>
            <a:endParaRPr lang="en-US" sz="2300" dirty="0"/>
          </a:p>
        </p:txBody>
      </p:sp>
      <p:sp>
        <p:nvSpPr>
          <p:cNvPr id="4" name="TextBox 3"/>
          <p:cNvSpPr txBox="1"/>
          <p:nvPr/>
        </p:nvSpPr>
        <p:spPr>
          <a:xfrm>
            <a:off x="2183438" y="584537"/>
            <a:ext cx="48269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What is central pain ?</a:t>
            </a:r>
          </a:p>
          <a:p>
            <a:endParaRPr lang="en-US" sz="25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828800"/>
            <a:ext cx="89154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500" dirty="0" smtClean="0"/>
              <a:t>The extent of pain and the areas affected are related to the cause of the injury, which can include:</a:t>
            </a:r>
          </a:p>
          <a:p>
            <a:pPr algn="l"/>
            <a:endParaRPr lang="en-US" sz="2500" dirty="0" smtClean="0"/>
          </a:p>
          <a:p>
            <a:r>
              <a:rPr lang="en-US" sz="2500" dirty="0" smtClean="0"/>
              <a:t>- Motor vehicle accidents.</a:t>
            </a:r>
          </a:p>
          <a:p>
            <a:pPr algn="l">
              <a:buFontTx/>
              <a:buChar char="-"/>
            </a:pPr>
            <a:r>
              <a:rPr lang="en-US" sz="2500" dirty="0" smtClean="0"/>
              <a:t>trauma.</a:t>
            </a:r>
          </a:p>
          <a:p>
            <a:pPr algn="l">
              <a:buFontTx/>
              <a:buChar char="-"/>
            </a:pPr>
            <a:r>
              <a:rPr lang="en-US" sz="2500" dirty="0" smtClean="0"/>
              <a:t>Sport injuries</a:t>
            </a:r>
          </a:p>
          <a:p>
            <a:pPr algn="l">
              <a:buFontTx/>
              <a:buChar char="-"/>
            </a:pPr>
            <a:r>
              <a:rPr lang="en-US" sz="2500" dirty="0" smtClean="0"/>
              <a:t> spinal stroke.</a:t>
            </a:r>
          </a:p>
          <a:p>
            <a:pPr algn="l">
              <a:buFontTx/>
              <a:buChar char="-"/>
            </a:pPr>
            <a:r>
              <a:rPr lang="en-US" sz="2500" dirty="0" smtClean="0"/>
              <a:t> tumors.</a:t>
            </a:r>
          </a:p>
          <a:p>
            <a:pPr algn="l">
              <a:buFontTx/>
              <a:buChar char="-"/>
            </a:pPr>
            <a:r>
              <a:rPr lang="en-US" sz="2500" dirty="0" smtClean="0"/>
              <a:t> after surgery.</a:t>
            </a:r>
          </a:p>
          <a:p>
            <a:pPr algn="l">
              <a:buFontTx/>
              <a:buChar char="-"/>
            </a:pPr>
            <a:r>
              <a:rPr lang="en-US" sz="2500" dirty="0" smtClean="0"/>
              <a:t> Multiple Sclerosis.</a:t>
            </a:r>
          </a:p>
          <a:p>
            <a:pPr algn="l">
              <a:buFontTx/>
              <a:buChar char="-"/>
            </a:pPr>
            <a:r>
              <a:rPr lang="en-US" sz="2500" dirty="0" smtClean="0"/>
              <a:t> Immune system disorders. </a:t>
            </a:r>
          </a:p>
          <a:p>
            <a:r>
              <a:rPr lang="en-US" sz="2500" dirty="0" smtClean="0"/>
              <a:t>-Parkinson's disease.</a:t>
            </a:r>
          </a:p>
          <a:p>
            <a:pPr algn="l"/>
            <a:endParaRPr lang="en-US" sz="25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749912" y="512058"/>
            <a:ext cx="183415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causes </a:t>
            </a:r>
            <a:endParaRPr lang="en-US" sz="35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055674"/>
            <a:ext cx="769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/>
          </a:p>
          <a:p>
            <a:r>
              <a:rPr lang="en-US" sz="2500" dirty="0" smtClean="0"/>
              <a:t>50% of individuals with SCI are estimated to develop CP. </a:t>
            </a:r>
          </a:p>
          <a:p>
            <a:r>
              <a:rPr lang="en-US" sz="2500" dirty="0" smtClean="0"/>
              <a:t>5-15% of individuals after spinal stroke </a:t>
            </a:r>
          </a:p>
          <a:p>
            <a:endParaRPr lang="en-US" sz="2500" dirty="0" smtClean="0"/>
          </a:p>
          <a:p>
            <a:r>
              <a:rPr lang="en-US" sz="2500" dirty="0" smtClean="0"/>
              <a:t>Estimated prevalence 34-67%</a:t>
            </a:r>
          </a:p>
          <a:p>
            <a:endParaRPr lang="en-US" sz="2500" dirty="0"/>
          </a:p>
          <a:p>
            <a:r>
              <a:rPr lang="en-US" sz="2500" dirty="0" smtClean="0"/>
              <a:t>CP develops within weeks to months after the SCI </a:t>
            </a:r>
            <a:endParaRPr lang="en-US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435858"/>
            <a:ext cx="4114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Spinal cord injury </a:t>
            </a:r>
            <a:endParaRPr lang="en-US" sz="35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52600"/>
            <a:ext cx="8534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/>
          </a:p>
          <a:p>
            <a:r>
              <a:rPr lang="en-US" sz="2400" b="1" dirty="0" smtClean="0"/>
              <a:t>Tested Hypothesis: </a:t>
            </a:r>
          </a:p>
          <a:p>
            <a:endParaRPr lang="en-US" sz="2200" b="1" dirty="0" smtClean="0"/>
          </a:p>
          <a:p>
            <a:r>
              <a:rPr lang="en-US" sz="2200" dirty="0" smtClean="0"/>
              <a:t>C</a:t>
            </a:r>
            <a:r>
              <a:rPr lang="en-US" sz="2200" dirty="0" smtClean="0"/>
              <a:t>entral </a:t>
            </a:r>
            <a:r>
              <a:rPr lang="en-US" sz="2200" dirty="0" smtClean="0"/>
              <a:t>pain may result from </a:t>
            </a:r>
            <a:r>
              <a:rPr lang="en-US" sz="2200" dirty="0" err="1" smtClean="0"/>
              <a:t>hyperexcitability</a:t>
            </a:r>
            <a:r>
              <a:rPr lang="en-US" sz="2200" dirty="0" smtClean="0"/>
              <a:t> of the nervous system. Thus patients who exhibit soon after the injury a significant damage to the </a:t>
            </a:r>
            <a:r>
              <a:rPr lang="en-US" sz="2200" dirty="0" err="1"/>
              <a:t>S</a:t>
            </a:r>
            <a:r>
              <a:rPr lang="en-US" sz="2200" dirty="0" err="1" smtClean="0"/>
              <a:t>pinothalamic</a:t>
            </a:r>
            <a:r>
              <a:rPr lang="en-US" sz="2200" dirty="0" smtClean="0"/>
              <a:t> tract along the signs of </a:t>
            </a:r>
            <a:r>
              <a:rPr lang="en-US" sz="2200" dirty="0" err="1" smtClean="0"/>
              <a:t>hyperexcitability</a:t>
            </a:r>
            <a:r>
              <a:rPr lang="en-US" sz="2200" dirty="0" smtClean="0"/>
              <a:t> are those who are at risk to develop below level central pain.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95071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The nature and course of sensory changes following spinal cord </a:t>
            </a:r>
            <a:r>
              <a:rPr lang="en-US" sz="24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injuty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: predictive </a:t>
            </a:r>
            <a:r>
              <a:rPr lang="en-US" sz="24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preoperties</a:t>
            </a:r>
            <a:r>
              <a:rPr lang="en-US" sz="24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and implications on the mechanism of central pain </a:t>
            </a:r>
            <a:endParaRPr lang="en-US" sz="24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47800"/>
            <a:ext cx="76200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b="1" dirty="0" smtClean="0"/>
              <a:t>Subjects</a:t>
            </a:r>
            <a:r>
              <a:rPr lang="en-US" sz="2500" dirty="0" smtClean="0"/>
              <a:t>: 57 both M and F. </a:t>
            </a:r>
          </a:p>
          <a:p>
            <a:r>
              <a:rPr lang="en-US" sz="2500" dirty="0" smtClean="0"/>
              <a:t>	      30 suffered from acute SCI .</a:t>
            </a:r>
          </a:p>
          <a:p>
            <a:r>
              <a:rPr lang="en-US" sz="2500" dirty="0" smtClean="0"/>
              <a:t>	      27 healthy controls.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r>
              <a:rPr lang="en-US" sz="2500" b="1" dirty="0" smtClean="0"/>
              <a:t>Sensory Testing :</a:t>
            </a:r>
          </a:p>
          <a:p>
            <a:r>
              <a:rPr lang="en-US" sz="2500" b="1" dirty="0" smtClean="0"/>
              <a:t> </a:t>
            </a:r>
          </a:p>
          <a:p>
            <a:r>
              <a:rPr lang="en-US" sz="2500" dirty="0" smtClean="0"/>
              <a:t>- Thermal testing.</a:t>
            </a:r>
          </a:p>
          <a:p>
            <a:r>
              <a:rPr lang="en-US" sz="2500" dirty="0" smtClean="0"/>
              <a:t>- Light touch and </a:t>
            </a:r>
            <a:r>
              <a:rPr lang="en-US" sz="2500" dirty="0" err="1" smtClean="0"/>
              <a:t>graphaesthesia</a:t>
            </a:r>
            <a:r>
              <a:rPr lang="en-US" sz="2500" dirty="0" smtClean="0"/>
              <a:t> testing.</a:t>
            </a:r>
          </a:p>
          <a:p>
            <a:r>
              <a:rPr lang="en-US" sz="2500" dirty="0" smtClean="0"/>
              <a:t>- Evaluation of neuronal </a:t>
            </a:r>
            <a:r>
              <a:rPr lang="en-US" sz="2500" dirty="0" err="1" smtClean="0"/>
              <a:t>hyperexcitability</a:t>
            </a:r>
            <a:r>
              <a:rPr lang="en-US" sz="2500" dirty="0" smtClean="0"/>
              <a:t>.</a:t>
            </a:r>
          </a:p>
          <a:p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endParaRPr lang="en-US" sz="2500" dirty="0" smtClean="0"/>
          </a:p>
          <a:p>
            <a:pPr algn="just"/>
            <a:endParaRPr lang="en-US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512058"/>
            <a:ext cx="4953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Patients and methods </a:t>
            </a:r>
            <a:endParaRPr lang="en-US" sz="35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7256"/>
            <a:ext cx="76200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25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/>
              <a:t> 46% of the patients developed CP. Onset averaged at 3.8 +/- 2 months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/>
              <a:t> </a:t>
            </a:r>
            <a:r>
              <a:rPr lang="en-US" sz="2500" dirty="0" smtClean="0"/>
              <a:t>An </a:t>
            </a:r>
            <a:r>
              <a:rPr lang="en-US" sz="2500" dirty="0" smtClean="0"/>
              <a:t>increase in warm – and heat-pain thresholds.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/>
              <a:t> </a:t>
            </a:r>
            <a:r>
              <a:rPr lang="en-US" sz="2500" dirty="0" smtClean="0"/>
              <a:t>A </a:t>
            </a:r>
            <a:r>
              <a:rPr lang="en-US" sz="2500" dirty="0" smtClean="0"/>
              <a:t>decrease in touch threshold.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/>
              <a:t> </a:t>
            </a:r>
            <a:r>
              <a:rPr lang="en-US" sz="2500" dirty="0" smtClean="0"/>
              <a:t>An </a:t>
            </a:r>
            <a:r>
              <a:rPr lang="en-US" sz="2500" dirty="0" smtClean="0"/>
              <a:t>increase in the </a:t>
            </a:r>
            <a:r>
              <a:rPr lang="en-US" sz="2500" dirty="0" err="1" smtClean="0"/>
              <a:t>graphaesthesia</a:t>
            </a:r>
            <a:r>
              <a:rPr lang="en-US" sz="2500" dirty="0" smtClean="0"/>
              <a:t> score.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smtClean="0"/>
              <a:t> </a:t>
            </a:r>
            <a:r>
              <a:rPr lang="en-US" sz="2500" dirty="0" smtClean="0"/>
              <a:t>Th</a:t>
            </a:r>
            <a:r>
              <a:rPr lang="en-US" sz="2500" dirty="0" smtClean="0"/>
              <a:t>e </a:t>
            </a:r>
            <a:r>
              <a:rPr lang="en-US" sz="2500" dirty="0" smtClean="0"/>
              <a:t>group with below-level central pain exhibited higher thermal threshold than the group with no CP.</a:t>
            </a:r>
          </a:p>
          <a:p>
            <a:pPr algn="just">
              <a:lnSpc>
                <a:spcPct val="150000"/>
              </a:lnSpc>
            </a:pPr>
            <a:endParaRPr lang="en-US" sz="2500" dirty="0" smtClean="0"/>
          </a:p>
          <a:p>
            <a:pPr>
              <a:lnSpc>
                <a:spcPct val="150000"/>
              </a:lnSpc>
            </a:pPr>
            <a:endParaRPr lang="en-US" sz="2500" dirty="0"/>
          </a:p>
        </p:txBody>
      </p:sp>
      <p:sp>
        <p:nvSpPr>
          <p:cNvPr id="3" name="TextBox 2"/>
          <p:cNvSpPr txBox="1"/>
          <p:nvPr/>
        </p:nvSpPr>
        <p:spPr>
          <a:xfrm>
            <a:off x="3581400" y="512058"/>
            <a:ext cx="2057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Results</a:t>
            </a:r>
            <a:endParaRPr lang="en-US" sz="35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47939"/>
            <a:ext cx="84582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1- The results suggest a worsening of the </a:t>
            </a:r>
            <a:r>
              <a:rPr lang="en-US" sz="2500" dirty="0" err="1" smtClean="0"/>
              <a:t>spinothalamic</a:t>
            </a:r>
            <a:r>
              <a:rPr lang="en-US" sz="2500" dirty="0" smtClean="0"/>
              <a:t> tract function and small improvement of dorsal column function  with time towards the emergence of below-level CP  - changes observed in the group with CP only.</a:t>
            </a:r>
          </a:p>
          <a:p>
            <a:r>
              <a:rPr lang="en-US" sz="2500" dirty="0" smtClean="0"/>
              <a:t> </a:t>
            </a:r>
          </a:p>
          <a:p>
            <a:r>
              <a:rPr lang="en-US" sz="2500" dirty="0" smtClean="0"/>
              <a:t>2- </a:t>
            </a:r>
            <a:r>
              <a:rPr lang="en-US" sz="2500" dirty="0" smtClean="0"/>
              <a:t>The </a:t>
            </a:r>
            <a:r>
              <a:rPr lang="en-US" sz="2500" dirty="0" smtClean="0"/>
              <a:t>group with below-level central pain exhibited more extensive </a:t>
            </a:r>
            <a:r>
              <a:rPr lang="en-US" sz="2500" dirty="0" err="1" smtClean="0"/>
              <a:t>spinothalamic</a:t>
            </a:r>
            <a:r>
              <a:rPr lang="en-US" sz="2500" dirty="0" smtClean="0"/>
              <a:t> tract damage.</a:t>
            </a:r>
          </a:p>
          <a:p>
            <a:endParaRPr lang="en-US" sz="2500" dirty="0" smtClean="0"/>
          </a:p>
          <a:p>
            <a:r>
              <a:rPr lang="en-US" sz="2500" dirty="0" smtClean="0"/>
              <a:t>3- </a:t>
            </a:r>
            <a:r>
              <a:rPr lang="en-US" sz="2500" dirty="0" smtClean="0"/>
              <a:t>More </a:t>
            </a:r>
            <a:r>
              <a:rPr lang="en-US" sz="2500" dirty="0" smtClean="0"/>
              <a:t>extensive </a:t>
            </a:r>
            <a:r>
              <a:rPr lang="en-US" sz="2500" dirty="0" err="1" smtClean="0"/>
              <a:t>spinothalamic</a:t>
            </a:r>
            <a:r>
              <a:rPr lang="en-US" sz="2500" dirty="0" smtClean="0"/>
              <a:t> tract damage exists prior to the emergence of below-level central pain.</a:t>
            </a:r>
          </a:p>
          <a:p>
            <a:endParaRPr lang="en-US" sz="25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124200" y="457200"/>
            <a:ext cx="2895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Conclusion</a:t>
            </a:r>
            <a:endParaRPr lang="en-US" sz="3500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163901"/>
            <a:ext cx="891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1- </a:t>
            </a:r>
            <a:r>
              <a:rPr lang="en-US" sz="2500" dirty="0" smtClean="0"/>
              <a:t>Evaluate </a:t>
            </a:r>
            <a:r>
              <a:rPr lang="en-US" sz="2500" dirty="0" smtClean="0"/>
              <a:t>pain modulation capabilities immediately after SCI and its evolution with time.</a:t>
            </a:r>
          </a:p>
          <a:p>
            <a:endParaRPr lang="en-US" sz="2500" dirty="0" smtClean="0"/>
          </a:p>
          <a:p>
            <a:r>
              <a:rPr lang="en-US" sz="2500" dirty="0" smtClean="0"/>
              <a:t>2-  </a:t>
            </a:r>
            <a:r>
              <a:rPr lang="en-US" sz="2500" dirty="0" smtClean="0"/>
              <a:t>Evaluate </a:t>
            </a:r>
            <a:r>
              <a:rPr lang="en-US" sz="2500" dirty="0" smtClean="0"/>
              <a:t>pain modulation capabilities of individuals with chronic SCI with or without CP In order to explore whether  poor pain modulation capabilities can determine the intensity of pain in those patients.</a:t>
            </a:r>
          </a:p>
          <a:p>
            <a:endParaRPr lang="en-US" sz="25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514600" y="435858"/>
            <a:ext cx="41264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Purpose of study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214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TS010286214</Template>
  <TotalTime>1761</TotalTime>
  <Words>932</Words>
  <Application>Microsoft Office PowerPoint</Application>
  <PresentationFormat>On-screen Show (4:3)</PresentationFormat>
  <Paragraphs>121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TS010286214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2013-06-11T20:18:13Z</dcterms:created>
  <dcterms:modified xsi:type="dcterms:W3CDTF">2013-07-11T05:03:54Z</dcterms:modified>
</cp:coreProperties>
</file>