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4" r:id="rId1"/>
  </p:sldMasterIdLst>
  <p:notesMasterIdLst>
    <p:notesMasterId r:id="rId20"/>
  </p:notesMasterIdLst>
  <p:sldIdLst>
    <p:sldId id="256" r:id="rId2"/>
    <p:sldId id="259" r:id="rId3"/>
    <p:sldId id="272" r:id="rId4"/>
    <p:sldId id="257" r:id="rId5"/>
    <p:sldId id="260" r:id="rId6"/>
    <p:sldId id="261" r:id="rId7"/>
    <p:sldId id="270" r:id="rId8"/>
    <p:sldId id="262" r:id="rId9"/>
    <p:sldId id="258" r:id="rId10"/>
    <p:sldId id="265" r:id="rId11"/>
    <p:sldId id="263" r:id="rId12"/>
    <p:sldId id="264" r:id="rId13"/>
    <p:sldId id="266" r:id="rId14"/>
    <p:sldId id="274" r:id="rId15"/>
    <p:sldId id="267" r:id="rId16"/>
    <p:sldId id="268" r:id="rId17"/>
    <p:sldId id="271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506" y="-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9F0A5B-26C9-4D72-BFFF-76B39ABDFD6D}" type="datetimeFigureOut">
              <a:rPr lang="en-US" smtClean="0"/>
              <a:pPr/>
              <a:t>7/11/2013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50EF59-3FE6-4A89-A345-514F48463C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Back to first research : </a:t>
            </a:r>
            <a:r>
              <a:rPr lang="en-US" dirty="0" err="1" smtClean="0"/>
              <a:t>pathophysiological</a:t>
            </a:r>
            <a:r>
              <a:rPr lang="en-US" dirty="0" smtClean="0"/>
              <a:t> theory behind CP development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0EF59-3FE6-4A89-A345-514F48463C4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3" descr="\\Penfold\Clients2\CUSTOM_SERVICES\2004 Updates\April\static templates\Medical\PPP_SMEDI_TLE_Patient_Record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8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63573" y="2134429"/>
            <a:ext cx="5422904" cy="880739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00862" y="3236070"/>
            <a:ext cx="5212681" cy="520698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678613"/>
            <a:ext cx="1905000" cy="165100"/>
          </a:xfrm>
        </p:spPr>
        <p:txBody>
          <a:bodyPr/>
          <a:lstStyle>
            <a:lvl1pPr>
              <a:defRPr sz="1100" smtClean="0">
                <a:solidFill>
                  <a:srgbClr val="4D4D4D"/>
                </a:solidFill>
              </a:defRPr>
            </a:lvl1pPr>
          </a:lstStyle>
          <a:p>
            <a:fld id="{AD77DF8C-F43D-4114-BCEB-A93F225B4F46}" type="datetimeFigureOut">
              <a:rPr lang="en-US" smtClean="0"/>
              <a:pPr/>
              <a:t>7/11/2013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678613"/>
            <a:ext cx="2895600" cy="165100"/>
          </a:xfrm>
        </p:spPr>
        <p:txBody>
          <a:bodyPr/>
          <a:lstStyle>
            <a:lvl1pPr>
              <a:defRPr sz="1100" smtClean="0">
                <a:solidFill>
                  <a:srgbClr val="4D4D4D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678613"/>
            <a:ext cx="1905000" cy="165100"/>
          </a:xfrm>
        </p:spPr>
        <p:txBody>
          <a:bodyPr/>
          <a:lstStyle>
            <a:lvl1pPr>
              <a:defRPr sz="1100" smtClean="0">
                <a:solidFill>
                  <a:srgbClr val="4D4D4D"/>
                </a:solidFill>
              </a:defRPr>
            </a:lvl1pPr>
          </a:lstStyle>
          <a:p>
            <a:fld id="{2A243B3E-4F27-4DFF-A6A3-670D5AE16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77DF8C-F43D-4114-BCEB-A93F225B4F46}" type="datetimeFigureOut">
              <a:rPr lang="en-US" smtClean="0"/>
              <a:pPr/>
              <a:t>7/11/2013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243B3E-4F27-4DFF-A6A3-670D5AE16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4308" y="344263"/>
            <a:ext cx="2179458" cy="6169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5933" y="344263"/>
            <a:ext cx="6401086" cy="6169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77DF8C-F43D-4114-BCEB-A93F225B4F46}" type="datetimeFigureOut">
              <a:rPr lang="en-US" smtClean="0"/>
              <a:pPr/>
              <a:t>7/11/2013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243B3E-4F27-4DFF-A6A3-670D5AE16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77DF8C-F43D-4114-BCEB-A93F225B4F46}" type="datetimeFigureOut">
              <a:rPr lang="en-US" smtClean="0"/>
              <a:pPr/>
              <a:t>7/11/2013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243B3E-4F27-4DFF-A6A3-670D5AE16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96" y="4406563"/>
            <a:ext cx="7772543" cy="1362706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96" y="2906151"/>
            <a:ext cx="7772543" cy="1500412"/>
          </a:xfrm>
        </p:spPr>
        <p:txBody>
          <a:bodyPr anchor="b"/>
          <a:lstStyle>
            <a:lvl1pPr marL="0" indent="0">
              <a:buNone/>
              <a:defRPr sz="1800"/>
            </a:lvl1pPr>
            <a:lvl2pPr marL="412394" indent="0">
              <a:buNone/>
              <a:defRPr sz="1600"/>
            </a:lvl2pPr>
            <a:lvl3pPr marL="824789" indent="0">
              <a:buNone/>
              <a:defRPr sz="1400"/>
            </a:lvl3pPr>
            <a:lvl4pPr marL="1237183" indent="0">
              <a:buNone/>
              <a:defRPr sz="1300"/>
            </a:lvl4pPr>
            <a:lvl5pPr marL="1649578" indent="0">
              <a:buNone/>
              <a:defRPr sz="1300"/>
            </a:lvl5pPr>
            <a:lvl6pPr marL="2061972" indent="0">
              <a:buNone/>
              <a:defRPr sz="1300"/>
            </a:lvl6pPr>
            <a:lvl7pPr marL="2474366" indent="0">
              <a:buNone/>
              <a:defRPr sz="1300"/>
            </a:lvl7pPr>
            <a:lvl8pPr marL="2886761" indent="0">
              <a:buNone/>
              <a:defRPr sz="1300"/>
            </a:lvl8pPr>
            <a:lvl9pPr marL="3299155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77DF8C-F43D-4114-BCEB-A93F225B4F46}" type="datetimeFigureOut">
              <a:rPr lang="en-US" smtClean="0"/>
              <a:pPr/>
              <a:t>7/11/2013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243B3E-4F27-4DFF-A6A3-670D5AE16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5933" y="1583608"/>
            <a:ext cx="4290272" cy="4930129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3494" y="1583608"/>
            <a:ext cx="4290272" cy="4930129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77DF8C-F43D-4114-BCEB-A93F225B4F46}" type="datetimeFigureOut">
              <a:rPr lang="en-US" smtClean="0"/>
              <a:pPr/>
              <a:t>7/11/2013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243B3E-4F27-4DFF-A6A3-670D5AE16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29" y="273976"/>
            <a:ext cx="8228742" cy="114323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29" y="1534838"/>
            <a:ext cx="4040007" cy="639755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394" indent="0">
              <a:buNone/>
              <a:defRPr sz="1800" b="1"/>
            </a:lvl2pPr>
            <a:lvl3pPr marL="824789" indent="0">
              <a:buNone/>
              <a:defRPr sz="1600" b="1"/>
            </a:lvl3pPr>
            <a:lvl4pPr marL="1237183" indent="0">
              <a:buNone/>
              <a:defRPr sz="1400" b="1"/>
            </a:lvl4pPr>
            <a:lvl5pPr marL="1649578" indent="0">
              <a:buNone/>
              <a:defRPr sz="1400" b="1"/>
            </a:lvl5pPr>
            <a:lvl6pPr marL="2061972" indent="0">
              <a:buNone/>
              <a:defRPr sz="1400" b="1"/>
            </a:lvl6pPr>
            <a:lvl7pPr marL="2474366" indent="0">
              <a:buNone/>
              <a:defRPr sz="1400" b="1"/>
            </a:lvl7pPr>
            <a:lvl8pPr marL="2886761" indent="0">
              <a:buNone/>
              <a:defRPr sz="1400" b="1"/>
            </a:lvl8pPr>
            <a:lvl9pPr marL="3299155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29" y="2174593"/>
            <a:ext cx="4040007" cy="3951849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935" y="1534838"/>
            <a:ext cx="4041436" cy="639755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394" indent="0">
              <a:buNone/>
              <a:defRPr sz="1800" b="1"/>
            </a:lvl2pPr>
            <a:lvl3pPr marL="824789" indent="0">
              <a:buNone/>
              <a:defRPr sz="1600" b="1"/>
            </a:lvl3pPr>
            <a:lvl4pPr marL="1237183" indent="0">
              <a:buNone/>
              <a:defRPr sz="1400" b="1"/>
            </a:lvl4pPr>
            <a:lvl5pPr marL="1649578" indent="0">
              <a:buNone/>
              <a:defRPr sz="1400" b="1"/>
            </a:lvl5pPr>
            <a:lvl6pPr marL="2061972" indent="0">
              <a:buNone/>
              <a:defRPr sz="1400" b="1"/>
            </a:lvl6pPr>
            <a:lvl7pPr marL="2474366" indent="0">
              <a:buNone/>
              <a:defRPr sz="1400" b="1"/>
            </a:lvl7pPr>
            <a:lvl8pPr marL="2886761" indent="0">
              <a:buNone/>
              <a:defRPr sz="1400" b="1"/>
            </a:lvl8pPr>
            <a:lvl9pPr marL="3299155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935" y="2174593"/>
            <a:ext cx="4041436" cy="3951849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77DF8C-F43D-4114-BCEB-A93F225B4F46}" type="datetimeFigureOut">
              <a:rPr lang="en-US" smtClean="0"/>
              <a:pPr/>
              <a:t>7/11/2013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243B3E-4F27-4DFF-A6A3-670D5AE16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77DF8C-F43D-4114-BCEB-A93F225B4F46}" type="datetimeFigureOut">
              <a:rPr lang="en-US" smtClean="0"/>
              <a:pPr/>
              <a:t>7/11/2013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243B3E-4F27-4DFF-A6A3-670D5AE16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77DF8C-F43D-4114-BCEB-A93F225B4F46}" type="datetimeFigureOut">
              <a:rPr lang="en-US" smtClean="0"/>
              <a:pPr/>
              <a:t>7/11/2013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243B3E-4F27-4DFF-A6A3-670D5AE16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30" y="272542"/>
            <a:ext cx="3007481" cy="116188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7" y="272541"/>
            <a:ext cx="5111144" cy="5853901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30" y="1434428"/>
            <a:ext cx="3007481" cy="4692014"/>
          </a:xfrm>
        </p:spPr>
        <p:txBody>
          <a:bodyPr/>
          <a:lstStyle>
            <a:lvl1pPr marL="0" indent="0">
              <a:buNone/>
              <a:defRPr sz="1300"/>
            </a:lvl1pPr>
            <a:lvl2pPr marL="412394" indent="0">
              <a:buNone/>
              <a:defRPr sz="1100"/>
            </a:lvl2pPr>
            <a:lvl3pPr marL="824789" indent="0">
              <a:buNone/>
              <a:defRPr sz="900"/>
            </a:lvl3pPr>
            <a:lvl4pPr marL="1237183" indent="0">
              <a:buNone/>
              <a:defRPr sz="800"/>
            </a:lvl4pPr>
            <a:lvl5pPr marL="1649578" indent="0">
              <a:buNone/>
              <a:defRPr sz="800"/>
            </a:lvl5pPr>
            <a:lvl6pPr marL="2061972" indent="0">
              <a:buNone/>
              <a:defRPr sz="800"/>
            </a:lvl6pPr>
            <a:lvl7pPr marL="2474366" indent="0">
              <a:buNone/>
              <a:defRPr sz="800"/>
            </a:lvl7pPr>
            <a:lvl8pPr marL="2886761" indent="0">
              <a:buNone/>
              <a:defRPr sz="800"/>
            </a:lvl8pPr>
            <a:lvl9pPr marL="3299155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77DF8C-F43D-4114-BCEB-A93F225B4F46}" type="datetimeFigureOut">
              <a:rPr lang="en-US" smtClean="0"/>
              <a:pPr/>
              <a:t>7/11/2013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243B3E-4F27-4DFF-A6A3-670D5AE16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904" y="4801030"/>
            <a:ext cx="5487258" cy="566599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904" y="612502"/>
            <a:ext cx="5487258" cy="4115373"/>
          </a:xfrm>
        </p:spPr>
        <p:txBody>
          <a:bodyPr/>
          <a:lstStyle>
            <a:lvl1pPr marL="0" indent="0">
              <a:buNone/>
              <a:defRPr sz="2900"/>
            </a:lvl1pPr>
            <a:lvl2pPr marL="412394" indent="0">
              <a:buNone/>
              <a:defRPr sz="2500"/>
            </a:lvl2pPr>
            <a:lvl3pPr marL="824789" indent="0">
              <a:buNone/>
              <a:defRPr sz="2200"/>
            </a:lvl3pPr>
            <a:lvl4pPr marL="1237183" indent="0">
              <a:buNone/>
              <a:defRPr sz="1800"/>
            </a:lvl4pPr>
            <a:lvl5pPr marL="1649578" indent="0">
              <a:buNone/>
              <a:defRPr sz="1800"/>
            </a:lvl5pPr>
            <a:lvl6pPr marL="2061972" indent="0">
              <a:buNone/>
              <a:defRPr sz="1800"/>
            </a:lvl6pPr>
            <a:lvl7pPr marL="2474366" indent="0">
              <a:buNone/>
              <a:defRPr sz="1800"/>
            </a:lvl7pPr>
            <a:lvl8pPr marL="2886761" indent="0">
              <a:buNone/>
              <a:defRPr sz="1800"/>
            </a:lvl8pPr>
            <a:lvl9pPr marL="3299155" indent="0">
              <a:buNone/>
              <a:defRPr sz="18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904" y="5367629"/>
            <a:ext cx="5487258" cy="804714"/>
          </a:xfrm>
        </p:spPr>
        <p:txBody>
          <a:bodyPr/>
          <a:lstStyle>
            <a:lvl1pPr marL="0" indent="0">
              <a:buNone/>
              <a:defRPr sz="1300"/>
            </a:lvl1pPr>
            <a:lvl2pPr marL="412394" indent="0">
              <a:buNone/>
              <a:defRPr sz="1100"/>
            </a:lvl2pPr>
            <a:lvl3pPr marL="824789" indent="0">
              <a:buNone/>
              <a:defRPr sz="900"/>
            </a:lvl3pPr>
            <a:lvl4pPr marL="1237183" indent="0">
              <a:buNone/>
              <a:defRPr sz="800"/>
            </a:lvl4pPr>
            <a:lvl5pPr marL="1649578" indent="0">
              <a:buNone/>
              <a:defRPr sz="800"/>
            </a:lvl5pPr>
            <a:lvl6pPr marL="2061972" indent="0">
              <a:buNone/>
              <a:defRPr sz="800"/>
            </a:lvl6pPr>
            <a:lvl7pPr marL="2474366" indent="0">
              <a:buNone/>
              <a:defRPr sz="800"/>
            </a:lvl7pPr>
            <a:lvl8pPr marL="2886761" indent="0">
              <a:buNone/>
              <a:defRPr sz="800"/>
            </a:lvl8pPr>
            <a:lvl9pPr marL="3299155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77DF8C-F43D-4114-BCEB-A93F225B4F46}" type="datetimeFigureOut">
              <a:rPr lang="en-US" smtClean="0"/>
              <a:pPr/>
              <a:t>7/11/2013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243B3E-4F27-4DFF-A6A3-670D5AE16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0" descr="\\Penfold\Clients2\CUSTOM_SERVICES\2004 Updates\April\static templates\Medical\PPP_SMEDI_TXT_Patient_Records.jp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8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09713" y="344488"/>
            <a:ext cx="7345362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6375" y="1584325"/>
            <a:ext cx="8716963" cy="492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583363"/>
            <a:ext cx="1905000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defTabSz="915001">
              <a:defRPr sz="900" smtClean="0"/>
            </a:lvl1pPr>
          </a:lstStyle>
          <a:p>
            <a:fld id="{AD77DF8C-F43D-4114-BCEB-A93F225B4F46}" type="datetimeFigureOut">
              <a:rPr lang="en-US" smtClean="0"/>
              <a:pPr/>
              <a:t>7/11/2013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83363"/>
            <a:ext cx="2895600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ctr" defTabSz="915001">
              <a:defRPr sz="900" smtClean="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83363"/>
            <a:ext cx="1905000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r" defTabSz="915001">
              <a:defRPr sz="900" smtClean="0"/>
            </a:lvl1pPr>
          </a:lstStyle>
          <a:p>
            <a:fld id="{2A243B3E-4F27-4DFF-A6A3-670D5AE16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5pPr>
      <a:lvl6pPr marL="412394" algn="r" defTabSz="915001" rtl="0" eaLnBrk="1" fontAlgn="base" hangingPunct="1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6pPr>
      <a:lvl7pPr marL="824789" algn="r" defTabSz="915001" rtl="0" eaLnBrk="1" fontAlgn="base" hangingPunct="1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7pPr>
      <a:lvl8pPr marL="1237183" algn="r" defTabSz="915001" rtl="0" eaLnBrk="1" fontAlgn="base" hangingPunct="1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8pPr>
      <a:lvl9pPr marL="1649578" algn="r" defTabSz="915001" rtl="0" eaLnBrk="1" fontAlgn="base" hangingPunct="1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har char="•"/>
        <a:defRPr sz="2200">
          <a:solidFill>
            <a:srgbClr val="4D4D4D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200">
          <a:solidFill>
            <a:srgbClr val="4D4D4D"/>
          </a:solidFill>
          <a:latin typeface="+mn-lt"/>
        </a:defRPr>
      </a:lvl2pPr>
      <a:lvl3pPr marL="1141413" indent="-227013" algn="l" rtl="0" eaLnBrk="1" fontAlgn="base" hangingPunct="1">
        <a:spcBef>
          <a:spcPct val="20000"/>
        </a:spcBef>
        <a:spcAft>
          <a:spcPct val="0"/>
        </a:spcAft>
        <a:buChar char="•"/>
        <a:defRPr sz="2200">
          <a:solidFill>
            <a:srgbClr val="4D4D4D"/>
          </a:solidFill>
          <a:latin typeface="+mn-lt"/>
        </a:defRPr>
      </a:lvl3pPr>
      <a:lvl4pPr marL="1598613" indent="-227013" algn="l" rtl="0" eaLnBrk="1" fontAlgn="base" hangingPunct="1">
        <a:spcBef>
          <a:spcPct val="20000"/>
        </a:spcBef>
        <a:spcAft>
          <a:spcPct val="0"/>
        </a:spcAft>
        <a:buChar char="–"/>
        <a:defRPr sz="2200">
          <a:solidFill>
            <a:srgbClr val="4D4D4D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rgbClr val="4D4D4D"/>
          </a:solidFill>
          <a:latin typeface="+mn-lt"/>
        </a:defRPr>
      </a:lvl5pPr>
      <a:lvl6pPr marL="2470071" indent="-229108" algn="l" defTabSz="915001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rgbClr val="4D4D4D"/>
          </a:solidFill>
          <a:latin typeface="+mn-lt"/>
        </a:defRPr>
      </a:lvl6pPr>
      <a:lvl7pPr marL="2882465" indent="-229108" algn="l" defTabSz="915001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rgbClr val="4D4D4D"/>
          </a:solidFill>
          <a:latin typeface="+mn-lt"/>
        </a:defRPr>
      </a:lvl7pPr>
      <a:lvl8pPr marL="3294860" indent="-229108" algn="l" defTabSz="915001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rgbClr val="4D4D4D"/>
          </a:solidFill>
          <a:latin typeface="+mn-lt"/>
        </a:defRPr>
      </a:lvl8pPr>
      <a:lvl9pPr marL="3707254" indent="-229108" algn="l" defTabSz="915001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rgbClr val="4D4D4D"/>
          </a:solidFill>
          <a:latin typeface="+mn-lt"/>
        </a:defRPr>
      </a:lvl9pPr>
    </p:bodyStyle>
    <p:otherStyle>
      <a:defPPr>
        <a:defRPr lang="en-US"/>
      </a:defPPr>
      <a:lvl1pPr marL="0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2394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4789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7183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9578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61972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74366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86761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99155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94304" y="2286000"/>
            <a:ext cx="5949696" cy="1752600"/>
          </a:xfrm>
        </p:spPr>
        <p:txBody>
          <a:bodyPr/>
          <a:lstStyle/>
          <a:p>
            <a:pPr algn="l"/>
            <a:r>
              <a:rPr lang="en-US" sz="3000" b="1" dirty="0" smtClean="0">
                <a:solidFill>
                  <a:schemeClr val="bg1"/>
                </a:solidFill>
              </a:rPr>
              <a:t>The nature and course of sensory changes following spinal cord injury: predictive properties and implications on the mechanism of central pain </a:t>
            </a:r>
            <a:endParaRPr lang="en-US" sz="30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3000" y="4876800"/>
            <a:ext cx="6781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By :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Nardine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Zoubi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– 3</a:t>
            </a:r>
            <a:r>
              <a:rPr lang="en-US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rd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year student , 6 year program.</a:t>
            </a:r>
          </a:p>
          <a:p>
            <a:endParaRPr lang="en-US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Dr  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Gabi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Zeilig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– Department of Neurological Rehabilitation </a:t>
            </a:r>
          </a:p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Prof Ruth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Defrin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– The department of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hysical Therapy , School of Allied Health Professions,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Sackler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Faculty of Medicine, TAU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2057400"/>
            <a:ext cx="9144000" cy="4324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GB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Part A</a:t>
            </a:r>
            <a:r>
              <a:rPr kumimoji="0" lang="en-GB" sz="2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lang="en-GB" sz="2500" dirty="0" smtClean="0"/>
              <a:t>will be a prospective study</a:t>
            </a:r>
            <a:r>
              <a:rPr lang="en-GB" sz="2500" dirty="0" smtClean="0">
                <a:cs typeface="Arial" pitchFamily="34" charset="0"/>
              </a:rPr>
              <a:t> </a:t>
            </a:r>
            <a:r>
              <a:rPr kumimoji="0" lang="en-GB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evaluating pain modulation capabilities in individuals immediately after the SCI and their evolution over 8 months, and examine the relations between these capabilities and the development of CP during the same period.</a:t>
            </a:r>
          </a:p>
          <a:p>
            <a:pPr marL="0" marR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sz="2500" dirty="0" smtClean="0">
              <a:cs typeface="Arial" pitchFamily="34" charset="0"/>
            </a:endParaRPr>
          </a:p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GB" sz="2500" dirty="0" smtClean="0"/>
              <a:t>Part B will be a cross sectional study in which we will evaluate pain modulation capabilities of individuals with chronic SCI (injured ≥12 months prior to inclusion in the study) with and without chronic CP .</a:t>
            </a:r>
            <a:endParaRPr lang="en-US" sz="2500" dirty="0" smtClean="0"/>
          </a:p>
          <a:p>
            <a:pPr lvl="0" algn="l" fontAlgn="base">
              <a:spcBef>
                <a:spcPct val="0"/>
              </a:spcBef>
              <a:spcAft>
                <a:spcPct val="0"/>
              </a:spcAft>
            </a:pPr>
            <a:endParaRPr kumimoji="0" lang="en-GB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57400" y="457200"/>
            <a:ext cx="60198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500" b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Objectives and Hypotheses </a:t>
            </a:r>
            <a:endParaRPr lang="en-US" sz="3500" b="1" dirty="0" smtClean="0">
              <a:solidFill>
                <a:schemeClr val="bg1">
                  <a:lumMod val="20000"/>
                  <a:lumOff val="80000"/>
                </a:schemeClr>
              </a:solidFill>
            </a:endParaRPr>
          </a:p>
          <a:p>
            <a:endParaRPr lang="en-US" sz="350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228600" y="762000"/>
            <a:ext cx="891540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sz="2500" b="1" u="sng" dirty="0" smtClean="0"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500" i="1" u="sng" dirty="0" smtClean="0"/>
              <a:t>Part A:</a:t>
            </a:r>
            <a:r>
              <a:rPr lang="en-GB" sz="2500" dirty="0" smtClean="0"/>
              <a:t> 40 subjects.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2500" dirty="0" smtClean="0"/>
          </a:p>
          <a:p>
            <a:r>
              <a:rPr lang="en-GB" sz="2500" dirty="0" smtClean="0"/>
              <a:t>** 20</a:t>
            </a:r>
            <a:r>
              <a:rPr lang="en-US" sz="2500" dirty="0" smtClean="0"/>
              <a:t> </a:t>
            </a:r>
            <a:r>
              <a:rPr lang="en-GB" sz="2500" dirty="0" smtClean="0"/>
              <a:t>matched healthy volunteers will serve as a control group</a:t>
            </a:r>
            <a:endParaRPr lang="en-US" sz="2500" dirty="0" smtClean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2500" dirty="0" smtClean="0"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500" i="1" u="sng" dirty="0" smtClean="0"/>
              <a:t>Part B:</a:t>
            </a:r>
            <a:r>
              <a:rPr lang="en-GB" sz="2500" dirty="0" smtClean="0"/>
              <a:t> 60 subjects (30 with chronic CP ≥ 6 and 30 without CP).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en-GB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500" b="1" dirty="0" smtClean="0"/>
              <a:t>Inclusion criteria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500" dirty="0" smtClean="0">
                <a:cs typeface="Arial" pitchFamily="34" charset="0"/>
              </a:rPr>
              <a:t>- Ages: 18-70.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500" dirty="0" smtClean="0">
                <a:cs typeface="Arial" pitchFamily="34" charset="0"/>
              </a:rPr>
              <a:t>- </a:t>
            </a:r>
            <a:r>
              <a:rPr lang="en-GB" sz="2500" dirty="0" smtClean="0">
                <a:cs typeface="Arial" pitchFamily="34" charset="0"/>
              </a:rPr>
              <a:t>Below </a:t>
            </a:r>
            <a:r>
              <a:rPr lang="en-GB" sz="2500" dirty="0" smtClean="0">
                <a:cs typeface="Arial" pitchFamily="34" charset="0"/>
              </a:rPr>
              <a:t>Segments C7 (no </a:t>
            </a:r>
            <a:r>
              <a:rPr lang="en-GB" sz="2500" dirty="0" err="1" smtClean="0">
                <a:cs typeface="Arial" pitchFamily="34" charset="0"/>
              </a:rPr>
              <a:t>qauda</a:t>
            </a:r>
            <a:r>
              <a:rPr lang="en-GB" sz="2500" dirty="0" smtClean="0">
                <a:cs typeface="Arial" pitchFamily="34" charset="0"/>
              </a:rPr>
              <a:t> </a:t>
            </a:r>
            <a:r>
              <a:rPr lang="en-GB" sz="2500" dirty="0" err="1" smtClean="0">
                <a:cs typeface="Arial" pitchFamily="34" charset="0"/>
              </a:rPr>
              <a:t>equina</a:t>
            </a:r>
            <a:r>
              <a:rPr lang="en-GB" sz="2500" dirty="0" smtClean="0">
                <a:cs typeface="Arial" pitchFamily="34" charset="0"/>
              </a:rPr>
              <a:t>).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500" dirty="0" smtClean="0">
                <a:cs typeface="Arial" pitchFamily="34" charset="0"/>
              </a:rPr>
              <a:t>- </a:t>
            </a:r>
            <a:r>
              <a:rPr lang="en-GB" sz="2500" dirty="0" smtClean="0">
                <a:cs typeface="Arial" pitchFamily="34" charset="0"/>
              </a:rPr>
              <a:t>C</a:t>
            </a:r>
            <a:r>
              <a:rPr lang="en-GB" sz="2500" dirty="0" smtClean="0"/>
              <a:t>omplete/incomplete </a:t>
            </a:r>
            <a:r>
              <a:rPr lang="en-GB" sz="2500" dirty="0" smtClean="0"/>
              <a:t>injury </a:t>
            </a:r>
            <a:endParaRPr lang="en-GB" sz="2500" dirty="0" smtClean="0"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GB" sz="2500" dirty="0" smtClean="0"/>
              <a:t> </a:t>
            </a:r>
            <a:r>
              <a:rPr lang="en-GB" sz="2500" dirty="0" smtClean="0"/>
              <a:t>No </a:t>
            </a:r>
            <a:r>
              <a:rPr lang="en-GB" sz="2500" dirty="0" smtClean="0"/>
              <a:t>additional neurological problems.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GB" sz="2500" dirty="0" smtClean="0">
                <a:cs typeface="Arial" pitchFamily="34" charset="0"/>
              </a:rPr>
              <a:t> </a:t>
            </a:r>
            <a:r>
              <a:rPr lang="en-GB" sz="2500" dirty="0" smtClean="0">
                <a:cs typeface="Arial" pitchFamily="34" charset="0"/>
              </a:rPr>
              <a:t>No </a:t>
            </a:r>
            <a:r>
              <a:rPr lang="en-GB" sz="2500" dirty="0" smtClean="0">
                <a:cs typeface="Arial" pitchFamily="34" charset="0"/>
              </a:rPr>
              <a:t>neuropathic pain development in acute patients.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en-GB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35317" y="457200"/>
            <a:ext cx="2755883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3500" b="1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Participants</a:t>
            </a:r>
            <a:endParaRPr lang="en-US" sz="350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1299656"/>
            <a:ext cx="9144000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300" b="1" i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3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Part A</a:t>
            </a:r>
            <a:r>
              <a:rPr kumimoji="0" lang="en-GB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: Assessments of pain modulation capabilities of recently injured individuals 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and completing the questionnaires </a:t>
            </a:r>
            <a:r>
              <a:rPr kumimoji="0" lang="en-GB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will be carried out beginning as soon as possible after the SCI (2-3 weeks post trauma) and will be repeated 1.5 month, and 3 months after the injury.</a:t>
            </a:r>
            <a:endParaRPr kumimoji="0" lang="en-GB" sz="23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300" dirty="0" smtClean="0"/>
              <a:t>At the end of the follow up we will compare the outcome measures between those who developed CP and those who did not.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GB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300" b="1" i="1" u="sng" dirty="0" smtClean="0"/>
              <a:t>Part B:</a:t>
            </a:r>
            <a:r>
              <a:rPr lang="en-GB" sz="2300" dirty="0" smtClean="0"/>
              <a:t> Each individual with chronic SCI will undergo a single assessment of pain modulation capabilities </a:t>
            </a:r>
            <a:r>
              <a:rPr lang="en-US" sz="2300" dirty="0" smtClean="0"/>
              <a:t>and will complete all the questionnaires</a:t>
            </a:r>
            <a:r>
              <a:rPr lang="en-GB" sz="2300" dirty="0" smtClean="0"/>
              <a:t> The intensity of CP will be assessed with VAS and the McGill pain questionnaire.</a:t>
            </a:r>
            <a:endParaRPr lang="en-US" sz="2300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GB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352800" y="457200"/>
            <a:ext cx="3331361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3500" b="1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Overall Design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5844" y="1143000"/>
            <a:ext cx="8410956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500" b="1" u="sng" dirty="0" smtClean="0"/>
          </a:p>
          <a:p>
            <a:r>
              <a:rPr lang="en-US" sz="2500" dirty="0" smtClean="0"/>
              <a:t>Pain modulation capabilities are manifested in the concept of diffuse noxious inhibitory control (DNIC)</a:t>
            </a:r>
            <a:r>
              <a:rPr lang="en-US" sz="2500" b="1" u="sng" dirty="0" smtClean="0"/>
              <a:t> </a:t>
            </a:r>
          </a:p>
          <a:p>
            <a:endParaRPr lang="en-US" sz="2500" b="1" u="sng" dirty="0" smtClean="0"/>
          </a:p>
          <a:p>
            <a:r>
              <a:rPr lang="en-US" sz="2500" dirty="0" smtClean="0"/>
              <a:t>T</a:t>
            </a:r>
            <a:r>
              <a:rPr lang="en-US" sz="2500" dirty="0" smtClean="0"/>
              <a:t>he </a:t>
            </a:r>
            <a:r>
              <a:rPr lang="en-US" sz="2500" dirty="0" smtClean="0"/>
              <a:t>nature of pain modulation capabilities in our designated individuals with SCI can be evaluated by using three experimental protocols:</a:t>
            </a:r>
          </a:p>
          <a:p>
            <a:endParaRPr lang="en-US" sz="2500" dirty="0" smtClean="0"/>
          </a:p>
          <a:p>
            <a:r>
              <a:rPr lang="en-US" sz="2500" u="sng" dirty="0" smtClean="0"/>
              <a:t>1. Conditioned pain modulation (CPM).</a:t>
            </a:r>
            <a:endParaRPr lang="en-US" sz="2500" dirty="0" smtClean="0"/>
          </a:p>
          <a:p>
            <a:endParaRPr lang="en-US" sz="2500" dirty="0" smtClean="0"/>
          </a:p>
          <a:p>
            <a:r>
              <a:rPr lang="en-US" sz="2500" u="sng" dirty="0" smtClean="0"/>
              <a:t>2. Response to tonic </a:t>
            </a:r>
            <a:r>
              <a:rPr lang="en-US" sz="2500" u="sng" dirty="0" smtClean="0"/>
              <a:t>stimulation. </a:t>
            </a:r>
            <a:endParaRPr lang="en-US" sz="2500" u="sng" dirty="0" smtClean="0"/>
          </a:p>
          <a:p>
            <a:endParaRPr lang="en-US" sz="2500" u="sng" dirty="0" smtClean="0"/>
          </a:p>
          <a:p>
            <a:r>
              <a:rPr lang="en-US" sz="2500" u="sng" dirty="0" smtClean="0"/>
              <a:t>3.Temporal summation of pain</a:t>
            </a:r>
            <a:r>
              <a:rPr lang="en-US" sz="2500" dirty="0" smtClean="0"/>
              <a:t> (wind-up).</a:t>
            </a:r>
          </a:p>
          <a:p>
            <a:endParaRPr lang="en-US" sz="2500" dirty="0"/>
          </a:p>
        </p:txBody>
      </p:sp>
      <p:sp>
        <p:nvSpPr>
          <p:cNvPr id="3" name="Rectangle 2"/>
          <p:cNvSpPr/>
          <p:nvPr/>
        </p:nvSpPr>
        <p:spPr>
          <a:xfrm>
            <a:off x="1066800" y="152400"/>
            <a:ext cx="76200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500" b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Assessment of pain modulation mechanisms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medoc-web.com/ckfinder/userfiles/images/tsa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8200" y="1981201"/>
            <a:ext cx="4419600" cy="3208401"/>
          </a:xfrm>
          <a:prstGeom prst="rect">
            <a:avLst/>
          </a:prstGeom>
          <a:noFill/>
        </p:spPr>
      </p:pic>
      <p:pic>
        <p:nvPicPr>
          <p:cNvPr id="5122" name="Picture 2" descr="https://encrypted-tbn1.gstatic.com/images?q=tbn:ANd9GcR9IXBtIVeVAKDGHy6AtxdimMhlIZXAPIALBKPBlcFjaH_l0-oK2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1981200"/>
            <a:ext cx="4267200" cy="32004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219200"/>
            <a:ext cx="40386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500" b="1" u="sng" dirty="0" smtClean="0"/>
          </a:p>
          <a:p>
            <a:endParaRPr lang="en-US" sz="2500" b="1" u="sng" dirty="0" smtClean="0"/>
          </a:p>
          <a:p>
            <a:r>
              <a:rPr lang="en-US" sz="2500" b="1" dirty="0" smtClean="0"/>
              <a:t>The </a:t>
            </a:r>
            <a:r>
              <a:rPr lang="en-US" sz="2500" b="1" dirty="0" err="1" smtClean="0"/>
              <a:t>Mc'Gill</a:t>
            </a:r>
            <a:r>
              <a:rPr lang="en-US" sz="2500" b="1" dirty="0" smtClean="0"/>
              <a:t> pain questionnaire (MPQ): </a:t>
            </a:r>
            <a:r>
              <a:rPr lang="en-US" sz="2500" dirty="0" smtClean="0"/>
              <a:t> provides a quantitative evaluation of the patient’s pain experience with a separate measure of its sensory, affective and cognitive </a:t>
            </a:r>
            <a:r>
              <a:rPr lang="en-US" sz="2500" dirty="0" smtClean="0"/>
              <a:t>dimensions.</a:t>
            </a:r>
            <a:endParaRPr lang="en-US" sz="2500" dirty="0" smtClean="0"/>
          </a:p>
          <a:p>
            <a:endParaRPr lang="en-US" sz="2500" dirty="0" smtClean="0"/>
          </a:p>
          <a:p>
            <a:endParaRPr lang="en-US" sz="2500" dirty="0" smtClean="0"/>
          </a:p>
          <a:p>
            <a:endParaRPr lang="en-US" sz="2500" dirty="0" smtClean="0"/>
          </a:p>
          <a:p>
            <a:endParaRPr lang="en-US" sz="2500" dirty="0"/>
          </a:p>
        </p:txBody>
      </p:sp>
      <p:pic>
        <p:nvPicPr>
          <p:cNvPr id="23554" name="Picture 2" descr="http://0.tqn.com/d/pain/1/0/U/-/-/-/final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1447800"/>
            <a:ext cx="4416425" cy="54102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2946008" y="457200"/>
            <a:ext cx="3454792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500" b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Questionnaires</a:t>
            </a:r>
            <a:endParaRPr lang="en-US" sz="350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691819"/>
            <a:ext cx="82296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/>
              <a:t>The Pain </a:t>
            </a:r>
            <a:r>
              <a:rPr lang="en-US" sz="2500" b="1" dirty="0" err="1" smtClean="0"/>
              <a:t>Catastrophising</a:t>
            </a:r>
            <a:r>
              <a:rPr lang="en-US" sz="2500" b="1" dirty="0" smtClean="0"/>
              <a:t> Scale (PCS):</a:t>
            </a:r>
            <a:r>
              <a:rPr lang="en-US" sz="2500" dirty="0" smtClean="0"/>
              <a:t> instructions ask participants to reflect on past painful experiences and to indicate the degree to which they experienced each of 13 thoughts or feelings when experiencing pain.</a:t>
            </a:r>
          </a:p>
          <a:p>
            <a:endParaRPr lang="en-US" sz="2500" dirty="0" smtClean="0"/>
          </a:p>
          <a:p>
            <a:r>
              <a:rPr lang="en-US" sz="2500" b="1" dirty="0" smtClean="0"/>
              <a:t>Fear of Pain: </a:t>
            </a:r>
            <a:r>
              <a:rPr lang="en-US" sz="2500" dirty="0" smtClean="0"/>
              <a:t>Participants are asked to rate how fearful they are of the pain associated with each situation. </a:t>
            </a:r>
          </a:p>
          <a:p>
            <a:endParaRPr lang="en-US" sz="2500" b="1" dirty="0" smtClean="0"/>
          </a:p>
          <a:p>
            <a:r>
              <a:rPr lang="en-US" sz="2500" b="1" dirty="0" smtClean="0"/>
              <a:t>The Post Traumatic Stress inventory:</a:t>
            </a:r>
            <a:r>
              <a:rPr lang="en-US" sz="2500" dirty="0" smtClean="0"/>
              <a:t> evaluates post traumatic </a:t>
            </a:r>
            <a:r>
              <a:rPr lang="en-US" sz="2500" dirty="0" err="1" smtClean="0"/>
              <a:t>symptomatology</a:t>
            </a:r>
            <a:r>
              <a:rPr lang="en-US" sz="2500" dirty="0" smtClean="0"/>
              <a:t>.</a:t>
            </a:r>
            <a:endParaRPr lang="en-US" sz="2500" dirty="0" smtClean="0"/>
          </a:p>
          <a:p>
            <a:endParaRPr lang="en-US" sz="2500" b="1" dirty="0" smtClean="0"/>
          </a:p>
          <a:p>
            <a:endParaRPr lang="en-US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2362200"/>
            <a:ext cx="79248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50800"/>
                <a:solidFill>
                  <a:schemeClr val="accent1">
                    <a:lumMod val="75000"/>
                  </a:schemeClr>
                </a:solidFill>
                <a:effectLst/>
              </a:rPr>
              <a:t>Research to be continued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s://encrypted-tbn0.gstatic.com/images?q=tbn:ANd9GcSig188lYYJE1nxmXwVwaDaGWvDpzQkWeTeVoh5XTLziEUIKk6Ve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828800"/>
            <a:ext cx="5121306" cy="3352800"/>
          </a:xfrm>
          <a:prstGeom prst="rect">
            <a:avLst/>
          </a:prstGeom>
          <a:noFill/>
        </p:spPr>
      </p:pic>
      <p:pic>
        <p:nvPicPr>
          <p:cNvPr id="25604" name="Picture 4" descr="http://professionalsalesengineer.files.wordpress.com/2011/10/pse_yes_no.jpg?w=63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62175" y="5095874"/>
            <a:ext cx="4314825" cy="17621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143000"/>
            <a:ext cx="83058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300" dirty="0"/>
          </a:p>
          <a:p>
            <a:r>
              <a:rPr lang="en-US" sz="2300" dirty="0"/>
              <a:t>Central pain syndrome is defined as pain associated with </a:t>
            </a:r>
            <a:r>
              <a:rPr lang="en-US" sz="2300" dirty="0" smtClean="0"/>
              <a:t>malfunction or damage to the </a:t>
            </a:r>
            <a:r>
              <a:rPr lang="en-US" sz="2300" dirty="0"/>
              <a:t>central nervous system. It has a low incidence but is frequently intractable and does not have effective treatment</a:t>
            </a:r>
            <a:r>
              <a:rPr lang="en-US" sz="2300" dirty="0" smtClean="0"/>
              <a:t>.</a:t>
            </a:r>
          </a:p>
          <a:p>
            <a:endParaRPr lang="en-US" sz="2300" dirty="0" smtClean="0"/>
          </a:p>
          <a:p>
            <a:r>
              <a:rPr lang="en-US" sz="2300" dirty="0" smtClean="0"/>
              <a:t> </a:t>
            </a:r>
            <a:r>
              <a:rPr lang="en-US" sz="2300" dirty="0"/>
              <a:t>The cause of central pain is speculative; however, the single common sensory abnormality in patients with central pain is interruption of </a:t>
            </a:r>
            <a:r>
              <a:rPr lang="en-US" sz="2300" dirty="0" err="1"/>
              <a:t>spinothalamocortical</a:t>
            </a:r>
            <a:r>
              <a:rPr lang="en-US" sz="2300" dirty="0"/>
              <a:t> </a:t>
            </a:r>
            <a:r>
              <a:rPr lang="en-US" sz="2300" dirty="0" err="1"/>
              <a:t>nociceptive</a:t>
            </a:r>
            <a:r>
              <a:rPr lang="en-US" sz="2300" dirty="0"/>
              <a:t> pathways.</a:t>
            </a:r>
            <a:r>
              <a:rPr lang="en-US" sz="2300" dirty="0" smtClean="0"/>
              <a:t> </a:t>
            </a:r>
          </a:p>
          <a:p>
            <a:endParaRPr lang="en-US" sz="2300" dirty="0" smtClean="0"/>
          </a:p>
          <a:p>
            <a:r>
              <a:rPr lang="en-US" sz="2300" dirty="0" smtClean="0"/>
              <a:t>Its usually described as spontaneous and/or evoked burning, pressing, electric like, cold stabbing, shooting pain diffusely located in dermatomes corresponding to the level of injury or 2-3 dermatomes below it.</a:t>
            </a:r>
          </a:p>
          <a:p>
            <a:endParaRPr lang="en-US" sz="2300" dirty="0" smtClean="0"/>
          </a:p>
          <a:p>
            <a:endParaRPr lang="en-US" sz="2300" dirty="0"/>
          </a:p>
          <a:p>
            <a:endParaRPr lang="en-US" sz="2300" dirty="0"/>
          </a:p>
          <a:p>
            <a:endParaRPr lang="en-US" sz="2300" dirty="0"/>
          </a:p>
        </p:txBody>
      </p:sp>
      <p:sp>
        <p:nvSpPr>
          <p:cNvPr id="4" name="TextBox 3"/>
          <p:cNvSpPr txBox="1"/>
          <p:nvPr/>
        </p:nvSpPr>
        <p:spPr>
          <a:xfrm>
            <a:off x="2183438" y="584537"/>
            <a:ext cx="482696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What is central pain ?</a:t>
            </a:r>
          </a:p>
          <a:p>
            <a:endParaRPr lang="en-US" sz="2500" b="1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828800"/>
            <a:ext cx="8915400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500" dirty="0" smtClean="0"/>
              <a:t>The extent of pain and the areas affected are related to the cause of the injury, which can include:</a:t>
            </a:r>
          </a:p>
          <a:p>
            <a:pPr algn="l"/>
            <a:endParaRPr lang="en-US" sz="2500" dirty="0" smtClean="0"/>
          </a:p>
          <a:p>
            <a:r>
              <a:rPr lang="en-US" sz="2500" dirty="0" smtClean="0"/>
              <a:t>- Motor vehicle accidents.</a:t>
            </a:r>
          </a:p>
          <a:p>
            <a:pPr algn="l">
              <a:buFontTx/>
              <a:buChar char="-"/>
            </a:pPr>
            <a:r>
              <a:rPr lang="en-US" sz="2500" dirty="0" smtClean="0"/>
              <a:t>trauma.</a:t>
            </a:r>
          </a:p>
          <a:p>
            <a:pPr algn="l">
              <a:buFontTx/>
              <a:buChar char="-"/>
            </a:pPr>
            <a:r>
              <a:rPr lang="en-US" sz="2500" dirty="0" smtClean="0"/>
              <a:t>Sport injuries</a:t>
            </a:r>
          </a:p>
          <a:p>
            <a:pPr algn="l">
              <a:buFontTx/>
              <a:buChar char="-"/>
            </a:pPr>
            <a:r>
              <a:rPr lang="en-US" sz="2500" dirty="0" smtClean="0"/>
              <a:t> spinal stroke.</a:t>
            </a:r>
          </a:p>
          <a:p>
            <a:pPr algn="l">
              <a:buFontTx/>
              <a:buChar char="-"/>
            </a:pPr>
            <a:r>
              <a:rPr lang="en-US" sz="2500" dirty="0" smtClean="0"/>
              <a:t> tumors.</a:t>
            </a:r>
          </a:p>
          <a:p>
            <a:pPr algn="l">
              <a:buFontTx/>
              <a:buChar char="-"/>
            </a:pPr>
            <a:r>
              <a:rPr lang="en-US" sz="2500" dirty="0" smtClean="0"/>
              <a:t> after surgery.</a:t>
            </a:r>
          </a:p>
          <a:p>
            <a:pPr algn="l">
              <a:buFontTx/>
              <a:buChar char="-"/>
            </a:pPr>
            <a:r>
              <a:rPr lang="en-US" sz="2500" dirty="0" smtClean="0"/>
              <a:t> Multiple Sclerosis.</a:t>
            </a:r>
          </a:p>
          <a:p>
            <a:pPr algn="l">
              <a:buFontTx/>
              <a:buChar char="-"/>
            </a:pPr>
            <a:r>
              <a:rPr lang="en-US" sz="2500" dirty="0" smtClean="0"/>
              <a:t> Immune system disorders. </a:t>
            </a:r>
          </a:p>
          <a:p>
            <a:r>
              <a:rPr lang="en-US" sz="2500" dirty="0" smtClean="0"/>
              <a:t>-Parkinson's disease.</a:t>
            </a:r>
          </a:p>
          <a:p>
            <a:pPr algn="l"/>
            <a:endParaRPr lang="en-US" sz="25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3749912" y="512058"/>
            <a:ext cx="1834156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500" b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causes </a:t>
            </a:r>
            <a:endParaRPr lang="en-US" sz="3500" b="1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2055674"/>
            <a:ext cx="76962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500" dirty="0"/>
          </a:p>
          <a:p>
            <a:r>
              <a:rPr lang="en-US" sz="2500" dirty="0" smtClean="0"/>
              <a:t>50% of individuals with SCI are estimated to develop CP. </a:t>
            </a:r>
          </a:p>
          <a:p>
            <a:r>
              <a:rPr lang="en-US" sz="2500" dirty="0" smtClean="0"/>
              <a:t>5-15% of individuals after spinal stroke </a:t>
            </a:r>
          </a:p>
          <a:p>
            <a:endParaRPr lang="en-US" sz="2500" dirty="0" smtClean="0"/>
          </a:p>
          <a:p>
            <a:r>
              <a:rPr lang="en-US" sz="2500" dirty="0" smtClean="0"/>
              <a:t>Estimated prevalence 34-67%</a:t>
            </a:r>
          </a:p>
          <a:p>
            <a:endParaRPr lang="en-US" sz="2500" dirty="0"/>
          </a:p>
          <a:p>
            <a:r>
              <a:rPr lang="en-US" sz="2500" dirty="0" smtClean="0"/>
              <a:t>CP develops within weeks to months after the SCI </a:t>
            </a:r>
            <a:endParaRPr lang="en-US" sz="2500" dirty="0"/>
          </a:p>
        </p:txBody>
      </p:sp>
      <p:sp>
        <p:nvSpPr>
          <p:cNvPr id="3" name="TextBox 2"/>
          <p:cNvSpPr txBox="1"/>
          <p:nvPr/>
        </p:nvSpPr>
        <p:spPr>
          <a:xfrm>
            <a:off x="2743200" y="435858"/>
            <a:ext cx="41148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Spinal cord injury </a:t>
            </a:r>
            <a:endParaRPr lang="en-US" sz="3500" b="1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752600"/>
            <a:ext cx="85344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200" dirty="0"/>
          </a:p>
          <a:p>
            <a:r>
              <a:rPr lang="en-US" sz="2400" b="1" dirty="0" smtClean="0"/>
              <a:t>Tested Hypothesis: </a:t>
            </a:r>
          </a:p>
          <a:p>
            <a:endParaRPr lang="en-US" sz="2200" b="1" dirty="0" smtClean="0"/>
          </a:p>
          <a:p>
            <a:r>
              <a:rPr lang="en-US" sz="2200" dirty="0" smtClean="0"/>
              <a:t>C</a:t>
            </a:r>
            <a:r>
              <a:rPr lang="en-US" sz="2200" dirty="0" smtClean="0"/>
              <a:t>entral </a:t>
            </a:r>
            <a:r>
              <a:rPr lang="en-US" sz="2200" dirty="0" smtClean="0"/>
              <a:t>pain may result from </a:t>
            </a:r>
            <a:r>
              <a:rPr lang="en-US" sz="2200" dirty="0" err="1" smtClean="0"/>
              <a:t>hyperexcitability</a:t>
            </a:r>
            <a:r>
              <a:rPr lang="en-US" sz="2200" dirty="0" smtClean="0"/>
              <a:t> of the nervous system. Thus patients who exhibit soon after the injury a significant damage to the </a:t>
            </a:r>
            <a:r>
              <a:rPr lang="en-US" sz="2200" dirty="0" err="1"/>
              <a:t>S</a:t>
            </a:r>
            <a:r>
              <a:rPr lang="en-US" sz="2200" dirty="0" err="1" smtClean="0"/>
              <a:t>pinothalamic</a:t>
            </a:r>
            <a:r>
              <a:rPr lang="en-US" sz="2200" dirty="0" smtClean="0"/>
              <a:t> tract along the signs of </a:t>
            </a:r>
            <a:r>
              <a:rPr lang="en-US" sz="2200" dirty="0" err="1" smtClean="0"/>
              <a:t>hyperexcitability</a:t>
            </a:r>
            <a:r>
              <a:rPr lang="en-US" sz="2200" dirty="0" smtClean="0"/>
              <a:t> are those who are at risk to develop below level central pain.</a:t>
            </a:r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</p:txBody>
      </p:sp>
      <p:sp>
        <p:nvSpPr>
          <p:cNvPr id="3" name="TextBox 2"/>
          <p:cNvSpPr txBox="1"/>
          <p:nvPr/>
        </p:nvSpPr>
        <p:spPr>
          <a:xfrm>
            <a:off x="1371600" y="95071"/>
            <a:ext cx="777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The nature and course of sensory changes following spinal cord </a:t>
            </a:r>
            <a:r>
              <a:rPr lang="en-US" sz="2400" b="1" dirty="0" err="1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injuty</a:t>
            </a:r>
            <a:r>
              <a:rPr lang="en-US" sz="2400" b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: predictive </a:t>
            </a:r>
            <a:r>
              <a:rPr lang="en-US" sz="2400" b="1" dirty="0" err="1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preoperties</a:t>
            </a:r>
            <a:r>
              <a:rPr lang="en-US" sz="2400" b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and implications on the mechanism of central pain </a:t>
            </a:r>
            <a:endParaRPr lang="en-US" sz="2400" b="1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447800"/>
            <a:ext cx="7620000" cy="586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500" dirty="0" smtClean="0"/>
          </a:p>
          <a:p>
            <a:r>
              <a:rPr lang="en-US" sz="2500" b="1" dirty="0" smtClean="0"/>
              <a:t>Subjects</a:t>
            </a:r>
            <a:r>
              <a:rPr lang="en-US" sz="2500" dirty="0" smtClean="0"/>
              <a:t>: 57 both M and F. </a:t>
            </a:r>
          </a:p>
          <a:p>
            <a:r>
              <a:rPr lang="en-US" sz="2500" dirty="0" smtClean="0"/>
              <a:t>	      30 suffered from acute SCI .</a:t>
            </a:r>
          </a:p>
          <a:p>
            <a:r>
              <a:rPr lang="en-US" sz="2500" dirty="0" smtClean="0"/>
              <a:t>	      27 healthy controls.</a:t>
            </a:r>
          </a:p>
          <a:p>
            <a:endParaRPr lang="en-US" sz="2500" dirty="0" smtClean="0"/>
          </a:p>
          <a:p>
            <a:endParaRPr lang="en-US" sz="2500" dirty="0" smtClean="0"/>
          </a:p>
          <a:p>
            <a:r>
              <a:rPr lang="en-US" sz="2500" b="1" dirty="0" smtClean="0"/>
              <a:t>Sensory Testing :</a:t>
            </a:r>
          </a:p>
          <a:p>
            <a:r>
              <a:rPr lang="en-US" sz="2500" b="1" dirty="0" smtClean="0"/>
              <a:t> </a:t>
            </a:r>
          </a:p>
          <a:p>
            <a:r>
              <a:rPr lang="en-US" sz="2500" dirty="0" smtClean="0"/>
              <a:t>- Thermal testing.</a:t>
            </a:r>
          </a:p>
          <a:p>
            <a:r>
              <a:rPr lang="en-US" sz="2500" dirty="0" smtClean="0"/>
              <a:t>- Light touch and </a:t>
            </a:r>
            <a:r>
              <a:rPr lang="en-US" sz="2500" dirty="0" err="1" smtClean="0"/>
              <a:t>graphaesthesia</a:t>
            </a:r>
            <a:r>
              <a:rPr lang="en-US" sz="2500" dirty="0" smtClean="0"/>
              <a:t> testing.</a:t>
            </a:r>
          </a:p>
          <a:p>
            <a:r>
              <a:rPr lang="en-US" sz="2500" dirty="0" smtClean="0"/>
              <a:t>- Evaluation of neuronal </a:t>
            </a:r>
            <a:r>
              <a:rPr lang="en-US" sz="2500" dirty="0" err="1" smtClean="0"/>
              <a:t>hyperexcitability</a:t>
            </a:r>
            <a:r>
              <a:rPr lang="en-US" sz="2500" dirty="0" smtClean="0"/>
              <a:t>.</a:t>
            </a:r>
          </a:p>
          <a:p>
            <a:endParaRPr lang="en-US" sz="2500" dirty="0" smtClean="0"/>
          </a:p>
          <a:p>
            <a:pPr algn="just"/>
            <a:endParaRPr lang="en-US" sz="2500" dirty="0" smtClean="0"/>
          </a:p>
          <a:p>
            <a:pPr algn="just"/>
            <a:endParaRPr lang="en-US" sz="2500" dirty="0" smtClean="0"/>
          </a:p>
          <a:p>
            <a:pPr algn="just"/>
            <a:endParaRPr lang="en-US" sz="2500" dirty="0"/>
          </a:p>
        </p:txBody>
      </p:sp>
      <p:sp>
        <p:nvSpPr>
          <p:cNvPr id="3" name="TextBox 2"/>
          <p:cNvSpPr txBox="1"/>
          <p:nvPr/>
        </p:nvSpPr>
        <p:spPr>
          <a:xfrm>
            <a:off x="2209800" y="512058"/>
            <a:ext cx="4953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Patients and methods </a:t>
            </a:r>
            <a:endParaRPr lang="en-US" sz="3500" b="1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147256"/>
            <a:ext cx="7620000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sz="2500" dirty="0" smtClean="0"/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500" dirty="0" smtClean="0"/>
              <a:t> 46% of the patients developed CP. Onset averaged at 3.8 +/- 2 months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500" dirty="0" smtClean="0"/>
              <a:t> </a:t>
            </a:r>
            <a:r>
              <a:rPr lang="en-US" sz="2500" dirty="0" smtClean="0"/>
              <a:t>An </a:t>
            </a:r>
            <a:r>
              <a:rPr lang="en-US" sz="2500" dirty="0" smtClean="0"/>
              <a:t>increase in warm – and heat-pain thresholds. 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500" dirty="0" smtClean="0"/>
              <a:t> </a:t>
            </a:r>
            <a:r>
              <a:rPr lang="en-US" sz="2500" dirty="0" smtClean="0"/>
              <a:t>A </a:t>
            </a:r>
            <a:r>
              <a:rPr lang="en-US" sz="2500" dirty="0" smtClean="0"/>
              <a:t>decrease in touch threshold.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500" dirty="0" smtClean="0"/>
              <a:t> </a:t>
            </a:r>
            <a:r>
              <a:rPr lang="en-US" sz="2500" dirty="0" smtClean="0"/>
              <a:t>An </a:t>
            </a:r>
            <a:r>
              <a:rPr lang="en-US" sz="2500" dirty="0" smtClean="0"/>
              <a:t>increase in the </a:t>
            </a:r>
            <a:r>
              <a:rPr lang="en-US" sz="2500" dirty="0" err="1" smtClean="0"/>
              <a:t>graphaesthesia</a:t>
            </a:r>
            <a:r>
              <a:rPr lang="en-US" sz="2500" dirty="0" smtClean="0"/>
              <a:t> score.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500" dirty="0" smtClean="0"/>
              <a:t> </a:t>
            </a:r>
            <a:r>
              <a:rPr lang="en-US" sz="2500" dirty="0" smtClean="0"/>
              <a:t>Th</a:t>
            </a:r>
            <a:r>
              <a:rPr lang="en-US" sz="2500" dirty="0" smtClean="0"/>
              <a:t>e </a:t>
            </a:r>
            <a:r>
              <a:rPr lang="en-US" sz="2500" dirty="0" smtClean="0"/>
              <a:t>group with below-level central pain exhibited higher thermal threshold than the group with no CP.</a:t>
            </a:r>
          </a:p>
          <a:p>
            <a:pPr algn="just">
              <a:lnSpc>
                <a:spcPct val="150000"/>
              </a:lnSpc>
            </a:pPr>
            <a:endParaRPr lang="en-US" sz="2500" dirty="0" smtClean="0"/>
          </a:p>
          <a:p>
            <a:pPr>
              <a:lnSpc>
                <a:spcPct val="150000"/>
              </a:lnSpc>
            </a:pPr>
            <a:endParaRPr lang="en-US" sz="2500" dirty="0"/>
          </a:p>
        </p:txBody>
      </p:sp>
      <p:sp>
        <p:nvSpPr>
          <p:cNvPr id="3" name="TextBox 2"/>
          <p:cNvSpPr txBox="1"/>
          <p:nvPr/>
        </p:nvSpPr>
        <p:spPr>
          <a:xfrm>
            <a:off x="3581400" y="512058"/>
            <a:ext cx="20574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Results</a:t>
            </a:r>
            <a:endParaRPr lang="en-US" sz="3500" b="1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847939"/>
            <a:ext cx="8458200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smtClean="0"/>
              <a:t>1- The results suggest a worsening of the </a:t>
            </a:r>
            <a:r>
              <a:rPr lang="en-US" sz="2500" dirty="0" err="1" smtClean="0"/>
              <a:t>spinothalamic</a:t>
            </a:r>
            <a:r>
              <a:rPr lang="en-US" sz="2500" dirty="0" smtClean="0"/>
              <a:t> tract function and small improvement of dorsal column function  with time towards the emergence of below-level CP  - changes observed in the group with CP only.</a:t>
            </a:r>
          </a:p>
          <a:p>
            <a:r>
              <a:rPr lang="en-US" sz="2500" dirty="0" smtClean="0"/>
              <a:t> </a:t>
            </a:r>
          </a:p>
          <a:p>
            <a:r>
              <a:rPr lang="en-US" sz="2500" dirty="0" smtClean="0"/>
              <a:t>2- </a:t>
            </a:r>
            <a:r>
              <a:rPr lang="en-US" sz="2500" dirty="0" smtClean="0"/>
              <a:t>The </a:t>
            </a:r>
            <a:r>
              <a:rPr lang="en-US" sz="2500" dirty="0" smtClean="0"/>
              <a:t>group with below-level central pain exhibited more extensive </a:t>
            </a:r>
            <a:r>
              <a:rPr lang="en-US" sz="2500" dirty="0" err="1" smtClean="0"/>
              <a:t>spinothalamic</a:t>
            </a:r>
            <a:r>
              <a:rPr lang="en-US" sz="2500" dirty="0" smtClean="0"/>
              <a:t> tract damage.</a:t>
            </a:r>
          </a:p>
          <a:p>
            <a:endParaRPr lang="en-US" sz="2500" dirty="0" smtClean="0"/>
          </a:p>
          <a:p>
            <a:r>
              <a:rPr lang="en-US" sz="2500" dirty="0" smtClean="0"/>
              <a:t>3- </a:t>
            </a:r>
            <a:r>
              <a:rPr lang="en-US" sz="2500" dirty="0" smtClean="0"/>
              <a:t>More </a:t>
            </a:r>
            <a:r>
              <a:rPr lang="en-US" sz="2500" dirty="0" smtClean="0"/>
              <a:t>extensive </a:t>
            </a:r>
            <a:r>
              <a:rPr lang="en-US" sz="2500" dirty="0" err="1" smtClean="0"/>
              <a:t>spinothalamic</a:t>
            </a:r>
            <a:r>
              <a:rPr lang="en-US" sz="2500" dirty="0" smtClean="0"/>
              <a:t> tract damage exists prior to the emergence of below-level central pain.</a:t>
            </a:r>
          </a:p>
          <a:p>
            <a:endParaRPr lang="en-US" sz="25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3124200" y="457200"/>
            <a:ext cx="28956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b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Conclusion</a:t>
            </a:r>
            <a:endParaRPr lang="en-US" sz="3500" b="1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163901"/>
            <a:ext cx="8915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/>
              <a:t>1- </a:t>
            </a:r>
            <a:r>
              <a:rPr lang="en-US" sz="2500" dirty="0" smtClean="0"/>
              <a:t>Evaluate </a:t>
            </a:r>
            <a:r>
              <a:rPr lang="en-US" sz="2500" dirty="0" smtClean="0"/>
              <a:t>pain modulation capabilities immediately after SCI and its evolution with time.</a:t>
            </a:r>
          </a:p>
          <a:p>
            <a:endParaRPr lang="en-US" sz="2500" dirty="0" smtClean="0"/>
          </a:p>
          <a:p>
            <a:r>
              <a:rPr lang="en-US" sz="2500" dirty="0" smtClean="0"/>
              <a:t>2-  </a:t>
            </a:r>
            <a:r>
              <a:rPr lang="en-US" sz="2500" dirty="0" smtClean="0"/>
              <a:t>Evaluate </a:t>
            </a:r>
            <a:r>
              <a:rPr lang="en-US" sz="2500" dirty="0" smtClean="0"/>
              <a:t>pain modulation capabilities of individuals with chronic SCI with or without CP In order to explore whether  poor pain modulation capabilities can determine the intensity of pain in those patients.</a:t>
            </a:r>
          </a:p>
          <a:p>
            <a:endParaRPr lang="en-US" sz="25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2514600" y="435858"/>
            <a:ext cx="4126451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500" b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Purpose of study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10286214">
  <a:themeElements>
    <a:clrScheme name="">
      <a:dk1>
        <a:srgbClr val="000000"/>
      </a:dk1>
      <a:lt1>
        <a:srgbClr val="C0C0C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DCDCDC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TS010286214</Template>
  <TotalTime>1761</TotalTime>
  <Words>932</Words>
  <Application>Microsoft Office PowerPoint</Application>
  <PresentationFormat>On-screen Show (4:3)</PresentationFormat>
  <Paragraphs>121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TS010286214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7</cp:revision>
  <dcterms:created xsi:type="dcterms:W3CDTF">2013-06-11T20:18:13Z</dcterms:created>
  <dcterms:modified xsi:type="dcterms:W3CDTF">2013-07-11T05:03:54Z</dcterms:modified>
</cp:coreProperties>
</file>